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61" r:id="rId5"/>
    <p:sldId id="262" r:id="rId7"/>
    <p:sldId id="263" r:id="rId8"/>
    <p:sldId id="265" r:id="rId9"/>
    <p:sldId id="266" r:id="rId10"/>
    <p:sldId id="267" r:id="rId11"/>
    <p:sldId id="271" r:id="rId12"/>
    <p:sldId id="268" r:id="rId13"/>
    <p:sldId id="269" r:id="rId14"/>
    <p:sldId id="270" r:id="rId15"/>
    <p:sldId id="264" r:id="rId16"/>
    <p:sldId id="259" r:id="rId17"/>
    <p:sldId id="272" r:id="rId18"/>
    <p:sldId id="292" r:id="rId19"/>
    <p:sldId id="274" r:id="rId20"/>
    <p:sldId id="280" r:id="rId21"/>
    <p:sldId id="28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ppy" initials="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7B7B7"/>
    <a:srgbClr val="C12B27"/>
    <a:srgbClr val="4C4C4C"/>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34.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100" dirty="0">
              <a:solidFill>
                <a:schemeClr val="bg1"/>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0" dirty="0">
              <a:solidFill>
                <a:prstClr val="black"/>
              </a:solidFill>
              <a:latin typeface="微软雅黑" panose="020B0503020204020204" charset="-122"/>
              <a:ea typeface="微软雅黑" panose="020B0503020204020204" charset="-122"/>
              <a:cs typeface="Arial" panose="020B0604020202020204" pitchFamily="34" charset="0"/>
              <a:sym typeface="+mn-lt"/>
            </a:endParaRPr>
          </a:p>
        </p:txBody>
      </p:sp>
      <p:sp>
        <p:nvSpPr>
          <p:cNvPr id="4" name="灯片编号占位符 3"/>
          <p:cNvSpPr>
            <a:spLocks noGrp="1"/>
          </p:cNvSpPr>
          <p:nvPr>
            <p:ph type="sldNum" sz="quarter" idx="10"/>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100" dirty="0">
              <a:solidFill>
                <a:schemeClr val="bg1"/>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100" dirty="0">
              <a:solidFill>
                <a:schemeClr val="bg1"/>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100" dirty="0">
              <a:solidFill>
                <a:schemeClr val="bg1"/>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100" dirty="0">
              <a:solidFill>
                <a:schemeClr val="bg1"/>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100" dirty="0">
              <a:solidFill>
                <a:schemeClr val="bg1"/>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100" dirty="0">
              <a:solidFill>
                <a:schemeClr val="bg1"/>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CE8BA99D-41E0-4B4F-81FB-86CD9434F1FC}"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5" Type="http://schemas.openxmlformats.org/officeDocument/2006/relationships/notesSlide" Target="../notesSlides/notesSlide10.xml"/><Relationship Id="rId14" Type="http://schemas.openxmlformats.org/officeDocument/2006/relationships/slideLayout" Target="../slideLayouts/slideLayout7.xml"/><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33.wmf"/><Relationship Id="rId7" Type="http://schemas.openxmlformats.org/officeDocument/2006/relationships/oleObject" Target="../embeddings/oleObject4.bin"/><Relationship Id="rId6" Type="http://schemas.openxmlformats.org/officeDocument/2006/relationships/image" Target="../media/image32.wmf"/><Relationship Id="rId5" Type="http://schemas.openxmlformats.org/officeDocument/2006/relationships/oleObject" Target="../embeddings/oleObject3.bin"/><Relationship Id="rId4" Type="http://schemas.openxmlformats.org/officeDocument/2006/relationships/image" Target="../media/image31.wmf"/><Relationship Id="rId3" Type="http://schemas.openxmlformats.org/officeDocument/2006/relationships/oleObject" Target="../embeddings/oleObject2.bin"/><Relationship Id="rId2" Type="http://schemas.openxmlformats.org/officeDocument/2006/relationships/image" Target="../media/image30.wmf"/><Relationship Id="rId19" Type="http://schemas.openxmlformats.org/officeDocument/2006/relationships/notesSlide" Target="../notesSlides/notesSlide11.xml"/><Relationship Id="rId18" Type="http://schemas.openxmlformats.org/officeDocument/2006/relationships/vmlDrawing" Target="../drawings/vmlDrawing1.vml"/><Relationship Id="rId17" Type="http://schemas.openxmlformats.org/officeDocument/2006/relationships/slideLayout" Target="../slideLayouts/slideLayout12.xml"/><Relationship Id="rId16" Type="http://schemas.openxmlformats.org/officeDocument/2006/relationships/image" Target="../media/image40.png"/><Relationship Id="rId15" Type="http://schemas.openxmlformats.org/officeDocument/2006/relationships/image" Target="../media/image39.pn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w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6.wdp"/><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0" Type="http://schemas.openxmlformats.org/officeDocument/2006/relationships/notesSlide" Target="../notesSlides/notesSlide12.xml"/><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9" Type="http://schemas.openxmlformats.org/officeDocument/2006/relationships/notesSlide" Target="../notesSlides/notesSlide13.xml"/><Relationship Id="rId18" Type="http://schemas.openxmlformats.org/officeDocument/2006/relationships/slideLayout" Target="../slideLayouts/slideLayout1.xml"/><Relationship Id="rId17" Type="http://schemas.openxmlformats.org/officeDocument/2006/relationships/image" Target="../media/image65.png"/><Relationship Id="rId16" Type="http://schemas.openxmlformats.org/officeDocument/2006/relationships/image" Target="../media/image64.png"/><Relationship Id="rId15" Type="http://schemas.openxmlformats.org/officeDocument/2006/relationships/image" Target="../media/image63.png"/><Relationship Id="rId14" Type="http://schemas.openxmlformats.org/officeDocument/2006/relationships/image" Target="../media/image62.png"/><Relationship Id="rId13" Type="http://schemas.openxmlformats.org/officeDocument/2006/relationships/image" Target="../media/image61.png"/><Relationship Id="rId12" Type="http://schemas.openxmlformats.org/officeDocument/2006/relationships/image" Target="../media/image60.png"/><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4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69.jpeg"/><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4.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slideLayout" Target="../slideLayouts/slideLayout1.xml"/><Relationship Id="rId24" Type="http://schemas.openxmlformats.org/officeDocument/2006/relationships/tags" Target="../tags/tag20.xml"/><Relationship Id="rId23" Type="http://schemas.openxmlformats.org/officeDocument/2006/relationships/tags" Target="../tags/tag19.xml"/><Relationship Id="rId22" Type="http://schemas.openxmlformats.org/officeDocument/2006/relationships/tags" Target="../tags/tag18.xml"/><Relationship Id="rId21" Type="http://schemas.openxmlformats.org/officeDocument/2006/relationships/tags" Target="../tags/tag17.xml"/><Relationship Id="rId20" Type="http://schemas.openxmlformats.org/officeDocument/2006/relationships/tags" Target="../tags/tag16.xml"/><Relationship Id="rId2" Type="http://schemas.microsoft.com/office/2007/relationships/hdphoto" Target="../media/image3.wdp"/><Relationship Id="rId19" Type="http://schemas.openxmlformats.org/officeDocument/2006/relationships/tags" Target="../tags/tag15.xml"/><Relationship Id="rId18" Type="http://schemas.openxmlformats.org/officeDocument/2006/relationships/tags" Target="../tags/tag14.xml"/><Relationship Id="rId17" Type="http://schemas.microsoft.com/office/2007/relationships/hdphoto" Target="../media/image6.wdp"/><Relationship Id="rId16" Type="http://schemas.openxmlformats.org/officeDocument/2006/relationships/image" Target="../media/image5.png"/><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6.wdp"/><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C:\Users\chinaxsd\Desktop\服务外包——大三\ppt封面2.pngppt封面2"/>
          <p:cNvPicPr>
            <a:picLocks noChangeAspect="1"/>
          </p:cNvPicPr>
          <p:nvPr/>
        </p:nvPicPr>
        <p:blipFill>
          <a:blip r:embed="rId1"/>
          <a:srcRect/>
          <a:stretch>
            <a:fillRect/>
          </a:stretch>
        </p:blipFill>
        <p:spPr>
          <a:xfrm>
            <a:off x="49" y="-181"/>
            <a:ext cx="12270740" cy="6965950"/>
          </a:xfrm>
          <a:prstGeom prst="rect">
            <a:avLst/>
          </a:prstGeom>
        </p:spPr>
      </p:pic>
      <p:sp>
        <p:nvSpPr>
          <p:cNvPr id="2" name="矩形 1"/>
          <p:cNvSpPr/>
          <p:nvPr/>
        </p:nvSpPr>
        <p:spPr>
          <a:xfrm>
            <a:off x="-24765" y="2994660"/>
            <a:ext cx="12273915" cy="1508125"/>
          </a:xfrm>
          <a:prstGeom prst="rect">
            <a:avLst/>
          </a:prstGeom>
          <a:solidFill>
            <a:schemeClr val="bg2">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Calibri" panose="020F0502020204030204" charset="0"/>
              <a:ea typeface="微软雅黑" panose="020B0503020204020204" charset="-122"/>
              <a:sym typeface="Calibri" panose="020F0502020204030204" charset="0"/>
            </a:endParaRPr>
          </a:p>
        </p:txBody>
      </p:sp>
      <p:sp>
        <p:nvSpPr>
          <p:cNvPr id="3" name="文本框 1"/>
          <p:cNvSpPr txBox="1">
            <a:spLocks noChangeArrowheads="1"/>
          </p:cNvSpPr>
          <p:nvPr>
            <p:custDataLst>
              <p:tags r:id="rId2"/>
            </p:custDataLst>
          </p:nvPr>
        </p:nvSpPr>
        <p:spPr bwMode="auto">
          <a:xfrm>
            <a:off x="2771140" y="2994660"/>
            <a:ext cx="919099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20000"/>
              </a:lnSpc>
              <a:spcBef>
                <a:spcPct val="0"/>
              </a:spcBef>
              <a:buFontTx/>
              <a:buNone/>
            </a:pPr>
            <a:r>
              <a:rPr kumimoji="1" lang="zh-CN" altLang="en-US" sz="6000" b="1" spc="130" dirty="0">
                <a:solidFill>
                  <a:srgbClr val="C12B27"/>
                </a:solidFill>
                <a:effectLst>
                  <a:outerShdw blurRad="38100" dist="38100" dir="2700000" algn="tl">
                    <a:srgbClr val="000000">
                      <a:alpha val="43137"/>
                    </a:srgbClr>
                  </a:outerShdw>
                </a:effectLst>
                <a:latin typeface="微软雅黑" panose="020B0503020204020204" charset="-122"/>
                <a:ea typeface="微软雅黑" panose="020B0503020204020204" charset="-122"/>
              </a:rPr>
              <a:t>易招跨组织人才招聘系统</a:t>
            </a:r>
            <a:endParaRPr lang="zh-CN" altLang="en-US" sz="6000" b="1" spc="130" dirty="0">
              <a:solidFill>
                <a:srgbClr val="203864"/>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
                                        </p:tgtEl>
                                        <p:attrNameLst>
                                          <p:attrName>ppt_y</p:attrName>
                                        </p:attrNameLst>
                                      </p:cBhvr>
                                      <p:tavLst>
                                        <p:tav tm="0">
                                          <p:val>
                                            <p:strVal val="#ppt_y"/>
                                          </p:val>
                                        </p:tav>
                                        <p:tav tm="100000">
                                          <p:val>
                                            <p:strVal val="#ppt_y"/>
                                          </p:val>
                                        </p:tav>
                                      </p:tavLst>
                                    </p:anim>
                                    <p:anim calcmode="lin" valueType="num">
                                      <p:cBhvr>
                                        <p:cTn id="12"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30811" y="219122"/>
            <a:ext cx="3200400" cy="521970"/>
          </a:xfrm>
          <a:prstGeom prst="rect">
            <a:avLst/>
          </a:prstGeom>
          <a:noFill/>
        </p:spPr>
        <p:txBody>
          <a:bodyPr wrap="square" rtlCol="0">
            <a:spAutoFit/>
          </a:bodyPr>
          <a:lstStyle/>
          <a:p>
            <a:pPr>
              <a:tabLst>
                <a:tab pos="628650" algn="l"/>
              </a:tabLst>
              <a:defRPr/>
            </a:pPr>
            <a:r>
              <a:rPr lang="en-US" altLang="zh-CN" sz="2800" b="1" kern="0" dirty="0">
                <a:solidFill>
                  <a:srgbClr val="203864"/>
                </a:solidFill>
                <a:latin typeface="微软雅黑" panose="020B0503020204020204" charset="-122"/>
                <a:ea typeface="微软雅黑" panose="020B0503020204020204" charset="-122"/>
              </a:rPr>
              <a:t>2.1</a:t>
            </a:r>
            <a:r>
              <a:rPr lang="zh-CN" altLang="en-US" sz="2800" b="1" kern="0" dirty="0">
                <a:solidFill>
                  <a:srgbClr val="203864"/>
                </a:solidFill>
                <a:latin typeface="微软雅黑" panose="020B0503020204020204" charset="-122"/>
                <a:ea typeface="微软雅黑" panose="020B0503020204020204" charset="-122"/>
              </a:rPr>
              <a:t> 功能亮点</a:t>
            </a:r>
            <a:endParaRPr lang="zh-CN" altLang="en-US" sz="2800" b="1" kern="0" dirty="0">
              <a:solidFill>
                <a:srgbClr val="203864"/>
              </a:solidFill>
              <a:latin typeface="微软雅黑" panose="020B0503020204020204" charset="-122"/>
              <a:ea typeface="微软雅黑" panose="020B0503020204020204" charset="-122"/>
            </a:endParaRPr>
          </a:p>
        </p:txBody>
      </p:sp>
      <p:grpSp>
        <p:nvGrpSpPr>
          <p:cNvPr id="13" name="组合 12"/>
          <p:cNvGrpSpPr/>
          <p:nvPr/>
        </p:nvGrpSpPr>
        <p:grpSpPr>
          <a:xfrm>
            <a:off x="354330" y="1143000"/>
            <a:ext cx="4345940" cy="4073525"/>
            <a:chOff x="0" y="1686"/>
            <a:chExt cx="14390" cy="2169"/>
          </a:xfrm>
          <a:solidFill>
            <a:srgbClr val="C12B27"/>
          </a:solidFill>
        </p:grpSpPr>
        <p:sp>
          <p:nvSpPr>
            <p:cNvPr id="14" name="矩形: 圆角 2"/>
            <p:cNvSpPr/>
            <p:nvPr/>
          </p:nvSpPr>
          <p:spPr>
            <a:xfrm>
              <a:off x="0" y="1686"/>
              <a:ext cx="14390" cy="21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 name="文本框 8"/>
            <p:cNvSpPr txBox="1"/>
            <p:nvPr/>
          </p:nvSpPr>
          <p:spPr>
            <a:xfrm>
              <a:off x="211" y="1931"/>
              <a:ext cx="13983" cy="1478"/>
            </a:xfrm>
            <a:prstGeom prst="rect">
              <a:avLst/>
            </a:prstGeom>
            <a:grpFill/>
            <a:ln>
              <a:noFill/>
            </a:ln>
          </p:spPr>
          <p:txBody>
            <a:bodyPr wrap="square" rtlCol="0">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20000"/>
                </a:lnSpc>
                <a:spcAft>
                  <a:spcPts val="800"/>
                </a:spcAft>
              </a:pPr>
              <a:r>
                <a:rPr lang="en-US" altLang="zh-CN" sz="2400" b="1" kern="1100" dirty="0">
                  <a:solidFill>
                    <a:schemeClr val="bg1"/>
                  </a:solidFill>
                  <a:latin typeface="微软雅黑" panose="020B0503020204020204" charset="-122"/>
                  <a:ea typeface="微软雅黑" panose="020B0503020204020204" charset="-122"/>
                </a:rPr>
                <a:t>(5)</a:t>
              </a:r>
              <a:r>
                <a:rPr lang="zh-CN" altLang="en-US" sz="2400" b="1" kern="1100" dirty="0">
                  <a:solidFill>
                    <a:schemeClr val="bg1"/>
                  </a:solidFill>
                  <a:latin typeface="微软雅黑" panose="020B0503020204020204" charset="-122"/>
                  <a:ea typeface="微软雅黑" panose="020B0503020204020204" charset="-122"/>
                </a:rPr>
                <a:t> 面试直通车</a:t>
              </a:r>
              <a:endParaRPr lang="zh-CN" altLang="en-US" sz="2400" b="1" kern="1100" dirty="0">
                <a:solidFill>
                  <a:schemeClr val="bg1"/>
                </a:solidFill>
                <a:latin typeface="微软雅黑" panose="020B0503020204020204" charset="-122"/>
                <a:ea typeface="微软雅黑" panose="020B0503020204020204" charset="-122"/>
              </a:endParaRPr>
            </a:p>
            <a:p>
              <a:pPr indent="541655" algn="just">
                <a:lnSpc>
                  <a:spcPct val="130000"/>
                </a:lnSpc>
                <a:spcAft>
                  <a:spcPts val="800"/>
                </a:spcAft>
              </a:pPr>
              <a:r>
                <a:rPr sz="2135" kern="1100" dirty="0">
                  <a:solidFill>
                    <a:schemeClr val="bg1"/>
                  </a:solidFill>
                  <a:latin typeface="微软雅黑" panose="020B0503020204020204" charset="-122"/>
                  <a:ea typeface="微软雅黑" panose="020B0503020204020204" charset="-122"/>
                </a:rPr>
                <a:t>企业会在今目标上发布线上考核和专项挑战，应聘者完成这些任务后会有一个相关成绩，成绩突出可或者一个直接面试的机会</a:t>
              </a:r>
              <a:r>
                <a:rPr lang="zh-CN" sz="2135" kern="1100" dirty="0">
                  <a:solidFill>
                    <a:schemeClr val="bg1"/>
                  </a:solidFill>
                  <a:latin typeface="微软雅黑" panose="020B0503020204020204" charset="-122"/>
                  <a:ea typeface="微软雅黑" panose="020B0503020204020204" charset="-122"/>
                </a:rPr>
                <a:t>。</a:t>
              </a:r>
              <a:endParaRPr lang="zh-CN" sz="2135" kern="1100" dirty="0">
                <a:solidFill>
                  <a:schemeClr val="bg1"/>
                </a:solidFill>
                <a:latin typeface="微软雅黑" panose="020B0503020204020204" charset="-122"/>
                <a:ea typeface="微软雅黑" panose="020B0503020204020204" charset="-122"/>
              </a:endParaRPr>
            </a:p>
          </p:txBody>
        </p:sp>
      </p:grpSp>
      <p:grpSp>
        <p:nvGrpSpPr>
          <p:cNvPr id="17" name="组合 16"/>
          <p:cNvGrpSpPr/>
          <p:nvPr/>
        </p:nvGrpSpPr>
        <p:grpSpPr>
          <a:xfrm>
            <a:off x="-1708812" y="-3944515"/>
            <a:ext cx="5405550" cy="5087249"/>
            <a:chOff x="-1708812" y="-3944515"/>
            <a:chExt cx="5405550" cy="5087249"/>
          </a:xfrm>
        </p:grpSpPr>
        <p:sp>
          <p:nvSpPr>
            <p:cNvPr id="18" name="矩形 17"/>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987023" y="210183"/>
            <a:ext cx="3263852" cy="708963"/>
            <a:chOff x="8987023" y="210183"/>
            <a:chExt cx="3263852" cy="708963"/>
          </a:xfrm>
          <a:solidFill>
            <a:srgbClr val="203864"/>
          </a:solidFill>
        </p:grpSpPr>
        <p:sp>
          <p:nvSpPr>
            <p:cNvPr id="11"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C12B27"/>
            </a:solidFill>
            <a:ln>
              <a:solidFill>
                <a:srgbClr val="C12B27"/>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12" name="文本框 32"/>
            <p:cNvSpPr txBox="1"/>
            <p:nvPr/>
          </p:nvSpPr>
          <p:spPr>
            <a:xfrm rot="1800000">
              <a:off x="9693384" y="397176"/>
              <a:ext cx="2206728" cy="52197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设计方案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pic>
        <p:nvPicPr>
          <p:cNvPr id="56" name="图片 9" descr="IMG_264"/>
          <p:cNvPicPr>
            <a:picLocks noChangeAspect="1"/>
          </p:cNvPicPr>
          <p:nvPr/>
        </p:nvPicPr>
        <p:blipFill>
          <a:blip r:embed="rId1"/>
          <a:stretch>
            <a:fillRect/>
          </a:stretch>
        </p:blipFill>
        <p:spPr>
          <a:xfrm>
            <a:off x="5643880" y="1171575"/>
            <a:ext cx="2640330" cy="5651500"/>
          </a:xfrm>
          <a:prstGeom prst="rect">
            <a:avLst/>
          </a:prstGeom>
          <a:noFill/>
          <a:ln w="9525">
            <a:noFill/>
          </a:ln>
        </p:spPr>
      </p:pic>
      <p:pic>
        <p:nvPicPr>
          <p:cNvPr id="43" name="图片 10" descr="IMG_265"/>
          <p:cNvPicPr>
            <a:picLocks noChangeAspect="1"/>
          </p:cNvPicPr>
          <p:nvPr/>
        </p:nvPicPr>
        <p:blipFill>
          <a:blip r:embed="rId2"/>
          <a:stretch>
            <a:fillRect/>
          </a:stretch>
        </p:blipFill>
        <p:spPr>
          <a:xfrm>
            <a:off x="8284845" y="1274445"/>
            <a:ext cx="2621280" cy="5548630"/>
          </a:xfrm>
          <a:prstGeom prst="rect">
            <a:avLst/>
          </a:prstGeom>
          <a:noFill/>
          <a:ln w="9525">
            <a:noFill/>
          </a:ln>
        </p:spPr>
      </p:pic>
      <p:sp>
        <p:nvSpPr>
          <p:cNvPr id="2" name="矩形 1"/>
          <p:cNvSpPr/>
          <p:nvPr/>
        </p:nvSpPr>
        <p:spPr>
          <a:xfrm>
            <a:off x="5746115" y="2550160"/>
            <a:ext cx="2442845" cy="553720"/>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8402320" y="2550160"/>
            <a:ext cx="2454910" cy="553085"/>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 name="直接箭头连接符 3"/>
          <p:cNvCxnSpPr/>
          <p:nvPr/>
        </p:nvCxnSpPr>
        <p:spPr>
          <a:xfrm>
            <a:off x="10907395" y="3072765"/>
            <a:ext cx="506730" cy="55435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5349875" y="3152140"/>
            <a:ext cx="380365" cy="64897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416540" y="3880485"/>
            <a:ext cx="1663065" cy="79121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0566400" y="4037965"/>
            <a:ext cx="1097280" cy="368300"/>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rPr>
              <a:t>快来挑战</a:t>
            </a:r>
            <a:endParaRPr lang="zh-CN" altLang="en-US" sz="2400" b="1" kern="1100"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4841240" y="4145915"/>
            <a:ext cx="1663065" cy="79121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4991100" y="4303395"/>
            <a:ext cx="14020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rPr>
              <a:t>等你来答</a:t>
            </a:r>
            <a:endParaRPr lang="zh-CN" altLang="en-US" sz="2400" b="1" kern="110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2000"/>
                                        <p:tgtEl>
                                          <p:spTgt spid="2"/>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in)">
                                      <p:cBhvr>
                                        <p:cTn id="20" dur="2000"/>
                                        <p:tgtEl>
                                          <p:spTgt spid="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 grpId="1" animBg="1"/>
      <p:bldP spid="3" grpId="1" animBg="1"/>
      <p:bldP spid="8" grpId="0" animBg="1"/>
      <p:bldP spid="16" grpId="0"/>
      <p:bldP spid="7" grpId="0"/>
      <p:bldP spid="6" grpId="0" animBg="1"/>
      <p:bldP spid="8" grpId="1" animBg="1"/>
      <p:bldP spid="16" grpId="1"/>
      <p:bldP spid="7" grpId="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30811" y="219122"/>
            <a:ext cx="3200400" cy="521970"/>
          </a:xfrm>
          <a:prstGeom prst="rect">
            <a:avLst/>
          </a:prstGeom>
          <a:noFill/>
        </p:spPr>
        <p:txBody>
          <a:bodyPr wrap="square" rtlCol="0">
            <a:spAutoFit/>
          </a:bodyPr>
          <a:lstStyle/>
          <a:p>
            <a:pPr>
              <a:tabLst>
                <a:tab pos="628650" algn="l"/>
              </a:tabLst>
              <a:defRPr/>
            </a:pPr>
            <a:r>
              <a:rPr lang="en-US" altLang="zh-CN" sz="2800" b="1" kern="0" dirty="0">
                <a:solidFill>
                  <a:srgbClr val="203864"/>
                </a:solidFill>
                <a:latin typeface="微软雅黑" panose="020B0503020204020204" charset="-122"/>
                <a:ea typeface="微软雅黑" panose="020B0503020204020204" charset="-122"/>
              </a:rPr>
              <a:t>2.1</a:t>
            </a:r>
            <a:r>
              <a:rPr lang="zh-CN" altLang="en-US" sz="2800" b="1" kern="0" dirty="0">
                <a:solidFill>
                  <a:srgbClr val="203864"/>
                </a:solidFill>
                <a:latin typeface="微软雅黑" panose="020B0503020204020204" charset="-122"/>
                <a:ea typeface="微软雅黑" panose="020B0503020204020204" charset="-122"/>
              </a:rPr>
              <a:t> 功能亮点</a:t>
            </a:r>
            <a:endParaRPr lang="zh-CN" altLang="en-US" sz="2800" b="1" kern="0" dirty="0">
              <a:solidFill>
                <a:srgbClr val="203864"/>
              </a:solidFill>
              <a:latin typeface="微软雅黑" panose="020B0503020204020204" charset="-122"/>
              <a:ea typeface="微软雅黑" panose="020B0503020204020204" charset="-122"/>
            </a:endParaRPr>
          </a:p>
        </p:txBody>
      </p:sp>
      <p:grpSp>
        <p:nvGrpSpPr>
          <p:cNvPr id="13" name="组合 12"/>
          <p:cNvGrpSpPr/>
          <p:nvPr/>
        </p:nvGrpSpPr>
        <p:grpSpPr>
          <a:xfrm>
            <a:off x="338455" y="1170305"/>
            <a:ext cx="3592830" cy="3514725"/>
            <a:chOff x="0" y="1686"/>
            <a:chExt cx="14390" cy="2169"/>
          </a:xfrm>
          <a:solidFill>
            <a:srgbClr val="C12B27"/>
          </a:solidFill>
        </p:grpSpPr>
        <p:sp>
          <p:nvSpPr>
            <p:cNvPr id="14" name="矩形: 圆角 2"/>
            <p:cNvSpPr/>
            <p:nvPr/>
          </p:nvSpPr>
          <p:spPr>
            <a:xfrm>
              <a:off x="0" y="1686"/>
              <a:ext cx="14390" cy="21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 name="文本框 8"/>
            <p:cNvSpPr txBox="1"/>
            <p:nvPr/>
          </p:nvSpPr>
          <p:spPr>
            <a:xfrm>
              <a:off x="204" y="1840"/>
              <a:ext cx="13983" cy="1713"/>
            </a:xfrm>
            <a:prstGeom prst="rect">
              <a:avLst/>
            </a:prstGeom>
            <a:grpFill/>
            <a:ln>
              <a:noFill/>
            </a:ln>
          </p:spPr>
          <p:txBody>
            <a:bodyPr wrap="square" rtlCol="0">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20000"/>
                </a:lnSpc>
                <a:spcAft>
                  <a:spcPts val="800"/>
                </a:spcAft>
              </a:pPr>
              <a:r>
                <a:rPr lang="en-US" altLang="zh-CN" sz="2400" b="1" kern="1100" dirty="0">
                  <a:solidFill>
                    <a:schemeClr val="bg1"/>
                  </a:solidFill>
                  <a:latin typeface="微软雅黑" panose="020B0503020204020204" charset="-122"/>
                  <a:ea typeface="微软雅黑" panose="020B0503020204020204" charset="-122"/>
                </a:rPr>
                <a:t>(6)</a:t>
              </a:r>
              <a:r>
                <a:rPr lang="zh-CN" altLang="en-US" sz="2400" b="1" kern="1100" dirty="0">
                  <a:solidFill>
                    <a:schemeClr val="bg1"/>
                  </a:solidFill>
                  <a:latin typeface="微软雅黑" panose="020B0503020204020204" charset="-122"/>
                  <a:ea typeface="微软雅黑" panose="020B0503020204020204" charset="-122"/>
                </a:rPr>
                <a:t> 个性化服务</a:t>
              </a:r>
              <a:endParaRPr lang="zh-CN" altLang="en-US" sz="2400" b="1" kern="1100" dirty="0">
                <a:solidFill>
                  <a:schemeClr val="bg1"/>
                </a:solidFill>
                <a:latin typeface="微软雅黑" panose="020B0503020204020204" charset="-122"/>
                <a:ea typeface="微软雅黑" panose="020B0503020204020204" charset="-122"/>
              </a:endParaRPr>
            </a:p>
            <a:p>
              <a:pPr indent="541655" algn="just">
                <a:lnSpc>
                  <a:spcPct val="130000"/>
                </a:lnSpc>
                <a:spcAft>
                  <a:spcPts val="800"/>
                </a:spcAft>
              </a:pPr>
              <a:r>
                <a:rPr lang="zh-CN" sz="2135" kern="1100" dirty="0">
                  <a:solidFill>
                    <a:schemeClr val="bg1"/>
                  </a:solidFill>
                  <a:latin typeface="微软雅黑" panose="020B0503020204020204" charset="-122"/>
                  <a:ea typeface="微软雅黑" panose="020B0503020204020204" charset="-122"/>
                </a:rPr>
                <a:t>小程序中提供个性化服务，</a:t>
              </a:r>
              <a:r>
                <a:rPr sz="2135" kern="1100" dirty="0">
                  <a:solidFill>
                    <a:schemeClr val="bg1"/>
                  </a:solidFill>
                  <a:latin typeface="微软雅黑" panose="020B0503020204020204" charset="-122"/>
                  <a:ea typeface="微软雅黑" panose="020B0503020204020204" charset="-122"/>
                </a:rPr>
                <a:t>根据</a:t>
              </a:r>
              <a:r>
                <a:rPr lang="zh-CN" sz="2135" kern="1100" dirty="0">
                  <a:solidFill>
                    <a:schemeClr val="bg1"/>
                  </a:solidFill>
                  <a:latin typeface="微软雅黑" panose="020B0503020204020204" charset="-122"/>
                  <a:ea typeface="微软雅黑" panose="020B0503020204020204" charset="-122"/>
                </a:rPr>
                <a:t>应聘者的不同需求，</a:t>
              </a:r>
              <a:r>
                <a:rPr sz="2135" kern="1100" dirty="0">
                  <a:solidFill>
                    <a:schemeClr val="bg1"/>
                  </a:solidFill>
                  <a:latin typeface="微软雅黑" panose="020B0503020204020204" charset="-122"/>
                  <a:ea typeface="微软雅黑" panose="020B0503020204020204" charset="-122"/>
                </a:rPr>
                <a:t>老师会进行就业指导，应聘时的情景对话</a:t>
              </a:r>
              <a:r>
                <a:rPr lang="zh-CN" sz="2135" kern="1100" dirty="0">
                  <a:solidFill>
                    <a:schemeClr val="bg1"/>
                  </a:solidFill>
                  <a:latin typeface="微软雅黑" panose="020B0503020204020204" charset="-122"/>
                  <a:ea typeface="微软雅黑" panose="020B0503020204020204" charset="-122"/>
                </a:rPr>
                <a:t>等，</a:t>
              </a:r>
              <a:r>
                <a:rPr sz="2135" kern="1100" dirty="0">
                  <a:solidFill>
                    <a:schemeClr val="bg1"/>
                  </a:solidFill>
                  <a:latin typeface="微软雅黑" panose="020B0503020204020204" charset="-122"/>
                  <a:ea typeface="微软雅黑" panose="020B0503020204020204" charset="-122"/>
                </a:rPr>
                <a:t>提高就业可能性。</a:t>
              </a:r>
              <a:endParaRPr sz="2135" kern="1100" dirty="0">
                <a:solidFill>
                  <a:schemeClr val="bg1"/>
                </a:solidFill>
                <a:latin typeface="微软雅黑" panose="020B0503020204020204" charset="-122"/>
                <a:ea typeface="微软雅黑" panose="020B0503020204020204" charset="-122"/>
              </a:endParaRPr>
            </a:p>
          </p:txBody>
        </p:sp>
      </p:grpSp>
      <p:grpSp>
        <p:nvGrpSpPr>
          <p:cNvPr id="17" name="组合 16"/>
          <p:cNvGrpSpPr/>
          <p:nvPr/>
        </p:nvGrpSpPr>
        <p:grpSpPr>
          <a:xfrm>
            <a:off x="-1708812" y="-3944515"/>
            <a:ext cx="5405550" cy="5087249"/>
            <a:chOff x="-1708812" y="-3944515"/>
            <a:chExt cx="5405550" cy="5087249"/>
          </a:xfrm>
        </p:grpSpPr>
        <p:sp>
          <p:nvSpPr>
            <p:cNvPr id="18" name="矩形 17"/>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987023" y="210183"/>
            <a:ext cx="3263852" cy="708963"/>
            <a:chOff x="8987023" y="210183"/>
            <a:chExt cx="3263852" cy="708963"/>
          </a:xfrm>
          <a:solidFill>
            <a:srgbClr val="203864"/>
          </a:solidFill>
        </p:grpSpPr>
        <p:sp>
          <p:nvSpPr>
            <p:cNvPr id="11"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C12B27"/>
            </a:solidFill>
            <a:ln>
              <a:solidFill>
                <a:srgbClr val="C12B27"/>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12" name="文本框 32"/>
            <p:cNvSpPr txBox="1"/>
            <p:nvPr/>
          </p:nvSpPr>
          <p:spPr>
            <a:xfrm rot="1800000">
              <a:off x="9693384" y="397176"/>
              <a:ext cx="2206728" cy="52197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设计方案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pic>
        <p:nvPicPr>
          <p:cNvPr id="54" name="图片 13" descr="IMG_268"/>
          <p:cNvPicPr>
            <a:picLocks noChangeAspect="1"/>
          </p:cNvPicPr>
          <p:nvPr/>
        </p:nvPicPr>
        <p:blipFill>
          <a:blip r:embed="rId1"/>
          <a:stretch>
            <a:fillRect/>
          </a:stretch>
        </p:blipFill>
        <p:spPr>
          <a:xfrm>
            <a:off x="4695190" y="2010410"/>
            <a:ext cx="2272030" cy="4847590"/>
          </a:xfrm>
          <a:prstGeom prst="rect">
            <a:avLst/>
          </a:prstGeom>
          <a:noFill/>
          <a:ln w="9525">
            <a:noFill/>
          </a:ln>
        </p:spPr>
      </p:pic>
      <p:pic>
        <p:nvPicPr>
          <p:cNvPr id="52" name="图片 14" descr="IMG_269"/>
          <p:cNvPicPr>
            <a:picLocks noChangeAspect="1"/>
          </p:cNvPicPr>
          <p:nvPr/>
        </p:nvPicPr>
        <p:blipFill>
          <a:blip r:embed="rId2"/>
          <a:stretch>
            <a:fillRect/>
          </a:stretch>
        </p:blipFill>
        <p:spPr>
          <a:xfrm>
            <a:off x="6967220" y="2010410"/>
            <a:ext cx="2265680" cy="4847590"/>
          </a:xfrm>
          <a:prstGeom prst="rect">
            <a:avLst/>
          </a:prstGeom>
          <a:noFill/>
          <a:ln w="9525">
            <a:noFill/>
          </a:ln>
        </p:spPr>
      </p:pic>
      <p:pic>
        <p:nvPicPr>
          <p:cNvPr id="49" name="图片 15" descr="IMG_270"/>
          <p:cNvPicPr>
            <a:picLocks noChangeAspect="1"/>
          </p:cNvPicPr>
          <p:nvPr/>
        </p:nvPicPr>
        <p:blipFill>
          <a:blip r:embed="rId3"/>
          <a:stretch>
            <a:fillRect/>
          </a:stretch>
        </p:blipFill>
        <p:spPr>
          <a:xfrm>
            <a:off x="9136380" y="2032635"/>
            <a:ext cx="2255520" cy="4825365"/>
          </a:xfrm>
          <a:prstGeom prst="rect">
            <a:avLst/>
          </a:prstGeom>
          <a:noFill/>
          <a:ln w="9525">
            <a:noFill/>
          </a:ln>
        </p:spPr>
      </p:pic>
      <p:cxnSp>
        <p:nvCxnSpPr>
          <p:cNvPr id="2" name="直接箭头连接符 1"/>
          <p:cNvCxnSpPr/>
          <p:nvPr/>
        </p:nvCxnSpPr>
        <p:spPr>
          <a:xfrm flipH="1">
            <a:off x="4415790" y="3278505"/>
            <a:ext cx="427355" cy="77597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H="1" flipV="1">
            <a:off x="7091680" y="1346835"/>
            <a:ext cx="237490" cy="69659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0891520" y="3215005"/>
            <a:ext cx="380365" cy="94996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732655" y="2645410"/>
            <a:ext cx="712470" cy="553720"/>
          </a:xfrm>
          <a:prstGeom prst="rect">
            <a:avLst/>
          </a:prstGeom>
          <a:noFill/>
          <a:ln w="76200">
            <a:solidFill>
              <a:srgbClr val="C12B27"/>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7661910" y="2661285"/>
            <a:ext cx="712470" cy="553720"/>
          </a:xfrm>
          <a:prstGeom prst="rect">
            <a:avLst/>
          </a:prstGeom>
          <a:noFill/>
          <a:ln w="76200">
            <a:solidFill>
              <a:srgbClr val="C12B27"/>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0575290" y="2724785"/>
            <a:ext cx="712470" cy="553720"/>
          </a:xfrm>
          <a:prstGeom prst="rect">
            <a:avLst/>
          </a:prstGeom>
          <a:noFill/>
          <a:ln w="76200">
            <a:solidFill>
              <a:srgbClr val="C12B27"/>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3924935" y="4371340"/>
            <a:ext cx="1504315" cy="64897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4004310" y="4465955"/>
            <a:ext cx="1097280" cy="368300"/>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职业指导</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sp>
        <p:nvSpPr>
          <p:cNvPr id="22" name="矩形 21"/>
          <p:cNvSpPr/>
          <p:nvPr/>
        </p:nvSpPr>
        <p:spPr>
          <a:xfrm>
            <a:off x="6141720" y="697865"/>
            <a:ext cx="1504315" cy="64897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6221095" y="792480"/>
            <a:ext cx="14020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情景对话</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sp>
        <p:nvSpPr>
          <p:cNvPr id="24" name="矩形 23"/>
          <p:cNvSpPr/>
          <p:nvPr/>
        </p:nvSpPr>
        <p:spPr>
          <a:xfrm>
            <a:off x="10480040" y="4276725"/>
            <a:ext cx="1504315" cy="64897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10559415" y="4371340"/>
            <a:ext cx="14020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就业帮助</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in)">
                                      <p:cBhvr>
                                        <p:cTn id="19" dur="2000"/>
                                        <p:tgtEl>
                                          <p:spTgt spid="5"/>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2000"/>
                                        <p:tgtEl>
                                          <p:spTgt spid="6"/>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ox(in)">
                                      <p:cBhvr>
                                        <p:cTn id="25" dur="2000"/>
                                        <p:tgtEl>
                                          <p:spTgt spid="7"/>
                                        </p:tgtEl>
                                      </p:cBhvr>
                                    </p:animEffect>
                                  </p:childTnLst>
                                </p:cTn>
                              </p:par>
                              <p:par>
                                <p:cTn id="26" presetID="1"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5" grpId="1" animBg="1"/>
      <p:bldP spid="6" grpId="1" animBg="1"/>
      <p:bldP spid="7" grpId="1" animBg="1"/>
      <p:bldP spid="8" grpId="0" animBg="1"/>
      <p:bldP spid="16" grpId="0"/>
      <p:bldP spid="23" grpId="0"/>
      <p:bldP spid="22" grpId="0" animBg="1"/>
      <p:bldP spid="24" grpId="0" animBg="1"/>
      <p:bldP spid="25" grpId="0"/>
      <p:bldP spid="8" grpId="1" animBg="1"/>
      <p:bldP spid="16" grpId="1"/>
      <p:bldP spid="23" grpId="1"/>
      <p:bldP spid="22" grpId="1" animBg="1"/>
      <p:bldP spid="24" grpId="1" animBg="1"/>
      <p:bldP spid="2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30811" y="219122"/>
            <a:ext cx="3200400" cy="521970"/>
          </a:xfrm>
          <a:prstGeom prst="rect">
            <a:avLst/>
          </a:prstGeom>
          <a:noFill/>
        </p:spPr>
        <p:txBody>
          <a:bodyPr wrap="square" rtlCol="0">
            <a:spAutoFit/>
          </a:bodyPr>
          <a:lstStyle/>
          <a:p>
            <a:pPr>
              <a:tabLst>
                <a:tab pos="628650" algn="l"/>
              </a:tabLst>
              <a:defRPr/>
            </a:pPr>
            <a:r>
              <a:rPr lang="en-US" altLang="zh-CN" sz="2800" b="1" kern="0" dirty="0">
                <a:solidFill>
                  <a:srgbClr val="203864"/>
                </a:solidFill>
                <a:latin typeface="微软雅黑" panose="020B0503020204020204" charset="-122"/>
                <a:ea typeface="微软雅黑" panose="020B0503020204020204" charset="-122"/>
              </a:rPr>
              <a:t>2.1</a:t>
            </a:r>
            <a:r>
              <a:rPr lang="zh-CN" altLang="en-US" sz="2800" b="1" kern="0" dirty="0">
                <a:solidFill>
                  <a:srgbClr val="203864"/>
                </a:solidFill>
                <a:latin typeface="微软雅黑" panose="020B0503020204020204" charset="-122"/>
                <a:ea typeface="微软雅黑" panose="020B0503020204020204" charset="-122"/>
              </a:rPr>
              <a:t> 功能亮点</a:t>
            </a:r>
            <a:endParaRPr lang="zh-CN" altLang="en-US" sz="2800" b="1" kern="0" dirty="0">
              <a:solidFill>
                <a:srgbClr val="203864"/>
              </a:solidFill>
              <a:latin typeface="微软雅黑" panose="020B0503020204020204" charset="-122"/>
              <a:ea typeface="微软雅黑" panose="020B0503020204020204" charset="-122"/>
            </a:endParaRPr>
          </a:p>
        </p:txBody>
      </p:sp>
      <p:grpSp>
        <p:nvGrpSpPr>
          <p:cNvPr id="13" name="组合 12"/>
          <p:cNvGrpSpPr/>
          <p:nvPr/>
        </p:nvGrpSpPr>
        <p:grpSpPr>
          <a:xfrm>
            <a:off x="338386" y="1170094"/>
            <a:ext cx="11517501" cy="1836420"/>
            <a:chOff x="0" y="1686"/>
            <a:chExt cx="14390" cy="2169"/>
          </a:xfrm>
          <a:solidFill>
            <a:srgbClr val="C12B27"/>
          </a:solidFill>
        </p:grpSpPr>
        <p:sp>
          <p:nvSpPr>
            <p:cNvPr id="14" name="矩形: 圆角 2"/>
            <p:cNvSpPr/>
            <p:nvPr/>
          </p:nvSpPr>
          <p:spPr>
            <a:xfrm>
              <a:off x="0" y="1686"/>
              <a:ext cx="14390" cy="21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 name="文本框 8"/>
            <p:cNvSpPr txBox="1"/>
            <p:nvPr/>
          </p:nvSpPr>
          <p:spPr>
            <a:xfrm>
              <a:off x="204" y="1840"/>
              <a:ext cx="13983" cy="1763"/>
            </a:xfrm>
            <a:prstGeom prst="rect">
              <a:avLst/>
            </a:prstGeom>
            <a:grpFill/>
            <a:ln>
              <a:noFill/>
            </a:ln>
          </p:spPr>
          <p:txBody>
            <a:bodyPr wrap="square" rtlCol="0">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20000"/>
                </a:lnSpc>
                <a:spcAft>
                  <a:spcPts val="800"/>
                </a:spcAft>
              </a:pPr>
              <a:r>
                <a:rPr lang="en-US" altLang="zh-CN" sz="2400" b="1" kern="1100" dirty="0">
                  <a:solidFill>
                    <a:schemeClr val="bg1"/>
                  </a:solidFill>
                  <a:latin typeface="微软雅黑" panose="020B0503020204020204" charset="-122"/>
                  <a:ea typeface="微软雅黑" panose="020B0503020204020204" charset="-122"/>
                </a:rPr>
                <a:t>(7)</a:t>
              </a:r>
              <a:r>
                <a:rPr lang="zh-CN" altLang="en-US" sz="2400" b="1" kern="1100" dirty="0">
                  <a:solidFill>
                    <a:schemeClr val="bg1"/>
                  </a:solidFill>
                  <a:latin typeface="微软雅黑" panose="020B0503020204020204" charset="-122"/>
                  <a:ea typeface="微软雅黑" panose="020B0503020204020204" charset="-122"/>
                </a:rPr>
                <a:t> 企业画像和人才</a:t>
              </a:r>
              <a:r>
                <a:rPr lang="zh-CN" altLang="en-US" sz="2400" b="1" kern="1100" dirty="0">
                  <a:solidFill>
                    <a:schemeClr val="bg1"/>
                  </a:solidFill>
                  <a:latin typeface="微软雅黑" panose="020B0503020204020204" charset="-122"/>
                  <a:ea typeface="微软雅黑" panose="020B0503020204020204" charset="-122"/>
                </a:rPr>
                <a:t>画像</a:t>
              </a:r>
              <a:endParaRPr lang="zh-CN" altLang="en-US" sz="2400" b="1" kern="1100" dirty="0">
                <a:solidFill>
                  <a:schemeClr val="bg1"/>
                </a:solidFill>
                <a:latin typeface="微软雅黑" panose="020B0503020204020204" charset="-122"/>
                <a:ea typeface="微软雅黑" panose="020B0503020204020204" charset="-122"/>
              </a:endParaRPr>
            </a:p>
            <a:p>
              <a:pPr indent="541655" algn="just">
                <a:lnSpc>
                  <a:spcPct val="130000"/>
                </a:lnSpc>
                <a:spcAft>
                  <a:spcPts val="800"/>
                </a:spcAft>
              </a:pPr>
              <a:r>
                <a:rPr lang="zh-CN" sz="2135" kern="1100" dirty="0">
                  <a:solidFill>
                    <a:schemeClr val="bg1"/>
                  </a:solidFill>
                  <a:latin typeface="微软雅黑" panose="020B0503020204020204" charset="-122"/>
                  <a:ea typeface="微软雅黑" panose="020B0503020204020204" charset="-122"/>
                </a:rPr>
                <a:t>我们在系统中提供企业画像和人才</a:t>
              </a:r>
              <a:r>
                <a:rPr lang="zh-CN" sz="2135" kern="1100" dirty="0">
                  <a:solidFill>
                    <a:schemeClr val="bg1"/>
                  </a:solidFill>
                  <a:latin typeface="微软雅黑" panose="020B0503020204020204" charset="-122"/>
                  <a:ea typeface="微软雅黑" panose="020B0503020204020204" charset="-122"/>
                </a:rPr>
                <a:t>画像，帮助企业和应聘者可以更加直观的了解彼此，提高匹配度。</a:t>
              </a:r>
              <a:endParaRPr lang="zh-CN" sz="2135" kern="1100" dirty="0">
                <a:solidFill>
                  <a:schemeClr val="bg1"/>
                </a:solidFill>
                <a:latin typeface="微软雅黑" panose="020B0503020204020204" charset="-122"/>
                <a:ea typeface="微软雅黑" panose="020B0503020204020204" charset="-122"/>
              </a:endParaRPr>
            </a:p>
          </p:txBody>
        </p:sp>
      </p:grpSp>
      <p:grpSp>
        <p:nvGrpSpPr>
          <p:cNvPr id="17" name="组合 16"/>
          <p:cNvGrpSpPr/>
          <p:nvPr/>
        </p:nvGrpSpPr>
        <p:grpSpPr>
          <a:xfrm>
            <a:off x="-1708812" y="-3944515"/>
            <a:ext cx="5405550" cy="5087249"/>
            <a:chOff x="-1708812" y="-3944515"/>
            <a:chExt cx="5405550" cy="5087249"/>
          </a:xfrm>
        </p:grpSpPr>
        <p:sp>
          <p:nvSpPr>
            <p:cNvPr id="18" name="矩形 17"/>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987023" y="210183"/>
            <a:ext cx="3263852" cy="708963"/>
            <a:chOff x="8987023" y="210183"/>
            <a:chExt cx="3263852" cy="708963"/>
          </a:xfrm>
          <a:solidFill>
            <a:srgbClr val="203864"/>
          </a:solidFill>
        </p:grpSpPr>
        <p:sp>
          <p:nvSpPr>
            <p:cNvPr id="11"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C12B27"/>
            </a:solidFill>
            <a:ln>
              <a:solidFill>
                <a:srgbClr val="C12B27"/>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12" name="文本框 32"/>
            <p:cNvSpPr txBox="1"/>
            <p:nvPr/>
          </p:nvSpPr>
          <p:spPr>
            <a:xfrm rot="1800000">
              <a:off x="9693384" y="397176"/>
              <a:ext cx="2206728" cy="52197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设计方案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69" name="矩形 28"/>
          <p:cNvSpPr/>
          <p:nvPr/>
        </p:nvSpPr>
        <p:spPr>
          <a:xfrm>
            <a:off x="6985" y="-635"/>
            <a:ext cx="12192000" cy="6858635"/>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p>
        </p:txBody>
      </p:sp>
      <p:pic>
        <p:nvPicPr>
          <p:cNvPr id="7" name="图片 6"/>
          <p:cNvPicPr>
            <a:picLocks noChangeAspect="1"/>
          </p:cNvPicPr>
          <p:nvPr/>
        </p:nvPicPr>
        <p:blipFill>
          <a:blip r:embed="rId1"/>
          <a:stretch>
            <a:fillRect/>
          </a:stretch>
        </p:blipFill>
        <p:spPr>
          <a:xfrm>
            <a:off x="12700" y="1656080"/>
            <a:ext cx="5880100" cy="2841625"/>
          </a:xfrm>
          <a:prstGeom prst="rect">
            <a:avLst/>
          </a:prstGeom>
        </p:spPr>
      </p:pic>
      <p:pic>
        <p:nvPicPr>
          <p:cNvPr id="8" name="图片 7"/>
          <p:cNvPicPr>
            <a:picLocks noChangeAspect="1"/>
          </p:cNvPicPr>
          <p:nvPr/>
        </p:nvPicPr>
        <p:blipFill>
          <a:blip r:embed="rId2"/>
          <a:stretch>
            <a:fillRect/>
          </a:stretch>
        </p:blipFill>
        <p:spPr>
          <a:xfrm>
            <a:off x="38100" y="4497705"/>
            <a:ext cx="3196590" cy="2369820"/>
          </a:xfrm>
          <a:prstGeom prst="rect">
            <a:avLst/>
          </a:prstGeom>
        </p:spPr>
      </p:pic>
      <p:pic>
        <p:nvPicPr>
          <p:cNvPr id="16" name="图片 15"/>
          <p:cNvPicPr>
            <a:picLocks noChangeAspect="1"/>
          </p:cNvPicPr>
          <p:nvPr/>
        </p:nvPicPr>
        <p:blipFill>
          <a:blip r:embed="rId3"/>
          <a:stretch>
            <a:fillRect/>
          </a:stretch>
        </p:blipFill>
        <p:spPr>
          <a:xfrm>
            <a:off x="3195320" y="4482465"/>
            <a:ext cx="3053080" cy="2359660"/>
          </a:xfrm>
          <a:prstGeom prst="rect">
            <a:avLst/>
          </a:prstGeom>
        </p:spPr>
      </p:pic>
      <p:pic>
        <p:nvPicPr>
          <p:cNvPr id="22" name="图片 21"/>
          <p:cNvPicPr>
            <a:picLocks noChangeAspect="1"/>
          </p:cNvPicPr>
          <p:nvPr/>
        </p:nvPicPr>
        <p:blipFill>
          <a:blip r:embed="rId4"/>
          <a:stretch>
            <a:fillRect/>
          </a:stretch>
        </p:blipFill>
        <p:spPr>
          <a:xfrm>
            <a:off x="6219190" y="4482465"/>
            <a:ext cx="2952115" cy="2385060"/>
          </a:xfrm>
          <a:prstGeom prst="rect">
            <a:avLst/>
          </a:prstGeom>
        </p:spPr>
      </p:pic>
      <p:pic>
        <p:nvPicPr>
          <p:cNvPr id="23" name="图片 22"/>
          <p:cNvPicPr>
            <a:picLocks noChangeAspect="1"/>
          </p:cNvPicPr>
          <p:nvPr/>
        </p:nvPicPr>
        <p:blipFill>
          <a:blip r:embed="rId5"/>
          <a:stretch>
            <a:fillRect/>
          </a:stretch>
        </p:blipFill>
        <p:spPr>
          <a:xfrm>
            <a:off x="9203055" y="4498340"/>
            <a:ext cx="3027680" cy="2400300"/>
          </a:xfrm>
          <a:prstGeom prst="rect">
            <a:avLst/>
          </a:prstGeom>
        </p:spPr>
      </p:pic>
      <p:pic>
        <p:nvPicPr>
          <p:cNvPr id="24" name="图片 23"/>
          <p:cNvPicPr>
            <a:picLocks noChangeAspect="1"/>
          </p:cNvPicPr>
          <p:nvPr/>
        </p:nvPicPr>
        <p:blipFill>
          <a:blip r:embed="rId6"/>
          <a:stretch>
            <a:fillRect/>
          </a:stretch>
        </p:blipFill>
        <p:spPr>
          <a:xfrm>
            <a:off x="5924550" y="0"/>
            <a:ext cx="6306185" cy="4497705"/>
          </a:xfrm>
          <a:prstGeom prst="rect">
            <a:avLst/>
          </a:prstGeom>
        </p:spPr>
      </p:pic>
      <p:pic>
        <p:nvPicPr>
          <p:cNvPr id="2" name="图片 1"/>
          <p:cNvPicPr>
            <a:picLocks noChangeAspect="1"/>
          </p:cNvPicPr>
          <p:nvPr/>
        </p:nvPicPr>
        <p:blipFill>
          <a:blip r:embed="rId7"/>
          <a:stretch>
            <a:fillRect/>
          </a:stretch>
        </p:blipFill>
        <p:spPr>
          <a:xfrm>
            <a:off x="-19050" y="-1905"/>
            <a:ext cx="5911850" cy="1649730"/>
          </a:xfrm>
          <a:prstGeom prst="rect">
            <a:avLst/>
          </a:prstGeom>
        </p:spPr>
      </p:pic>
      <p:cxnSp>
        <p:nvCxnSpPr>
          <p:cNvPr id="3" name="直接箭头连接符 2"/>
          <p:cNvCxnSpPr/>
          <p:nvPr/>
        </p:nvCxnSpPr>
        <p:spPr>
          <a:xfrm>
            <a:off x="4892040" y="1520825"/>
            <a:ext cx="728345" cy="80772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939665" y="2423795"/>
            <a:ext cx="2406650" cy="83883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137150" y="2546350"/>
            <a:ext cx="20116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企业基本信息</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cxnSp>
        <p:nvCxnSpPr>
          <p:cNvPr id="25" name="直接箭头连接符 24"/>
          <p:cNvCxnSpPr/>
          <p:nvPr/>
        </p:nvCxnSpPr>
        <p:spPr>
          <a:xfrm>
            <a:off x="5089525" y="3928110"/>
            <a:ext cx="728345" cy="80772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137150" y="4831080"/>
            <a:ext cx="2406650" cy="83883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5334635" y="4954270"/>
            <a:ext cx="20116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公司发展历程</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cxnSp>
        <p:nvCxnSpPr>
          <p:cNvPr id="28" name="直接箭头连接符 27"/>
          <p:cNvCxnSpPr/>
          <p:nvPr/>
        </p:nvCxnSpPr>
        <p:spPr>
          <a:xfrm>
            <a:off x="8098155" y="3832860"/>
            <a:ext cx="728345" cy="80772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145780" y="4735830"/>
            <a:ext cx="2392045" cy="67881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8183245" y="4845050"/>
            <a:ext cx="23164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个人月收入分布</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sp>
        <p:nvSpPr>
          <p:cNvPr id="35" name="矩形 34"/>
          <p:cNvSpPr/>
          <p:nvPr/>
        </p:nvSpPr>
        <p:spPr>
          <a:xfrm>
            <a:off x="4259580" y="1584960"/>
            <a:ext cx="1664970" cy="67881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nvSpPr>
        <p:spPr>
          <a:xfrm>
            <a:off x="4447540" y="1694180"/>
            <a:ext cx="14020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学历分布</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cxnSp>
        <p:nvCxnSpPr>
          <p:cNvPr id="37" name="直接箭头连接符 36"/>
          <p:cNvCxnSpPr/>
          <p:nvPr/>
        </p:nvCxnSpPr>
        <p:spPr>
          <a:xfrm flipH="1">
            <a:off x="5589270" y="998855"/>
            <a:ext cx="1012825" cy="49085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11130280" y="1299210"/>
            <a:ext cx="396240" cy="71247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0766425" y="2059305"/>
            <a:ext cx="1346200" cy="50673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10738485" y="2105660"/>
            <a:ext cx="14020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性别</a:t>
            </a:r>
            <a:r>
              <a:rPr lang="zh-CN" altLang="en-US" sz="2400" b="1" kern="1100" dirty="0">
                <a:solidFill>
                  <a:schemeClr val="bg1"/>
                </a:solidFill>
                <a:latin typeface="微软雅黑" panose="020B0503020204020204" charset="-122"/>
                <a:ea typeface="微软雅黑" panose="020B0503020204020204" charset="-122"/>
                <a:sym typeface="+mn-ea"/>
              </a:rPr>
              <a:t>分布</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cxnSp>
        <p:nvCxnSpPr>
          <p:cNvPr id="41" name="直接箭头连接符 40"/>
          <p:cNvCxnSpPr/>
          <p:nvPr/>
        </p:nvCxnSpPr>
        <p:spPr>
          <a:xfrm>
            <a:off x="10965180" y="3578225"/>
            <a:ext cx="396240" cy="71247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0158730" y="4324350"/>
            <a:ext cx="1779270" cy="62992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10104120" y="4347210"/>
            <a:ext cx="1834515" cy="460375"/>
          </a:xfrm>
          <a:prstGeom prst="rect">
            <a:avLst/>
          </a:prstGeom>
          <a:noFill/>
        </p:spPr>
        <p:txBody>
          <a:bodyPr wrap="squar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年龄段</a:t>
            </a:r>
            <a:r>
              <a:rPr lang="zh-CN" altLang="en-US" sz="2400" b="1" kern="1100" dirty="0">
                <a:solidFill>
                  <a:schemeClr val="bg1"/>
                </a:solidFill>
                <a:latin typeface="微软雅黑" panose="020B0503020204020204" charset="-122"/>
                <a:ea typeface="微软雅黑" panose="020B0503020204020204" charset="-122"/>
                <a:sym typeface="+mn-ea"/>
              </a:rPr>
              <a:t>分布</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cxnSp>
        <p:nvCxnSpPr>
          <p:cNvPr id="44" name="直接箭头连接符 43"/>
          <p:cNvCxnSpPr/>
          <p:nvPr/>
        </p:nvCxnSpPr>
        <p:spPr>
          <a:xfrm flipV="1">
            <a:off x="1010920" y="3975100"/>
            <a:ext cx="617855" cy="57023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36930" y="3215640"/>
            <a:ext cx="2153920" cy="61722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948690" y="3278505"/>
            <a:ext cx="20116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综合信用得分</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cxnSp>
        <p:nvCxnSpPr>
          <p:cNvPr id="47" name="直接箭头连接符 46"/>
          <p:cNvCxnSpPr/>
          <p:nvPr/>
        </p:nvCxnSpPr>
        <p:spPr>
          <a:xfrm flipV="1">
            <a:off x="3827780" y="4117340"/>
            <a:ext cx="617855" cy="57023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3685540" y="3373755"/>
            <a:ext cx="2153920" cy="61722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3797300" y="3420745"/>
            <a:ext cx="20116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企业族谱信息</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cxnSp>
        <p:nvCxnSpPr>
          <p:cNvPr id="50" name="直接箭头连接符 49"/>
          <p:cNvCxnSpPr/>
          <p:nvPr/>
        </p:nvCxnSpPr>
        <p:spPr>
          <a:xfrm flipV="1">
            <a:off x="7666990" y="4046855"/>
            <a:ext cx="617855" cy="57023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6248400" y="3310890"/>
            <a:ext cx="3422015" cy="61722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6360160" y="3373755"/>
            <a:ext cx="32308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公司仅</a:t>
            </a:r>
            <a:r>
              <a:rPr lang="zh-CN" altLang="en-US" sz="2400" b="1" kern="1100" dirty="0">
                <a:solidFill>
                  <a:schemeClr val="bg1"/>
                </a:solidFill>
                <a:latin typeface="微软雅黑" panose="020B0503020204020204" charset="-122"/>
                <a:ea typeface="微软雅黑" panose="020B0503020204020204" charset="-122"/>
                <a:sym typeface="+mn-ea"/>
              </a:rPr>
              <a:t>六个月收益情况</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cxnSp>
        <p:nvCxnSpPr>
          <p:cNvPr id="54" name="直接箭头连接符 53"/>
          <p:cNvCxnSpPr/>
          <p:nvPr/>
        </p:nvCxnSpPr>
        <p:spPr>
          <a:xfrm flipH="1" flipV="1">
            <a:off x="11017885" y="3943350"/>
            <a:ext cx="221615" cy="120332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760585" y="3151505"/>
            <a:ext cx="2153920" cy="61722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9872345" y="3198495"/>
            <a:ext cx="2011680" cy="460375"/>
          </a:xfrm>
          <a:prstGeom prst="rect">
            <a:avLst/>
          </a:prstGeom>
          <a:noFill/>
        </p:spPr>
        <p:txBody>
          <a:bodyPr wrap="none" rtlCol="0" anchor="t">
            <a:spAutoFit/>
          </a:bodyPr>
          <a:p>
            <a:r>
              <a:rPr lang="zh-CN" altLang="en-US" sz="2400" b="1" kern="1100" dirty="0">
                <a:solidFill>
                  <a:schemeClr val="bg1"/>
                </a:solidFill>
                <a:latin typeface="微软雅黑" panose="020B0503020204020204" charset="-122"/>
                <a:ea typeface="微软雅黑" panose="020B0503020204020204" charset="-122"/>
                <a:sym typeface="+mn-ea"/>
              </a:rPr>
              <a:t>企业行为标签</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pic>
        <p:nvPicPr>
          <p:cNvPr id="59" name="图片 58" descr="图片1"/>
          <p:cNvPicPr>
            <a:picLocks noChangeAspect="1"/>
          </p:cNvPicPr>
          <p:nvPr/>
        </p:nvPicPr>
        <p:blipFill>
          <a:blip r:embed="rId8"/>
          <a:stretch>
            <a:fillRect/>
          </a:stretch>
        </p:blipFill>
        <p:spPr>
          <a:xfrm>
            <a:off x="-19050" y="-35560"/>
            <a:ext cx="12218670" cy="6934200"/>
          </a:xfrm>
          <a:prstGeom prst="rect">
            <a:avLst/>
          </a:prstGeom>
        </p:spPr>
      </p:pic>
      <p:pic>
        <p:nvPicPr>
          <p:cNvPr id="60" name="图片 59"/>
          <p:cNvPicPr>
            <a:picLocks noChangeAspect="1"/>
          </p:cNvPicPr>
          <p:nvPr/>
        </p:nvPicPr>
        <p:blipFill>
          <a:blip r:embed="rId9"/>
          <a:stretch>
            <a:fillRect/>
          </a:stretch>
        </p:blipFill>
        <p:spPr>
          <a:xfrm>
            <a:off x="-193040" y="0"/>
            <a:ext cx="8659495" cy="2454275"/>
          </a:xfrm>
          <a:prstGeom prst="rect">
            <a:avLst/>
          </a:prstGeom>
        </p:spPr>
      </p:pic>
      <p:pic>
        <p:nvPicPr>
          <p:cNvPr id="61" name="图片 60"/>
          <p:cNvPicPr>
            <a:picLocks noChangeAspect="1"/>
          </p:cNvPicPr>
          <p:nvPr/>
        </p:nvPicPr>
        <p:blipFill>
          <a:blip r:embed="rId10"/>
          <a:stretch>
            <a:fillRect/>
          </a:stretch>
        </p:blipFill>
        <p:spPr>
          <a:xfrm>
            <a:off x="5896610" y="3738245"/>
            <a:ext cx="6312535" cy="3171825"/>
          </a:xfrm>
          <a:prstGeom prst="rect">
            <a:avLst/>
          </a:prstGeom>
        </p:spPr>
      </p:pic>
      <p:pic>
        <p:nvPicPr>
          <p:cNvPr id="62" name="图片 61"/>
          <p:cNvPicPr>
            <a:picLocks noChangeAspect="1"/>
          </p:cNvPicPr>
          <p:nvPr/>
        </p:nvPicPr>
        <p:blipFill>
          <a:blip r:embed="rId11"/>
          <a:stretch>
            <a:fillRect/>
          </a:stretch>
        </p:blipFill>
        <p:spPr>
          <a:xfrm>
            <a:off x="7148830" y="-35560"/>
            <a:ext cx="5081905" cy="3804285"/>
          </a:xfrm>
          <a:prstGeom prst="rect">
            <a:avLst/>
          </a:prstGeom>
        </p:spPr>
      </p:pic>
      <p:pic>
        <p:nvPicPr>
          <p:cNvPr id="63" name="图片 62"/>
          <p:cNvPicPr>
            <a:picLocks noChangeAspect="1"/>
          </p:cNvPicPr>
          <p:nvPr/>
        </p:nvPicPr>
        <p:blipFill>
          <a:blip r:embed="rId12"/>
          <a:stretch>
            <a:fillRect/>
          </a:stretch>
        </p:blipFill>
        <p:spPr>
          <a:xfrm>
            <a:off x="38100" y="2829560"/>
            <a:ext cx="6799580" cy="1358265"/>
          </a:xfrm>
          <a:prstGeom prst="rect">
            <a:avLst/>
          </a:prstGeom>
        </p:spPr>
      </p:pic>
      <p:pic>
        <p:nvPicPr>
          <p:cNvPr id="64" name="图片 63"/>
          <p:cNvPicPr>
            <a:picLocks noChangeAspect="1"/>
          </p:cNvPicPr>
          <p:nvPr/>
        </p:nvPicPr>
        <p:blipFill>
          <a:blip r:embed="rId13"/>
          <a:stretch>
            <a:fillRect/>
          </a:stretch>
        </p:blipFill>
        <p:spPr>
          <a:xfrm>
            <a:off x="-19050" y="5146675"/>
            <a:ext cx="5954395" cy="1751965"/>
          </a:xfrm>
          <a:prstGeom prst="rect">
            <a:avLst/>
          </a:prstGeom>
        </p:spPr>
      </p:pic>
      <p:cxnSp>
        <p:nvCxnSpPr>
          <p:cNvPr id="65" name="直接箭头连接符 64"/>
          <p:cNvCxnSpPr/>
          <p:nvPr/>
        </p:nvCxnSpPr>
        <p:spPr>
          <a:xfrm>
            <a:off x="1687195" y="1932940"/>
            <a:ext cx="474980" cy="69659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877695" y="2700655"/>
            <a:ext cx="1947545" cy="72834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文本框 66"/>
          <p:cNvSpPr txBox="1"/>
          <p:nvPr/>
        </p:nvSpPr>
        <p:spPr>
          <a:xfrm>
            <a:off x="2146935" y="2834640"/>
            <a:ext cx="1402080" cy="460375"/>
          </a:xfrm>
          <a:prstGeom prst="rect">
            <a:avLst/>
          </a:prstGeom>
          <a:noFill/>
        </p:spPr>
        <p:txBody>
          <a:bodyPr wrap="none" rtlCol="0" anchor="t">
            <a:spAutoFit/>
          </a:bodyPr>
          <a:p>
            <a:r>
              <a:rPr lang="zh-CN" altLang="en-US" sz="2400" b="1" kern="0" dirty="0">
                <a:solidFill>
                  <a:schemeClr val="bg1"/>
                </a:solidFill>
                <a:latin typeface="微软雅黑" panose="020B0503020204020204" charset="-122"/>
                <a:ea typeface="微软雅黑" panose="020B0503020204020204" charset="-122"/>
                <a:sym typeface="+mn-ea"/>
              </a:rPr>
              <a:t>基本信息</a:t>
            </a:r>
            <a:endParaRPr lang="zh-CN" altLang="en-US" sz="2400" b="1" kern="0" dirty="0">
              <a:solidFill>
                <a:schemeClr val="bg1"/>
              </a:solidFill>
              <a:latin typeface="微软雅黑" panose="020B0503020204020204" charset="-122"/>
              <a:ea typeface="微软雅黑" panose="020B0503020204020204" charset="-122"/>
              <a:sym typeface="+mn-ea"/>
            </a:endParaRPr>
          </a:p>
        </p:txBody>
      </p:sp>
      <p:cxnSp>
        <p:nvCxnSpPr>
          <p:cNvPr id="68" name="直接箭头连接符 67"/>
          <p:cNvCxnSpPr>
            <a:stCxn id="63" idx="2"/>
          </p:cNvCxnSpPr>
          <p:nvPr/>
        </p:nvCxnSpPr>
        <p:spPr>
          <a:xfrm flipH="1">
            <a:off x="2352675" y="4187825"/>
            <a:ext cx="1085215" cy="48387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417955" y="4820285"/>
            <a:ext cx="1947545" cy="72834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nvSpPr>
        <p:spPr>
          <a:xfrm>
            <a:off x="1687195" y="4954270"/>
            <a:ext cx="1402080" cy="460375"/>
          </a:xfrm>
          <a:prstGeom prst="rect">
            <a:avLst/>
          </a:prstGeom>
          <a:noFill/>
        </p:spPr>
        <p:txBody>
          <a:bodyPr wrap="none" rtlCol="0" anchor="t">
            <a:spAutoFit/>
          </a:bodyPr>
          <a:p>
            <a:r>
              <a:rPr lang="zh-CN" altLang="en-US" sz="2400" b="1" kern="0" dirty="0">
                <a:solidFill>
                  <a:schemeClr val="bg1"/>
                </a:solidFill>
                <a:latin typeface="微软雅黑" panose="020B0503020204020204" charset="-122"/>
                <a:ea typeface="微软雅黑" panose="020B0503020204020204" charset="-122"/>
                <a:sym typeface="+mn-ea"/>
              </a:rPr>
              <a:t>获奖情况</a:t>
            </a:r>
            <a:endParaRPr lang="zh-CN" altLang="en-US" sz="2400" b="1" kern="0" dirty="0">
              <a:solidFill>
                <a:schemeClr val="bg1"/>
              </a:solidFill>
              <a:latin typeface="微软雅黑" panose="020B0503020204020204" charset="-122"/>
              <a:ea typeface="微软雅黑" panose="020B0503020204020204" charset="-122"/>
              <a:sym typeface="+mn-ea"/>
            </a:endParaRPr>
          </a:p>
        </p:txBody>
      </p:sp>
      <p:sp>
        <p:nvSpPr>
          <p:cNvPr id="72" name="矩形 71"/>
          <p:cNvSpPr/>
          <p:nvPr/>
        </p:nvSpPr>
        <p:spPr>
          <a:xfrm>
            <a:off x="3549015" y="4180840"/>
            <a:ext cx="2347595" cy="72834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文本框 72"/>
          <p:cNvSpPr txBox="1"/>
          <p:nvPr/>
        </p:nvSpPr>
        <p:spPr>
          <a:xfrm>
            <a:off x="3756660" y="4324350"/>
            <a:ext cx="2011680" cy="460375"/>
          </a:xfrm>
          <a:prstGeom prst="rect">
            <a:avLst/>
          </a:prstGeom>
          <a:noFill/>
        </p:spPr>
        <p:txBody>
          <a:bodyPr wrap="none" rtlCol="0" anchor="t">
            <a:spAutoFit/>
          </a:bodyPr>
          <a:p>
            <a:r>
              <a:rPr lang="zh-CN" altLang="en-US" sz="2400" b="1" kern="0" dirty="0">
                <a:solidFill>
                  <a:schemeClr val="bg1"/>
                </a:solidFill>
                <a:latin typeface="微软雅黑" panose="020B0503020204020204" charset="-122"/>
                <a:ea typeface="微软雅黑" panose="020B0503020204020204" charset="-122"/>
                <a:sym typeface="+mn-ea"/>
              </a:rPr>
              <a:t>学历就职</a:t>
            </a:r>
            <a:r>
              <a:rPr lang="zh-CN" altLang="en-US" sz="2400" b="1" kern="0" dirty="0">
                <a:solidFill>
                  <a:schemeClr val="bg1"/>
                </a:solidFill>
                <a:latin typeface="微软雅黑" panose="020B0503020204020204" charset="-122"/>
                <a:ea typeface="微软雅黑" panose="020B0503020204020204" charset="-122"/>
                <a:sym typeface="+mn-ea"/>
              </a:rPr>
              <a:t>信息</a:t>
            </a:r>
            <a:endParaRPr lang="zh-CN" altLang="en-US" sz="2400" b="1" kern="0" dirty="0">
              <a:solidFill>
                <a:schemeClr val="bg1"/>
              </a:solidFill>
              <a:latin typeface="微软雅黑" panose="020B0503020204020204" charset="-122"/>
              <a:ea typeface="微软雅黑" panose="020B0503020204020204" charset="-122"/>
              <a:sym typeface="+mn-ea"/>
            </a:endParaRPr>
          </a:p>
        </p:txBody>
      </p:sp>
      <p:cxnSp>
        <p:nvCxnSpPr>
          <p:cNvPr id="74" name="直接箭头连接符 73"/>
          <p:cNvCxnSpPr/>
          <p:nvPr/>
        </p:nvCxnSpPr>
        <p:spPr>
          <a:xfrm flipV="1">
            <a:off x="4109720" y="4988560"/>
            <a:ext cx="174625" cy="601980"/>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6247130" y="1109345"/>
            <a:ext cx="839470" cy="18986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160520" y="1166495"/>
            <a:ext cx="1947545" cy="72834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文本框 76"/>
          <p:cNvSpPr txBox="1"/>
          <p:nvPr/>
        </p:nvSpPr>
        <p:spPr>
          <a:xfrm>
            <a:off x="4429760" y="1300480"/>
            <a:ext cx="1402080" cy="460375"/>
          </a:xfrm>
          <a:prstGeom prst="rect">
            <a:avLst/>
          </a:prstGeom>
          <a:noFill/>
        </p:spPr>
        <p:txBody>
          <a:bodyPr wrap="none" rtlCol="0" anchor="t">
            <a:spAutoFit/>
          </a:bodyPr>
          <a:p>
            <a:r>
              <a:rPr lang="zh-CN" altLang="en-US" sz="2400" b="1" kern="0" dirty="0">
                <a:solidFill>
                  <a:schemeClr val="bg1"/>
                </a:solidFill>
                <a:latin typeface="微软雅黑" panose="020B0503020204020204" charset="-122"/>
                <a:ea typeface="微软雅黑" panose="020B0503020204020204" charset="-122"/>
                <a:sym typeface="+mn-ea"/>
              </a:rPr>
              <a:t>个人分析</a:t>
            </a:r>
            <a:endParaRPr lang="zh-CN" altLang="en-US" sz="2400" b="1" kern="0" dirty="0">
              <a:solidFill>
                <a:schemeClr val="bg1"/>
              </a:solidFill>
              <a:latin typeface="微软雅黑" panose="020B0503020204020204" charset="-122"/>
              <a:ea typeface="微软雅黑" panose="020B0503020204020204" charset="-122"/>
              <a:sym typeface="+mn-ea"/>
            </a:endParaRPr>
          </a:p>
        </p:txBody>
      </p:sp>
      <p:sp>
        <p:nvSpPr>
          <p:cNvPr id="78" name="矩形 77"/>
          <p:cNvSpPr/>
          <p:nvPr/>
        </p:nvSpPr>
        <p:spPr>
          <a:xfrm>
            <a:off x="3369310" y="5414645"/>
            <a:ext cx="2521585" cy="72834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文本框 78"/>
          <p:cNvSpPr txBox="1"/>
          <p:nvPr/>
        </p:nvSpPr>
        <p:spPr>
          <a:xfrm>
            <a:off x="3642360" y="5548630"/>
            <a:ext cx="2011680" cy="460375"/>
          </a:xfrm>
          <a:prstGeom prst="rect">
            <a:avLst/>
          </a:prstGeom>
          <a:noFill/>
        </p:spPr>
        <p:txBody>
          <a:bodyPr wrap="square" rtlCol="0" anchor="t">
            <a:spAutoFit/>
          </a:bodyPr>
          <a:p>
            <a:r>
              <a:rPr lang="zh-CN" altLang="en-US" sz="2400" b="1" kern="0" dirty="0">
                <a:solidFill>
                  <a:schemeClr val="bg1"/>
                </a:solidFill>
                <a:latin typeface="微软雅黑" panose="020B0503020204020204" charset="-122"/>
                <a:ea typeface="微软雅黑" panose="020B0503020204020204" charset="-122"/>
                <a:sym typeface="+mn-ea"/>
              </a:rPr>
              <a:t>综合能力评价</a:t>
            </a:r>
            <a:endParaRPr lang="zh-CN" altLang="en-US" sz="2400" b="1" kern="0" dirty="0">
              <a:solidFill>
                <a:schemeClr val="bg1"/>
              </a:solidFill>
              <a:latin typeface="微软雅黑" panose="020B0503020204020204" charset="-122"/>
              <a:ea typeface="微软雅黑" panose="020B0503020204020204" charset="-122"/>
              <a:sym typeface="+mn-ea"/>
            </a:endParaRPr>
          </a:p>
        </p:txBody>
      </p:sp>
      <p:cxnSp>
        <p:nvCxnSpPr>
          <p:cNvPr id="80" name="直接箭头连接符 79"/>
          <p:cNvCxnSpPr/>
          <p:nvPr/>
        </p:nvCxnSpPr>
        <p:spPr>
          <a:xfrm flipH="1">
            <a:off x="5645785" y="5020310"/>
            <a:ext cx="427355" cy="31686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subTnLst>
                                    <p:set>
                                      <p:cBhvr override="childStyle">
                                        <p:cTn dur="65" fill="hold" display="1" masterRel="nextClick" afterEffect="1"/>
                                        <p:tgtEl>
                                          <p:spTgt spid="3"/>
                                        </p:tgtEl>
                                        <p:attrNameLst>
                                          <p:attrName>style.visibility</p:attrName>
                                        </p:attrNameLst>
                                      </p:cBhvr>
                                      <p:to>
                                        <p:strVal val="hidden"/>
                                      </p:to>
                                    </p:set>
                                  </p:sub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subTnLst>
                                    <p:set>
                                      <p:cBhvr override="childStyle">
                                        <p:cTn dur="65" fill="hold" display="1" masterRel="nextClick" afterEffect="1"/>
                                        <p:tgtEl>
                                          <p:spTgt spid="6"/>
                                        </p:tgtEl>
                                        <p:attrNameLst>
                                          <p:attrName>style.visibility</p:attrName>
                                        </p:attrNameLst>
                                      </p:cBhvr>
                                      <p:to>
                                        <p:strVal val="hidden"/>
                                      </p:to>
                                    </p:set>
                                  </p:sub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subTnLst>
                                    <p:set>
                                      <p:cBhvr override="childStyle">
                                        <p:cTn dur="65" fill="hold" display="1" masterRel="nextClick" afterEffect="1"/>
                                        <p:tgtEl>
                                          <p:spTgt spid="5"/>
                                        </p:tgtEl>
                                        <p:attrNameLst>
                                          <p:attrName>style.visibility</p:attrName>
                                        </p:attrNameLst>
                                      </p:cBhvr>
                                      <p:to>
                                        <p:strVal val="hidden"/>
                                      </p:to>
                                    </p:set>
                                  </p:subTnLst>
                                </p:cTn>
                              </p:par>
                              <p:par>
                                <p:cTn id="20" presetID="1"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subTnLst>
                                    <p:set>
                                      <p:cBhvr override="childStyle">
                                        <p:cTn dur="65" fill="hold" display="1" masterRel="nextClick" afterEffect="1"/>
                                        <p:tgtEl>
                                          <p:spTgt spid="2"/>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subTnLst>
                                    <p:set>
                                      <p:cBhvr override="childStyle">
                                        <p:cTn dur="65" fill="hold" display="1" masterRel="nextClick" afterEffect="1"/>
                                        <p:tgtEl>
                                          <p:spTgt spid="7"/>
                                        </p:tgtEl>
                                        <p:attrNameLst>
                                          <p:attrName>style.visibility</p:attrName>
                                        </p:attrNameLst>
                                      </p:cBhvr>
                                      <p:to>
                                        <p:strVal val="hidden"/>
                                      </p:to>
                                    </p:set>
                                  </p:sub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subTnLst>
                                    <p:set>
                                      <p:cBhvr override="childStyle">
                                        <p:cTn dur="65" fill="hold" display="1" masterRel="nextClick" afterEffect="1"/>
                                        <p:tgtEl>
                                          <p:spTgt spid="25"/>
                                        </p:tgtEl>
                                        <p:attrNameLst>
                                          <p:attrName>style.visibility</p:attrName>
                                        </p:attrNameLst>
                                      </p:cBhvr>
                                      <p:to>
                                        <p:strVal val="hidden"/>
                                      </p:to>
                                    </p:set>
                                  </p:sub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subTnLst>
                                    <p:set>
                                      <p:cBhvr override="childStyle">
                                        <p:cTn dur="65" fill="hold" display="1" masterRel="nextClick" afterEffect="1"/>
                                        <p:tgtEl>
                                          <p:spTgt spid="27"/>
                                        </p:tgtEl>
                                        <p:attrNameLst>
                                          <p:attrName>style.visibility</p:attrName>
                                        </p:attrNameLst>
                                      </p:cBhvr>
                                      <p:to>
                                        <p:strVal val="hidden"/>
                                      </p:to>
                                    </p:set>
                                  </p:sub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subTnLst>
                                    <p:set>
                                      <p:cBhvr override="childStyle">
                                        <p:cTn dur="65" fill="hold" display="1" masterRel="nextClick" afterEffect="1"/>
                                        <p:tgtEl>
                                          <p:spTgt spid="26"/>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subTnLst>
                                    <p:set>
                                      <p:cBhvr override="childStyle">
                                        <p:cTn dur="65" fill="hold" display="1" masterRel="nextClick" afterEffect="1"/>
                                        <p:tgtEl>
                                          <p:spTgt spid="24"/>
                                        </p:tgtEl>
                                        <p:attrNameLst>
                                          <p:attrName>style.visibility</p:attrName>
                                        </p:attrNameLst>
                                      </p:cBhvr>
                                      <p:to>
                                        <p:strVal val="hidden"/>
                                      </p:to>
                                    </p:set>
                                  </p:sub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subTnLst>
                                    <p:set>
                                      <p:cBhvr override="childStyle">
                                        <p:cTn dur="65" fill="hold" display="1" masterRel="nextClick" afterEffect="1"/>
                                        <p:tgtEl>
                                          <p:spTgt spid="42"/>
                                        </p:tgtEl>
                                        <p:attrNameLst>
                                          <p:attrName>style.visibility</p:attrName>
                                        </p:attrNameLst>
                                      </p:cBhvr>
                                      <p:to>
                                        <p:strVal val="hidden"/>
                                      </p:to>
                                    </p:set>
                                  </p:subTnLst>
                                </p:cTn>
                              </p:par>
                              <p:par>
                                <p:cTn id="38" presetID="1"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subTnLst>
                                    <p:set>
                                      <p:cBhvr override="childStyle">
                                        <p:cTn dur="65" fill="hold" display="1" masterRel="nextClick" afterEffect="1"/>
                                        <p:tgtEl>
                                          <p:spTgt spid="37"/>
                                        </p:tgtEl>
                                        <p:attrNameLst>
                                          <p:attrName>style.visibility</p:attrName>
                                        </p:attrNameLst>
                                      </p:cBhvr>
                                      <p:to>
                                        <p:strVal val="hidden"/>
                                      </p:to>
                                    </p:set>
                                  </p:subTnLst>
                                </p:cTn>
                              </p:par>
                              <p:par>
                                <p:cTn id="40" presetID="1"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childTnLst>
                                  <p:subTnLst>
                                    <p:set>
                                      <p:cBhvr override="childStyle">
                                        <p:cTn dur="65" fill="hold" display="1" masterRel="nextClick" afterEffect="1"/>
                                        <p:tgtEl>
                                          <p:spTgt spid="38"/>
                                        </p:tgtEl>
                                        <p:attrNameLst>
                                          <p:attrName>style.visibility</p:attrName>
                                        </p:attrNameLst>
                                      </p:cBhvr>
                                      <p:to>
                                        <p:strVal val="hidden"/>
                                      </p:to>
                                    </p:set>
                                  </p:subTnLst>
                                </p:cTn>
                              </p:par>
                              <p:par>
                                <p:cTn id="42" presetID="1"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childTnLst>
                                  <p:subTnLst>
                                    <p:set>
                                      <p:cBhvr override="childStyle">
                                        <p:cTn dur="65" fill="hold" display="1" masterRel="nextClick" afterEffect="1"/>
                                        <p:tgtEl>
                                          <p:spTgt spid="35"/>
                                        </p:tgtEl>
                                        <p:attrNameLst>
                                          <p:attrName>style.visibility</p:attrName>
                                        </p:attrNameLst>
                                      </p:cBhvr>
                                      <p:to>
                                        <p:strVal val="hidden"/>
                                      </p:to>
                                    </p:set>
                                  </p:subTnLst>
                                </p:cTn>
                              </p:par>
                              <p:par>
                                <p:cTn id="44" presetID="1"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subTnLst>
                                    <p:set>
                                      <p:cBhvr override="childStyle">
                                        <p:cTn dur="65" fill="hold" display="1" masterRel="nextClick" afterEffect="1"/>
                                        <p:tgtEl>
                                          <p:spTgt spid="36"/>
                                        </p:tgtEl>
                                        <p:attrNameLst>
                                          <p:attrName>style.visibility</p:attrName>
                                        </p:attrNameLst>
                                      </p:cBhvr>
                                      <p:to>
                                        <p:strVal val="hidden"/>
                                      </p:to>
                                    </p:set>
                                  </p:subTnLst>
                                </p:cTn>
                              </p:par>
                              <p:par>
                                <p:cTn id="46" presetID="1"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childTnLst>
                                  <p:subTnLst>
                                    <p:set>
                                      <p:cBhvr override="childStyle">
                                        <p:cTn dur="65" fill="hold" display="1" masterRel="nextClick" afterEffect="1"/>
                                        <p:tgtEl>
                                          <p:spTgt spid="39"/>
                                        </p:tgtEl>
                                        <p:attrNameLst>
                                          <p:attrName>style.visibility</p:attrName>
                                        </p:attrNameLst>
                                      </p:cBhvr>
                                      <p:to>
                                        <p:strVal val="hidden"/>
                                      </p:to>
                                    </p:set>
                                  </p:sub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subTnLst>
                                    <p:set>
                                      <p:cBhvr override="childStyle">
                                        <p:cTn dur="65" fill="hold" display="1" masterRel="nextClick" afterEffect="1"/>
                                        <p:tgtEl>
                                          <p:spTgt spid="40"/>
                                        </p:tgtEl>
                                        <p:attrNameLst>
                                          <p:attrName>style.visibility</p:attrName>
                                        </p:attrNameLst>
                                      </p:cBhvr>
                                      <p:to>
                                        <p:strVal val="hidden"/>
                                      </p:to>
                                    </p:set>
                                  </p:subTnLst>
                                </p:cTn>
                              </p:par>
                              <p:par>
                                <p:cTn id="50" presetID="1"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subTnLst>
                                    <p:set>
                                      <p:cBhvr override="childStyle">
                                        <p:cTn dur="65" fill="hold" display="1" masterRel="nextClick" afterEffect="1"/>
                                        <p:tgtEl>
                                          <p:spTgt spid="41"/>
                                        </p:tgtEl>
                                        <p:attrNameLst>
                                          <p:attrName>style.visibility</p:attrName>
                                        </p:attrNameLst>
                                      </p:cBhvr>
                                      <p:to>
                                        <p:strVal val="hidden"/>
                                      </p:to>
                                    </p:set>
                                  </p:subTnLst>
                                </p:cTn>
                              </p:par>
                              <p:par>
                                <p:cTn id="52" presetID="1"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subTnLst>
                                    <p:set>
                                      <p:cBhvr override="childStyle">
                                        <p:cTn dur="65" fill="hold" display="1" masterRel="nextClick" afterEffect="1"/>
                                        <p:tgtEl>
                                          <p:spTgt spid="43"/>
                                        </p:tgtEl>
                                        <p:attrNameLst>
                                          <p:attrName>style.visibility</p:attrName>
                                        </p:attrNameLst>
                                      </p:cBhvr>
                                      <p:to>
                                        <p:strVal val="hidden"/>
                                      </p:to>
                                    </p:set>
                                  </p:subTnLst>
                                </p:cTn>
                              </p:par>
                              <p:par>
                                <p:cTn id="54" presetID="1"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subTnLst>
                                    <p:set>
                                      <p:cBhvr override="childStyle">
                                        <p:cTn dur="65" fill="hold" display="1" masterRel="nextClick" afterEffect="1"/>
                                        <p:tgtEl>
                                          <p:spTgt spid="28"/>
                                        </p:tgtEl>
                                        <p:attrNameLst>
                                          <p:attrName>style.visibility</p:attrName>
                                        </p:attrNameLst>
                                      </p:cBhvr>
                                      <p:to>
                                        <p:strVal val="hidden"/>
                                      </p:to>
                                    </p:set>
                                  </p:sub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subTnLst>
                                    <p:set>
                                      <p:cBhvr override="childStyle">
                                        <p:cTn dur="65" fill="hold" display="1" masterRel="nextClick" afterEffect="1"/>
                                        <p:tgtEl>
                                          <p:spTgt spid="30"/>
                                        </p:tgtEl>
                                        <p:attrNameLst>
                                          <p:attrName>style.visibility</p:attrName>
                                        </p:attrNameLst>
                                      </p:cBhvr>
                                      <p:to>
                                        <p:strVal val="hidden"/>
                                      </p:to>
                                    </p:set>
                                  </p:sub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subTnLst>
                                    <p:set>
                                      <p:cBhvr override="childStyle">
                                        <p:cTn dur="65" fill="hold" display="1" masterRel="nextClick" afterEffect="1"/>
                                        <p:tgtEl>
                                          <p:spTgt spid="29"/>
                                        </p:tgtEl>
                                        <p:attrNameLst>
                                          <p:attrName>style.visibility</p:attrName>
                                        </p:attrNameLst>
                                      </p:cBhvr>
                                      <p:to>
                                        <p:strVal val="hidden"/>
                                      </p:to>
                                    </p:set>
                                  </p:sub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childTnLst>
                                  <p:subTnLst>
                                    <p:set>
                                      <p:cBhvr override="childStyle">
                                        <p:cTn dur="65" fill="hold" display="1" masterRel="nextClick" afterEffect="1"/>
                                        <p:tgtEl>
                                          <p:spTgt spid="8"/>
                                        </p:tgtEl>
                                        <p:attrNameLst>
                                          <p:attrName>style.visibility</p:attrName>
                                        </p:attrNameLst>
                                      </p:cBhvr>
                                      <p:to>
                                        <p:strVal val="hidden"/>
                                      </p:to>
                                    </p:set>
                                  </p:subTnLst>
                                </p:cTn>
                              </p:par>
                              <p:par>
                                <p:cTn id="64" presetID="1"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childTnLst>
                                  <p:subTnLst>
                                    <p:set>
                                      <p:cBhvr override="childStyle">
                                        <p:cTn dur="65" fill="hold" display="1" masterRel="nextClick" afterEffect="1"/>
                                        <p:tgtEl>
                                          <p:spTgt spid="44"/>
                                        </p:tgtEl>
                                        <p:attrNameLst>
                                          <p:attrName>style.visibility</p:attrName>
                                        </p:attrNameLst>
                                      </p:cBhvr>
                                      <p:to>
                                        <p:strVal val="hidden"/>
                                      </p:to>
                                    </p:set>
                                  </p:subTnLst>
                                </p:cTn>
                              </p:par>
                              <p:par>
                                <p:cTn id="66" presetID="1" presetClass="entr" presetSubtype="0"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childTnLst>
                                  <p:subTnLst>
                                    <p:set>
                                      <p:cBhvr override="childStyle">
                                        <p:cTn dur="65" fill="hold" display="1" masterRel="nextClick" afterEffect="1"/>
                                        <p:tgtEl>
                                          <p:spTgt spid="50"/>
                                        </p:tgtEl>
                                        <p:attrNameLst>
                                          <p:attrName>style.visibility</p:attrName>
                                        </p:attrNameLst>
                                      </p:cBhvr>
                                      <p:to>
                                        <p:strVal val="hidden"/>
                                      </p:to>
                                    </p:set>
                                  </p:subTnLst>
                                </p:cTn>
                              </p:par>
                              <p:par>
                                <p:cTn id="68" presetID="1"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childTnLst>
                                  <p:subTnLst>
                                    <p:set>
                                      <p:cBhvr override="childStyle">
                                        <p:cTn dur="65" fill="hold" display="1" masterRel="nextClick" afterEffect="1"/>
                                        <p:tgtEl>
                                          <p:spTgt spid="45"/>
                                        </p:tgtEl>
                                        <p:attrNameLst>
                                          <p:attrName>style.visibility</p:attrName>
                                        </p:attrNameLst>
                                      </p:cBhvr>
                                      <p:to>
                                        <p:strVal val="hidden"/>
                                      </p:to>
                                    </p:set>
                                  </p:subTnLst>
                                </p:cTn>
                              </p:par>
                              <p:par>
                                <p:cTn id="70" presetID="1"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childTnLst>
                                  <p:subTnLst>
                                    <p:set>
                                      <p:cBhvr override="childStyle">
                                        <p:cTn dur="65" fill="hold" display="1" masterRel="nextClick" afterEffect="1"/>
                                        <p:tgtEl>
                                          <p:spTgt spid="46"/>
                                        </p:tgtEl>
                                        <p:attrNameLst>
                                          <p:attrName>style.visibility</p:attrName>
                                        </p:attrNameLst>
                                      </p:cBhvr>
                                      <p:to>
                                        <p:strVal val="hidden"/>
                                      </p:to>
                                    </p:set>
                                  </p:subTnLst>
                                </p:cTn>
                              </p:par>
                              <p:par>
                                <p:cTn id="72" presetID="1" presetClass="entr" presetSubtype="0"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childTnLst>
                                  <p:subTnLst>
                                    <p:set>
                                      <p:cBhvr override="childStyle">
                                        <p:cTn dur="65" fill="hold" display="1" masterRel="nextClick" afterEffect="1"/>
                                        <p:tgtEl>
                                          <p:spTgt spid="47"/>
                                        </p:tgtEl>
                                        <p:attrNameLst>
                                          <p:attrName>style.visibility</p:attrName>
                                        </p:attrNameLst>
                                      </p:cBhvr>
                                      <p:to>
                                        <p:strVal val="hidden"/>
                                      </p:to>
                                    </p:set>
                                  </p:subTnLst>
                                </p:cTn>
                              </p:par>
                              <p:par>
                                <p:cTn id="74" presetID="1"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subTnLst>
                                    <p:set>
                                      <p:cBhvr override="childStyle">
                                        <p:cTn dur="65" fill="hold" display="1" masterRel="nextClick" afterEffect="1"/>
                                        <p:tgtEl>
                                          <p:spTgt spid="48"/>
                                        </p:tgtEl>
                                        <p:attrNameLst>
                                          <p:attrName>style.visibility</p:attrName>
                                        </p:attrNameLst>
                                      </p:cBhvr>
                                      <p:to>
                                        <p:strVal val="hidden"/>
                                      </p:to>
                                    </p:set>
                                  </p:subTnLst>
                                </p:cTn>
                              </p:par>
                              <p:par>
                                <p:cTn id="76" presetID="1" presetClass="entr" presetSubtype="0"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childTnLst>
                                  <p:subTnLst>
                                    <p:set>
                                      <p:cBhvr override="childStyle">
                                        <p:cTn dur="65" fill="hold" display="1" masterRel="nextClick" afterEffect="1"/>
                                        <p:tgtEl>
                                          <p:spTgt spid="49"/>
                                        </p:tgtEl>
                                        <p:attrNameLst>
                                          <p:attrName>style.visibility</p:attrName>
                                        </p:attrNameLst>
                                      </p:cBhvr>
                                      <p:to>
                                        <p:strVal val="hidden"/>
                                      </p:to>
                                    </p:set>
                                  </p:subTnLst>
                                </p:cTn>
                              </p:par>
                              <p:par>
                                <p:cTn id="78" presetID="1" presetClass="entr" presetSubtype="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childTnLst>
                                  <p:subTnLst>
                                    <p:set>
                                      <p:cBhvr override="childStyle">
                                        <p:cTn dur="65" fill="hold" display="1" masterRel="nextClick" afterEffect="1"/>
                                        <p:tgtEl>
                                          <p:spTgt spid="22"/>
                                        </p:tgtEl>
                                        <p:attrNameLst>
                                          <p:attrName>style.visibility</p:attrName>
                                        </p:attrNameLst>
                                      </p:cBhvr>
                                      <p:to>
                                        <p:strVal val="hidden"/>
                                      </p:to>
                                    </p:set>
                                  </p:subTnLst>
                                </p:cTn>
                              </p:par>
                              <p:par>
                                <p:cTn id="80" presetID="1"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childTnLst>
                                  <p:subTnLst>
                                    <p:set>
                                      <p:cBhvr override="childStyle">
                                        <p:cTn dur="65" fill="hold" display="1" masterRel="nextClick" afterEffect="1"/>
                                        <p:tgtEl>
                                          <p:spTgt spid="52"/>
                                        </p:tgtEl>
                                        <p:attrNameLst>
                                          <p:attrName>style.visibility</p:attrName>
                                        </p:attrNameLst>
                                      </p:cBhvr>
                                      <p:to>
                                        <p:strVal val="hidden"/>
                                      </p:to>
                                    </p:set>
                                  </p:subTnLst>
                                </p:cTn>
                              </p:par>
                              <p:par>
                                <p:cTn id="82" presetID="1" presetClass="entr" presetSubtype="0"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subTnLst>
                                    <p:set>
                                      <p:cBhvr override="childStyle">
                                        <p:cTn dur="65" fill="hold" display="1" masterRel="nextClick" afterEffect="1"/>
                                        <p:tgtEl>
                                          <p:spTgt spid="51"/>
                                        </p:tgtEl>
                                        <p:attrNameLst>
                                          <p:attrName>style.visibility</p:attrName>
                                        </p:attrNameLst>
                                      </p:cBhvr>
                                      <p:to>
                                        <p:strVal val="hidden"/>
                                      </p:to>
                                    </p:set>
                                  </p:subTnLst>
                                </p:cTn>
                              </p:par>
                              <p:par>
                                <p:cTn id="84" presetID="1" presetClass="entr" presetSubtype="0" fill="hold" nodeType="withEffect">
                                  <p:stCondLst>
                                    <p:cond delay="0"/>
                                  </p:stCondLst>
                                  <p:childTnLst>
                                    <p:set>
                                      <p:cBhvr>
                                        <p:cTn id="85" dur="1" fill="hold">
                                          <p:stCondLst>
                                            <p:cond delay="0"/>
                                          </p:stCondLst>
                                        </p:cTn>
                                        <p:tgtEl>
                                          <p:spTgt spid="23"/>
                                        </p:tgtEl>
                                        <p:attrNameLst>
                                          <p:attrName>style.visibility</p:attrName>
                                        </p:attrNameLst>
                                      </p:cBhvr>
                                      <p:to>
                                        <p:strVal val="visible"/>
                                      </p:to>
                                    </p:set>
                                  </p:childTnLst>
                                  <p:subTnLst>
                                    <p:set>
                                      <p:cBhvr override="childStyle">
                                        <p:cTn dur="65" fill="hold" display="1" masterRel="nextClick" afterEffect="1"/>
                                        <p:tgtEl>
                                          <p:spTgt spid="23"/>
                                        </p:tgtEl>
                                        <p:attrNameLst>
                                          <p:attrName>style.visibility</p:attrName>
                                        </p:attrNameLst>
                                      </p:cBhvr>
                                      <p:to>
                                        <p:strVal val="hidden"/>
                                      </p:to>
                                    </p:set>
                                  </p:subTnLst>
                                </p:cTn>
                              </p:par>
                              <p:par>
                                <p:cTn id="86" presetID="1" presetClass="entr" presetSubtype="0"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childTnLst>
                                  <p:subTnLst>
                                    <p:set>
                                      <p:cBhvr override="childStyle">
                                        <p:cTn dur="65" fill="hold" display="1" masterRel="nextClick" afterEffect="1"/>
                                        <p:tgtEl>
                                          <p:spTgt spid="54"/>
                                        </p:tgtEl>
                                        <p:attrNameLst>
                                          <p:attrName>style.visibility</p:attrName>
                                        </p:attrNameLst>
                                      </p:cBhvr>
                                      <p:to>
                                        <p:strVal val="hidden"/>
                                      </p:to>
                                    </p:set>
                                  </p:subTnLst>
                                </p:cTn>
                              </p:par>
                              <p:par>
                                <p:cTn id="88" presetID="1" presetClass="entr" presetSubtype="0"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childTnLst>
                                  <p:subTnLst>
                                    <p:set>
                                      <p:cBhvr override="childStyle">
                                        <p:cTn dur="65" fill="hold" display="1" masterRel="nextClick" afterEffect="1"/>
                                        <p:tgtEl>
                                          <p:spTgt spid="58"/>
                                        </p:tgtEl>
                                        <p:attrNameLst>
                                          <p:attrName>style.visibility</p:attrName>
                                        </p:attrNameLst>
                                      </p:cBhvr>
                                      <p:to>
                                        <p:strVal val="hidden"/>
                                      </p:to>
                                    </p:set>
                                  </p:subTnLst>
                                </p:cTn>
                              </p:par>
                              <p:par>
                                <p:cTn id="90" presetID="1" presetClass="entr" presetSubtype="0" fill="hold" grpId="0" nodeType="withEffect">
                                  <p:stCondLst>
                                    <p:cond delay="0"/>
                                  </p:stCondLst>
                                  <p:childTnLst>
                                    <p:set>
                                      <p:cBhvr>
                                        <p:cTn id="91" dur="1" fill="hold">
                                          <p:stCondLst>
                                            <p:cond delay="0"/>
                                          </p:stCondLst>
                                        </p:cTn>
                                        <p:tgtEl>
                                          <p:spTgt spid="57"/>
                                        </p:tgtEl>
                                        <p:attrNameLst>
                                          <p:attrName>style.visibility</p:attrName>
                                        </p:attrNameLst>
                                      </p:cBhvr>
                                      <p:to>
                                        <p:strVal val="visible"/>
                                      </p:to>
                                    </p:set>
                                  </p:childTnLst>
                                  <p:subTnLst>
                                    <p:set>
                                      <p:cBhvr override="childStyle">
                                        <p:cTn dur="65" fill="hold" display="1" masterRel="nextClick" afterEffect="1"/>
                                        <p:tgtEl>
                                          <p:spTgt spid="57"/>
                                        </p:tgtEl>
                                        <p:attrNameLst>
                                          <p:attrName>style.visibility</p:attrName>
                                        </p:attrNameLst>
                                      </p:cBhvr>
                                      <p:to>
                                        <p:strVal val="hidden"/>
                                      </p:to>
                                    </p:set>
                                  </p:subTnLst>
                                </p:cTn>
                              </p:par>
                              <p:par>
                                <p:cTn id="92" presetID="1"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childTnLst>
                                  <p:subTnLst>
                                    <p:set>
                                      <p:cBhvr override="childStyle">
                                        <p:cTn dur="65" fill="hold" display="1" masterRel="nextClick" afterEffect="1"/>
                                        <p:tgtEl>
                                          <p:spTgt spid="16"/>
                                        </p:tgtEl>
                                        <p:attrNameLst>
                                          <p:attrName>style.visibility</p:attrName>
                                        </p:attrNameLst>
                                      </p:cBhvr>
                                      <p:to>
                                        <p:strVal val="hidden"/>
                                      </p:to>
                                    </p:set>
                                  </p:sub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60"/>
                                        </p:tgtEl>
                                        <p:attrNameLst>
                                          <p:attrName>style.visibility</p:attrName>
                                        </p:attrNameLst>
                                      </p:cBhvr>
                                      <p:to>
                                        <p:strVal val="visible"/>
                                      </p:to>
                                    </p:set>
                                  </p:childTnLst>
                                  <p:subTnLst>
                                    <p:set>
                                      <p:cBhvr override="childStyle">
                                        <p:cTn dur="65" fill="hold" display="1" masterRel="nextClick" afterEffect="1"/>
                                        <p:tgtEl>
                                          <p:spTgt spid="60"/>
                                        </p:tgtEl>
                                        <p:attrNameLst>
                                          <p:attrName>style.visibility</p:attrName>
                                        </p:attrNameLst>
                                      </p:cBhvr>
                                      <p:to>
                                        <p:strVal val="hidden"/>
                                      </p:to>
                                    </p:set>
                                  </p:subTnLst>
                                </p:cTn>
                              </p:par>
                              <p:par>
                                <p:cTn id="102" presetID="1" presetClass="entr" presetSubtype="0" fill="hold" nodeType="withEffect">
                                  <p:stCondLst>
                                    <p:cond delay="0"/>
                                  </p:stCondLst>
                                  <p:childTnLst>
                                    <p:set>
                                      <p:cBhvr>
                                        <p:cTn id="103" dur="1" fill="hold">
                                          <p:stCondLst>
                                            <p:cond delay="0"/>
                                          </p:stCondLst>
                                        </p:cTn>
                                        <p:tgtEl>
                                          <p:spTgt spid="65"/>
                                        </p:tgtEl>
                                        <p:attrNameLst>
                                          <p:attrName>style.visibility</p:attrName>
                                        </p:attrNameLst>
                                      </p:cBhvr>
                                      <p:to>
                                        <p:strVal val="visible"/>
                                      </p:to>
                                    </p:set>
                                  </p:childTnLst>
                                  <p:subTnLst>
                                    <p:set>
                                      <p:cBhvr override="childStyle">
                                        <p:cTn dur="65" fill="hold" display="1" masterRel="nextClick" afterEffect="1"/>
                                        <p:tgtEl>
                                          <p:spTgt spid="65"/>
                                        </p:tgtEl>
                                        <p:attrNameLst>
                                          <p:attrName>style.visibility</p:attrName>
                                        </p:attrNameLst>
                                      </p:cBhvr>
                                      <p:to>
                                        <p:strVal val="hidden"/>
                                      </p:to>
                                    </p:set>
                                  </p:subTnLst>
                                </p:cTn>
                              </p:par>
                              <p:par>
                                <p:cTn id="104" presetID="1" presetClass="entr" presetSubtype="0" fill="hold" grpId="0" nodeType="withEffect">
                                  <p:stCondLst>
                                    <p:cond delay="0"/>
                                  </p:stCondLst>
                                  <p:childTnLst>
                                    <p:set>
                                      <p:cBhvr>
                                        <p:cTn id="105" dur="1" fill="hold">
                                          <p:stCondLst>
                                            <p:cond delay="0"/>
                                          </p:stCondLst>
                                        </p:cTn>
                                        <p:tgtEl>
                                          <p:spTgt spid="67"/>
                                        </p:tgtEl>
                                        <p:attrNameLst>
                                          <p:attrName>style.visibility</p:attrName>
                                        </p:attrNameLst>
                                      </p:cBhvr>
                                      <p:to>
                                        <p:strVal val="visible"/>
                                      </p:to>
                                    </p:set>
                                  </p:childTnLst>
                                  <p:subTnLst>
                                    <p:set>
                                      <p:cBhvr override="childStyle">
                                        <p:cTn dur="65" fill="hold" display="1" masterRel="nextClick" afterEffect="1"/>
                                        <p:tgtEl>
                                          <p:spTgt spid="67"/>
                                        </p:tgtEl>
                                        <p:attrNameLst>
                                          <p:attrName>style.visibility</p:attrName>
                                        </p:attrNameLst>
                                      </p:cBhvr>
                                      <p:to>
                                        <p:strVal val="hidden"/>
                                      </p:to>
                                    </p:set>
                                  </p:subTnLst>
                                </p:cTn>
                              </p:par>
                              <p:par>
                                <p:cTn id="106" presetID="1" presetClass="entr" presetSubtype="0" fill="hold" grpId="0" nodeType="withEffect">
                                  <p:stCondLst>
                                    <p:cond delay="0"/>
                                  </p:stCondLst>
                                  <p:childTnLst>
                                    <p:set>
                                      <p:cBhvr>
                                        <p:cTn id="107" dur="1" fill="hold">
                                          <p:stCondLst>
                                            <p:cond delay="0"/>
                                          </p:stCondLst>
                                        </p:cTn>
                                        <p:tgtEl>
                                          <p:spTgt spid="66"/>
                                        </p:tgtEl>
                                        <p:attrNameLst>
                                          <p:attrName>style.visibility</p:attrName>
                                        </p:attrNameLst>
                                      </p:cBhvr>
                                      <p:to>
                                        <p:strVal val="visible"/>
                                      </p:to>
                                    </p:set>
                                  </p:childTnLst>
                                  <p:subTnLst>
                                    <p:set>
                                      <p:cBhvr override="childStyle">
                                        <p:cTn dur="65" fill="hold" display="1" masterRel="nextClick" afterEffect="1"/>
                                        <p:tgtEl>
                                          <p:spTgt spid="66"/>
                                        </p:tgtEl>
                                        <p:attrNameLst>
                                          <p:attrName>style.visibility</p:attrName>
                                        </p:attrNameLst>
                                      </p:cBhvr>
                                      <p:to>
                                        <p:strVal val="hidden"/>
                                      </p:to>
                                    </p:set>
                                  </p:sub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63"/>
                                        </p:tgtEl>
                                        <p:attrNameLst>
                                          <p:attrName>style.visibility</p:attrName>
                                        </p:attrNameLst>
                                      </p:cBhvr>
                                      <p:to>
                                        <p:strVal val="visible"/>
                                      </p:to>
                                    </p:set>
                                  </p:childTnLst>
                                  <p:subTnLst>
                                    <p:set>
                                      <p:cBhvr override="childStyle">
                                        <p:cTn dur="65" fill="hold" display="1" masterRel="nextClick" afterEffect="1"/>
                                        <p:tgtEl>
                                          <p:spTgt spid="63"/>
                                        </p:tgtEl>
                                        <p:attrNameLst>
                                          <p:attrName>style.visibility</p:attrName>
                                        </p:attrNameLst>
                                      </p:cBhvr>
                                      <p:to>
                                        <p:strVal val="hidden"/>
                                      </p:to>
                                    </p:set>
                                  </p:subTnLst>
                                </p:cTn>
                              </p:par>
                              <p:par>
                                <p:cTn id="112" presetID="1" presetClass="entr" presetSubtype="0" fill="hold" nodeType="withEffect">
                                  <p:stCondLst>
                                    <p:cond delay="0"/>
                                  </p:stCondLst>
                                  <p:childTnLst>
                                    <p:set>
                                      <p:cBhvr>
                                        <p:cTn id="113" dur="1" fill="hold">
                                          <p:stCondLst>
                                            <p:cond delay="0"/>
                                          </p:stCondLst>
                                        </p:cTn>
                                        <p:tgtEl>
                                          <p:spTgt spid="68"/>
                                        </p:tgtEl>
                                        <p:attrNameLst>
                                          <p:attrName>style.visibility</p:attrName>
                                        </p:attrNameLst>
                                      </p:cBhvr>
                                      <p:to>
                                        <p:strVal val="visible"/>
                                      </p:to>
                                    </p:set>
                                  </p:childTnLst>
                                  <p:subTnLst>
                                    <p:set>
                                      <p:cBhvr override="childStyle">
                                        <p:cTn dur="65" fill="hold" display="1" masterRel="nextClick" afterEffect="1"/>
                                        <p:tgtEl>
                                          <p:spTgt spid="68"/>
                                        </p:tgtEl>
                                        <p:attrNameLst>
                                          <p:attrName>style.visibility</p:attrName>
                                        </p:attrNameLst>
                                      </p:cBhvr>
                                      <p:to>
                                        <p:strVal val="hidden"/>
                                      </p:to>
                                    </p:set>
                                  </p:subTnLst>
                                </p:cTn>
                              </p:par>
                              <p:par>
                                <p:cTn id="114" presetID="1" presetClass="entr" presetSubtype="0" fill="hold" grpId="0" nodeType="withEffect">
                                  <p:stCondLst>
                                    <p:cond delay="0"/>
                                  </p:stCondLst>
                                  <p:childTnLst>
                                    <p:set>
                                      <p:cBhvr>
                                        <p:cTn id="115" dur="1" fill="hold">
                                          <p:stCondLst>
                                            <p:cond delay="0"/>
                                          </p:stCondLst>
                                        </p:cTn>
                                        <p:tgtEl>
                                          <p:spTgt spid="71"/>
                                        </p:tgtEl>
                                        <p:attrNameLst>
                                          <p:attrName>style.visibility</p:attrName>
                                        </p:attrNameLst>
                                      </p:cBhvr>
                                      <p:to>
                                        <p:strVal val="visible"/>
                                      </p:to>
                                    </p:set>
                                  </p:childTnLst>
                                  <p:subTnLst>
                                    <p:set>
                                      <p:cBhvr override="childStyle">
                                        <p:cTn dur="65" fill="hold" display="1" masterRel="nextClick" afterEffect="1"/>
                                        <p:tgtEl>
                                          <p:spTgt spid="71"/>
                                        </p:tgtEl>
                                        <p:attrNameLst>
                                          <p:attrName>style.visibility</p:attrName>
                                        </p:attrNameLst>
                                      </p:cBhvr>
                                      <p:to>
                                        <p:strVal val="hidden"/>
                                      </p:to>
                                    </p:set>
                                  </p:subTnLst>
                                </p:cTn>
                              </p:par>
                              <p:par>
                                <p:cTn id="116" presetID="1" presetClass="entr" presetSubtype="0" fill="hold" grpId="0" nodeType="withEffect">
                                  <p:stCondLst>
                                    <p:cond delay="0"/>
                                  </p:stCondLst>
                                  <p:childTnLst>
                                    <p:set>
                                      <p:cBhvr>
                                        <p:cTn id="117" dur="1" fill="hold">
                                          <p:stCondLst>
                                            <p:cond delay="0"/>
                                          </p:stCondLst>
                                        </p:cTn>
                                        <p:tgtEl>
                                          <p:spTgt spid="70"/>
                                        </p:tgtEl>
                                        <p:attrNameLst>
                                          <p:attrName>style.visibility</p:attrName>
                                        </p:attrNameLst>
                                      </p:cBhvr>
                                      <p:to>
                                        <p:strVal val="visible"/>
                                      </p:to>
                                    </p:set>
                                  </p:childTnLst>
                                  <p:subTnLst>
                                    <p:set>
                                      <p:cBhvr override="childStyle">
                                        <p:cTn dur="65" fill="hold" display="1" masterRel="nextClick" afterEffect="1"/>
                                        <p:tgtEl>
                                          <p:spTgt spid="70"/>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73"/>
                                        </p:tgtEl>
                                        <p:attrNameLst>
                                          <p:attrName>style.visibility</p:attrName>
                                        </p:attrNameLst>
                                      </p:cBhvr>
                                      <p:to>
                                        <p:strVal val="visible"/>
                                      </p:to>
                                    </p:set>
                                  </p:childTnLst>
                                  <p:subTnLst>
                                    <p:set>
                                      <p:cBhvr override="childStyle">
                                        <p:cTn dur="65" fill="hold" display="1" masterRel="nextClick" afterEffect="1"/>
                                        <p:tgtEl>
                                          <p:spTgt spid="73"/>
                                        </p:tgtEl>
                                        <p:attrNameLst>
                                          <p:attrName>style.visibility</p:attrName>
                                        </p:attrNameLst>
                                      </p:cBhvr>
                                      <p:to>
                                        <p:strVal val="hidden"/>
                                      </p:to>
                                    </p:set>
                                  </p:subTnLst>
                                </p:cTn>
                              </p:par>
                              <p:par>
                                <p:cTn id="122" presetID="1" presetClass="entr" presetSubtype="0" fill="hold" grpId="0" nodeType="withEffect">
                                  <p:stCondLst>
                                    <p:cond delay="0"/>
                                  </p:stCondLst>
                                  <p:childTnLst>
                                    <p:set>
                                      <p:cBhvr>
                                        <p:cTn id="123" dur="1" fill="hold">
                                          <p:stCondLst>
                                            <p:cond delay="0"/>
                                          </p:stCondLst>
                                        </p:cTn>
                                        <p:tgtEl>
                                          <p:spTgt spid="72"/>
                                        </p:tgtEl>
                                        <p:attrNameLst>
                                          <p:attrName>style.visibility</p:attrName>
                                        </p:attrNameLst>
                                      </p:cBhvr>
                                      <p:to>
                                        <p:strVal val="visible"/>
                                      </p:to>
                                    </p:set>
                                  </p:childTnLst>
                                  <p:subTnLst>
                                    <p:set>
                                      <p:cBhvr override="childStyle">
                                        <p:cTn dur="65" fill="hold" display="1" masterRel="nextClick" afterEffect="1"/>
                                        <p:tgtEl>
                                          <p:spTgt spid="72"/>
                                        </p:tgtEl>
                                        <p:attrNameLst>
                                          <p:attrName>style.visibility</p:attrName>
                                        </p:attrNameLst>
                                      </p:cBhvr>
                                      <p:to>
                                        <p:strVal val="hidden"/>
                                      </p:to>
                                    </p:set>
                                  </p:subTnLst>
                                </p:cTn>
                              </p:par>
                              <p:par>
                                <p:cTn id="124" presetID="1" presetClass="entr" presetSubtype="0" fill="hold" nodeType="withEffect">
                                  <p:stCondLst>
                                    <p:cond delay="0"/>
                                  </p:stCondLst>
                                  <p:childTnLst>
                                    <p:set>
                                      <p:cBhvr>
                                        <p:cTn id="125" dur="1" fill="hold">
                                          <p:stCondLst>
                                            <p:cond delay="0"/>
                                          </p:stCondLst>
                                        </p:cTn>
                                        <p:tgtEl>
                                          <p:spTgt spid="64"/>
                                        </p:tgtEl>
                                        <p:attrNameLst>
                                          <p:attrName>style.visibility</p:attrName>
                                        </p:attrNameLst>
                                      </p:cBhvr>
                                      <p:to>
                                        <p:strVal val="visible"/>
                                      </p:to>
                                    </p:set>
                                  </p:childTnLst>
                                  <p:subTnLst>
                                    <p:set>
                                      <p:cBhvr override="childStyle">
                                        <p:cTn dur="65" fill="hold" display="1" masterRel="nextClick" afterEffect="1"/>
                                        <p:tgtEl>
                                          <p:spTgt spid="64"/>
                                        </p:tgtEl>
                                        <p:attrNameLst>
                                          <p:attrName>style.visibility</p:attrName>
                                        </p:attrNameLst>
                                      </p:cBhvr>
                                      <p:to>
                                        <p:strVal val="hidden"/>
                                      </p:to>
                                    </p:set>
                                  </p:subTnLst>
                                </p:cTn>
                              </p:par>
                              <p:par>
                                <p:cTn id="126" presetID="1" presetClass="entr" presetSubtype="0" fill="hold" nodeType="withEffect">
                                  <p:stCondLst>
                                    <p:cond delay="0"/>
                                  </p:stCondLst>
                                  <p:childTnLst>
                                    <p:set>
                                      <p:cBhvr>
                                        <p:cTn id="127" dur="1" fill="hold">
                                          <p:stCondLst>
                                            <p:cond delay="0"/>
                                          </p:stCondLst>
                                        </p:cTn>
                                        <p:tgtEl>
                                          <p:spTgt spid="74"/>
                                        </p:tgtEl>
                                        <p:attrNameLst>
                                          <p:attrName>style.visibility</p:attrName>
                                        </p:attrNameLst>
                                      </p:cBhvr>
                                      <p:to>
                                        <p:strVal val="visible"/>
                                      </p:to>
                                    </p:set>
                                  </p:childTnLst>
                                  <p:subTnLst>
                                    <p:set>
                                      <p:cBhvr override="childStyle">
                                        <p:cTn dur="65" fill="hold" display="1" masterRel="nextClick" afterEffect="1"/>
                                        <p:tgtEl>
                                          <p:spTgt spid="74"/>
                                        </p:tgtEl>
                                        <p:attrNameLst>
                                          <p:attrName>style.visibility</p:attrName>
                                        </p:attrNameLst>
                                      </p:cBhvr>
                                      <p:to>
                                        <p:strVal val="hidden"/>
                                      </p:to>
                                    </p:set>
                                  </p:sub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62"/>
                                        </p:tgtEl>
                                        <p:attrNameLst>
                                          <p:attrName>style.visibility</p:attrName>
                                        </p:attrNameLst>
                                      </p:cBhvr>
                                      <p:to>
                                        <p:strVal val="visible"/>
                                      </p:to>
                                    </p:set>
                                  </p:childTnLst>
                                  <p:subTnLst>
                                    <p:set>
                                      <p:cBhvr override="childStyle">
                                        <p:cTn dur="65" fill="hold" display="1" masterRel="nextClick" afterEffect="1"/>
                                        <p:tgtEl>
                                          <p:spTgt spid="62"/>
                                        </p:tgtEl>
                                        <p:attrNameLst>
                                          <p:attrName>style.visibility</p:attrName>
                                        </p:attrNameLst>
                                      </p:cBhvr>
                                      <p:to>
                                        <p:strVal val="hidden"/>
                                      </p:to>
                                    </p:set>
                                  </p:subTnLst>
                                </p:cTn>
                              </p:par>
                              <p:par>
                                <p:cTn id="132" presetID="1" presetClass="entr" presetSubtype="0" fill="hold" nodeType="withEffect">
                                  <p:stCondLst>
                                    <p:cond delay="0"/>
                                  </p:stCondLst>
                                  <p:childTnLst>
                                    <p:set>
                                      <p:cBhvr>
                                        <p:cTn id="133" dur="1" fill="hold">
                                          <p:stCondLst>
                                            <p:cond delay="0"/>
                                          </p:stCondLst>
                                        </p:cTn>
                                        <p:tgtEl>
                                          <p:spTgt spid="75"/>
                                        </p:tgtEl>
                                        <p:attrNameLst>
                                          <p:attrName>style.visibility</p:attrName>
                                        </p:attrNameLst>
                                      </p:cBhvr>
                                      <p:to>
                                        <p:strVal val="visible"/>
                                      </p:to>
                                    </p:set>
                                  </p:childTnLst>
                                  <p:subTnLst>
                                    <p:set>
                                      <p:cBhvr override="childStyle">
                                        <p:cTn dur="65" fill="hold" display="1" masterRel="nextClick" afterEffect="1"/>
                                        <p:tgtEl>
                                          <p:spTgt spid="75"/>
                                        </p:tgtEl>
                                        <p:attrNameLst>
                                          <p:attrName>style.visibility</p:attrName>
                                        </p:attrNameLst>
                                      </p:cBhvr>
                                      <p:to>
                                        <p:strVal val="hidden"/>
                                      </p:to>
                                    </p:set>
                                  </p:subTnLst>
                                </p:cTn>
                              </p:par>
                              <p:par>
                                <p:cTn id="134" presetID="1" presetClass="entr" presetSubtype="0" fill="hold" grpId="0" nodeType="withEffect">
                                  <p:stCondLst>
                                    <p:cond delay="0"/>
                                  </p:stCondLst>
                                  <p:childTnLst>
                                    <p:set>
                                      <p:cBhvr>
                                        <p:cTn id="135" dur="1" fill="hold">
                                          <p:stCondLst>
                                            <p:cond delay="0"/>
                                          </p:stCondLst>
                                        </p:cTn>
                                        <p:tgtEl>
                                          <p:spTgt spid="76"/>
                                        </p:tgtEl>
                                        <p:attrNameLst>
                                          <p:attrName>style.visibility</p:attrName>
                                        </p:attrNameLst>
                                      </p:cBhvr>
                                      <p:to>
                                        <p:strVal val="visible"/>
                                      </p:to>
                                    </p:set>
                                  </p:childTnLst>
                                  <p:subTnLst>
                                    <p:set>
                                      <p:cBhvr override="childStyle">
                                        <p:cTn dur="65" fill="hold" display="1" masterRel="nextClick" afterEffect="1"/>
                                        <p:tgtEl>
                                          <p:spTgt spid="76"/>
                                        </p:tgtEl>
                                        <p:attrNameLst>
                                          <p:attrName>style.visibility</p:attrName>
                                        </p:attrNameLst>
                                      </p:cBhvr>
                                      <p:to>
                                        <p:strVal val="hidden"/>
                                      </p:to>
                                    </p:set>
                                  </p:subTnLst>
                                </p:cTn>
                              </p:par>
                              <p:par>
                                <p:cTn id="136" presetID="1" presetClass="entr" presetSubtype="0" fill="hold" grpId="0" nodeType="withEffect">
                                  <p:stCondLst>
                                    <p:cond delay="0"/>
                                  </p:stCondLst>
                                  <p:childTnLst>
                                    <p:set>
                                      <p:cBhvr>
                                        <p:cTn id="137" dur="1" fill="hold">
                                          <p:stCondLst>
                                            <p:cond delay="0"/>
                                          </p:stCondLst>
                                        </p:cTn>
                                        <p:tgtEl>
                                          <p:spTgt spid="77"/>
                                        </p:tgtEl>
                                        <p:attrNameLst>
                                          <p:attrName>style.visibility</p:attrName>
                                        </p:attrNameLst>
                                      </p:cBhvr>
                                      <p:to>
                                        <p:strVal val="visible"/>
                                      </p:to>
                                    </p:set>
                                  </p:childTnLst>
                                  <p:subTnLst>
                                    <p:set>
                                      <p:cBhvr override="childStyle">
                                        <p:cTn dur="65" fill="hold" display="1" masterRel="nextClick" afterEffect="1"/>
                                        <p:tgtEl>
                                          <p:spTgt spid="77"/>
                                        </p:tgtEl>
                                        <p:attrNameLst>
                                          <p:attrName>style.visibility</p:attrName>
                                        </p:attrNameLst>
                                      </p:cBhvr>
                                      <p:to>
                                        <p:strVal val="hidden"/>
                                      </p:to>
                                    </p:set>
                                  </p:sub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79"/>
                                        </p:tgtEl>
                                        <p:attrNameLst>
                                          <p:attrName>style.visibility</p:attrName>
                                        </p:attrNameLst>
                                      </p:cBhvr>
                                      <p:to>
                                        <p:strVal val="visible"/>
                                      </p:to>
                                    </p:set>
                                  </p:childTnLst>
                                  <p:subTnLst>
                                    <p:set>
                                      <p:cBhvr override="childStyle">
                                        <p:cTn dur="65" fill="hold" display="1" masterRel="nextClick" afterEffect="1"/>
                                        <p:tgtEl>
                                          <p:spTgt spid="79"/>
                                        </p:tgtEl>
                                        <p:attrNameLst>
                                          <p:attrName>style.visibility</p:attrName>
                                        </p:attrNameLst>
                                      </p:cBhvr>
                                      <p:to>
                                        <p:strVal val="hidden"/>
                                      </p:to>
                                    </p:set>
                                  </p:subTnLst>
                                </p:cTn>
                              </p:par>
                              <p:par>
                                <p:cTn id="142" presetID="1" presetClass="entr" presetSubtype="0" fill="hold" grpId="0" nodeType="withEffect">
                                  <p:stCondLst>
                                    <p:cond delay="0"/>
                                  </p:stCondLst>
                                  <p:childTnLst>
                                    <p:set>
                                      <p:cBhvr>
                                        <p:cTn id="143" dur="1" fill="hold">
                                          <p:stCondLst>
                                            <p:cond delay="0"/>
                                          </p:stCondLst>
                                        </p:cTn>
                                        <p:tgtEl>
                                          <p:spTgt spid="78"/>
                                        </p:tgtEl>
                                        <p:attrNameLst>
                                          <p:attrName>style.visibility</p:attrName>
                                        </p:attrNameLst>
                                      </p:cBhvr>
                                      <p:to>
                                        <p:strVal val="visible"/>
                                      </p:to>
                                    </p:set>
                                  </p:childTnLst>
                                  <p:subTnLst>
                                    <p:set>
                                      <p:cBhvr override="childStyle">
                                        <p:cTn dur="65" fill="hold" display="1" masterRel="nextClick" afterEffect="1"/>
                                        <p:tgtEl>
                                          <p:spTgt spid="78"/>
                                        </p:tgtEl>
                                        <p:attrNameLst>
                                          <p:attrName>style.visibility</p:attrName>
                                        </p:attrNameLst>
                                      </p:cBhvr>
                                      <p:to>
                                        <p:strVal val="hidden"/>
                                      </p:to>
                                    </p:set>
                                  </p:subTnLst>
                                </p:cTn>
                              </p:par>
                              <p:par>
                                <p:cTn id="144" presetID="1" presetClass="entr" presetSubtype="0" fill="hold" nodeType="withEffect">
                                  <p:stCondLst>
                                    <p:cond delay="0"/>
                                  </p:stCondLst>
                                  <p:childTnLst>
                                    <p:set>
                                      <p:cBhvr>
                                        <p:cTn id="145" dur="1" fill="hold">
                                          <p:stCondLst>
                                            <p:cond delay="0"/>
                                          </p:stCondLst>
                                        </p:cTn>
                                        <p:tgtEl>
                                          <p:spTgt spid="80"/>
                                        </p:tgtEl>
                                        <p:attrNameLst>
                                          <p:attrName>style.visibility</p:attrName>
                                        </p:attrNameLst>
                                      </p:cBhvr>
                                      <p:to>
                                        <p:strVal val="visible"/>
                                      </p:to>
                                    </p:set>
                                  </p:childTnLst>
                                  <p:subTnLst>
                                    <p:set>
                                      <p:cBhvr override="childStyle">
                                        <p:cTn dur="65" fill="hold" display="1" masterRel="nextClick" afterEffect="1"/>
                                        <p:tgtEl>
                                          <p:spTgt spid="80"/>
                                        </p:tgtEl>
                                        <p:attrNameLst>
                                          <p:attrName>style.visibility</p:attrName>
                                        </p:attrNameLst>
                                      </p:cBhvr>
                                      <p:to>
                                        <p:strVal val="hidden"/>
                                      </p:to>
                                    </p:set>
                                  </p:subTnLst>
                                </p:cTn>
                              </p:par>
                              <p:par>
                                <p:cTn id="146" presetID="1" presetClass="entr" presetSubtype="0" fill="hold" nodeType="withEffect">
                                  <p:stCondLst>
                                    <p:cond delay="0"/>
                                  </p:stCondLst>
                                  <p:childTnLst>
                                    <p:set>
                                      <p:cBhvr>
                                        <p:cTn id="147" dur="1" fill="hold">
                                          <p:stCondLst>
                                            <p:cond delay="0"/>
                                          </p:stCondLst>
                                        </p:cTn>
                                        <p:tgtEl>
                                          <p:spTgt spid="61"/>
                                        </p:tgtEl>
                                        <p:attrNameLst>
                                          <p:attrName>style.visibility</p:attrName>
                                        </p:attrNameLst>
                                      </p:cBhvr>
                                      <p:to>
                                        <p:strVal val="visible"/>
                                      </p:to>
                                    </p:set>
                                  </p:childTnLst>
                                  <p:subTnLst>
                                    <p:set>
                                      <p:cBhvr override="childStyle">
                                        <p:cTn dur="65" fill="hold" display="1" masterRel="nextClick" afterEffect="1"/>
                                        <p:tgtEl>
                                          <p:spTgt spid="6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6" grpId="0"/>
      <p:bldP spid="5" grpId="0" animBg="1"/>
      <p:bldP spid="6" grpId="1"/>
      <p:bldP spid="5" grpId="1" animBg="1"/>
      <p:bldP spid="27" grpId="0"/>
      <p:bldP spid="26" grpId="0" bldLvl="0" animBg="1"/>
      <p:bldP spid="27" grpId="1"/>
      <p:bldP spid="26" grpId="1" animBg="1"/>
      <p:bldP spid="30" grpId="0"/>
      <p:bldP spid="29" grpId="0" bldLvl="0" animBg="1"/>
      <p:bldP spid="30" grpId="1"/>
      <p:bldP spid="29" grpId="1" animBg="1"/>
      <p:bldP spid="35" grpId="0" animBg="1"/>
      <p:bldP spid="36" grpId="0"/>
      <p:bldP spid="39" grpId="0" animBg="1"/>
      <p:bldP spid="40" grpId="0"/>
      <p:bldP spid="43" grpId="0"/>
      <p:bldP spid="35" grpId="1" animBg="1"/>
      <p:bldP spid="36" grpId="1"/>
      <p:bldP spid="39" grpId="1" animBg="1"/>
      <p:bldP spid="40" grpId="1"/>
      <p:bldP spid="43" grpId="1"/>
      <p:bldP spid="45" grpId="0" animBg="1"/>
      <p:bldP spid="46" grpId="0"/>
      <p:bldP spid="48" grpId="0" animBg="1"/>
      <p:bldP spid="49" grpId="0"/>
      <p:bldP spid="52" grpId="0"/>
      <p:bldP spid="51" grpId="0" animBg="1"/>
      <p:bldP spid="58" grpId="0"/>
      <p:bldP spid="57" grpId="0" animBg="1"/>
      <p:bldP spid="45" grpId="1" animBg="1"/>
      <p:bldP spid="46" grpId="1"/>
      <p:bldP spid="48" grpId="1" animBg="1"/>
      <p:bldP spid="49" grpId="1"/>
      <p:bldP spid="52" grpId="1"/>
      <p:bldP spid="51" grpId="1" animBg="1"/>
      <p:bldP spid="58" grpId="1"/>
      <p:bldP spid="57" grpId="1" animBg="1"/>
      <p:bldP spid="42" grpId="0" bldLvl="0" animBg="1"/>
      <p:bldP spid="42" grpId="1" animBg="1"/>
      <p:bldP spid="67" grpId="0"/>
      <p:bldP spid="66" grpId="0" animBg="1"/>
      <p:bldP spid="67" grpId="1"/>
      <p:bldP spid="66" grpId="1" animBg="1"/>
      <p:bldP spid="71" grpId="0"/>
      <p:bldP spid="70" grpId="0" animBg="1"/>
      <p:bldP spid="71" grpId="1"/>
      <p:bldP spid="70" grpId="1" animBg="1"/>
      <p:bldP spid="76" grpId="0" animBg="1"/>
      <p:bldP spid="77" grpId="0"/>
      <p:bldP spid="76" grpId="1" animBg="1"/>
      <p:bldP spid="77" grpId="1"/>
      <p:bldP spid="79" grpId="0"/>
      <p:bldP spid="78" grpId="0" animBg="1"/>
      <p:bldP spid="79" grpId="1"/>
      <p:bldP spid="78" grpId="1" animBg="1"/>
      <p:bldP spid="73" grpId="0"/>
      <p:bldP spid="72" grpId="0" animBg="1"/>
      <p:bldP spid="73" grpId="1"/>
      <p:bldP spid="7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987023" y="210183"/>
            <a:ext cx="3263852" cy="708963"/>
            <a:chOff x="8987023" y="210183"/>
            <a:chExt cx="3263852" cy="708963"/>
          </a:xfrm>
          <a:solidFill>
            <a:srgbClr val="C12B27"/>
          </a:solidFill>
        </p:grpSpPr>
        <p:sp>
          <p:nvSpPr>
            <p:cNvPr id="34"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20386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35" name="文本框 32"/>
            <p:cNvSpPr txBox="1"/>
            <p:nvPr/>
          </p:nvSpPr>
          <p:spPr>
            <a:xfrm rot="1800000">
              <a:off x="9693384" y="397176"/>
              <a:ext cx="2206728" cy="52197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设计方案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32" name="文本框 31"/>
          <p:cNvSpPr txBox="1"/>
          <p:nvPr/>
        </p:nvSpPr>
        <p:spPr>
          <a:xfrm>
            <a:off x="730811" y="214499"/>
            <a:ext cx="3200400"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tabLst>
                <a:tab pos="628650" algn="l"/>
              </a:tabLst>
              <a:defRPr/>
            </a:pPr>
            <a:r>
              <a:rPr lang="en-US" altLang="zh-CN" sz="2800" b="1" kern="0" dirty="0">
                <a:solidFill>
                  <a:srgbClr val="C12B27"/>
                </a:solidFill>
                <a:latin typeface="微软雅黑" panose="020B0503020204020204" charset="-122"/>
                <a:ea typeface="微软雅黑" panose="020B0503020204020204" charset="-122"/>
              </a:rPr>
              <a:t>2.2</a:t>
            </a:r>
            <a:r>
              <a:rPr kumimoji="0" lang="zh-CN" altLang="en-US" sz="2800" b="1" i="0" kern="0" cap="none" spc="0" normalizeH="0" baseline="0" noProof="0" dirty="0">
                <a:solidFill>
                  <a:srgbClr val="C12B27"/>
                </a:solidFill>
                <a:latin typeface="微软雅黑" panose="020B0503020204020204" charset="-122"/>
                <a:ea typeface="微软雅黑" panose="020B0503020204020204" charset="-122"/>
              </a:rPr>
              <a:t> 技术创新</a:t>
            </a:r>
            <a:endParaRPr kumimoji="0" lang="zh-CN" altLang="en-US" sz="2800" b="1" i="0" kern="0" cap="none" spc="0" normalizeH="0" baseline="0" noProof="0" dirty="0">
              <a:solidFill>
                <a:srgbClr val="C12B27"/>
              </a:solidFill>
              <a:latin typeface="微软雅黑" panose="020B0503020204020204" charset="-122"/>
              <a:ea typeface="微软雅黑" panose="020B0503020204020204" charset="-122"/>
            </a:endParaRPr>
          </a:p>
        </p:txBody>
      </p:sp>
      <p:grpSp>
        <p:nvGrpSpPr>
          <p:cNvPr id="36" name="组合 35"/>
          <p:cNvGrpSpPr/>
          <p:nvPr/>
        </p:nvGrpSpPr>
        <p:grpSpPr>
          <a:xfrm>
            <a:off x="-1708812" y="-3944515"/>
            <a:ext cx="5405550" cy="5087249"/>
            <a:chOff x="-1708812" y="-3944515"/>
            <a:chExt cx="5405550" cy="5087249"/>
          </a:xfrm>
        </p:grpSpPr>
        <p:sp>
          <p:nvSpPr>
            <p:cNvPr id="37" name="矩形 36"/>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矩形 28"/>
          <p:cNvSpPr/>
          <p:nvPr/>
        </p:nvSpPr>
        <p:spPr>
          <a:xfrm>
            <a:off x="6985" y="-9525"/>
            <a:ext cx="12192000" cy="6858635"/>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347595" y="1101090"/>
            <a:ext cx="3755390" cy="543560"/>
          </a:xfrm>
          <a:prstGeom prst="rect">
            <a:avLst/>
          </a:prstGeom>
          <a:noFill/>
          <a:ln w="57150">
            <a:solidFill>
              <a:srgbClr val="EE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矩形 146"/>
          <p:cNvSpPr/>
          <p:nvPr/>
        </p:nvSpPr>
        <p:spPr>
          <a:xfrm>
            <a:off x="2376170" y="1796415"/>
            <a:ext cx="3760470" cy="543560"/>
          </a:xfrm>
          <a:prstGeom prst="rect">
            <a:avLst/>
          </a:prstGeom>
          <a:noFill/>
          <a:ln w="57150">
            <a:solidFill>
              <a:srgbClr val="EE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2382520" y="2662555"/>
            <a:ext cx="3335655" cy="543560"/>
          </a:xfrm>
          <a:prstGeom prst="rect">
            <a:avLst/>
          </a:prstGeom>
          <a:noFill/>
          <a:ln w="57150">
            <a:solidFill>
              <a:srgbClr val="EE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矩形 162"/>
          <p:cNvSpPr/>
          <p:nvPr/>
        </p:nvSpPr>
        <p:spPr>
          <a:xfrm>
            <a:off x="2376170" y="3473450"/>
            <a:ext cx="4472940" cy="543560"/>
          </a:xfrm>
          <a:prstGeom prst="rect">
            <a:avLst/>
          </a:prstGeom>
          <a:noFill/>
          <a:ln w="57150">
            <a:solidFill>
              <a:srgbClr val="EE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2347595" y="5153025"/>
            <a:ext cx="5279390" cy="543560"/>
          </a:xfrm>
          <a:prstGeom prst="rect">
            <a:avLst/>
          </a:prstGeom>
          <a:noFill/>
          <a:ln w="57150">
            <a:solidFill>
              <a:srgbClr val="EE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2376170" y="4264025"/>
            <a:ext cx="3657600" cy="588010"/>
          </a:xfrm>
          <a:prstGeom prst="rect">
            <a:avLst/>
          </a:prstGeom>
          <a:noFill/>
          <a:ln w="57150">
            <a:solidFill>
              <a:srgbClr val="EE00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p:cNvSpPr/>
          <p:nvPr/>
        </p:nvSpPr>
        <p:spPr>
          <a:xfrm>
            <a:off x="344352" y="2320062"/>
            <a:ext cx="1484386" cy="1484386"/>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2" name="组合 111"/>
          <p:cNvGrpSpPr/>
          <p:nvPr/>
        </p:nvGrpSpPr>
        <p:grpSpPr>
          <a:xfrm>
            <a:off x="1828800" y="886461"/>
            <a:ext cx="5888990" cy="4804410"/>
            <a:chOff x="1292457" y="910711"/>
            <a:chExt cx="5313821" cy="4804272"/>
          </a:xfrm>
        </p:grpSpPr>
        <p:sp>
          <p:nvSpPr>
            <p:cNvPr id="113" name="文本框 112"/>
            <p:cNvSpPr txBox="1"/>
            <p:nvPr/>
          </p:nvSpPr>
          <p:spPr>
            <a:xfrm>
              <a:off x="1346317" y="910711"/>
              <a:ext cx="3833240" cy="73721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b="1" dirty="0">
                  <a:solidFill>
                    <a:prstClr val="white"/>
                  </a:solidFill>
                  <a:latin typeface="微软雅黑" panose="020B0503020204020204" charset="-122"/>
                  <a:ea typeface="微软雅黑" panose="020B0503020204020204" charset="-122"/>
                </a:rPr>
                <a:t>跨组织胜任力甄选体系</a:t>
              </a:r>
              <a:endParaRPr lang="zh-CN" altLang="en-US" sz="2800" b="1" dirty="0">
                <a:solidFill>
                  <a:prstClr val="white"/>
                </a:solidFill>
                <a:latin typeface="微软雅黑" panose="020B0503020204020204" charset="-122"/>
                <a:ea typeface="微软雅黑" panose="020B0503020204020204" charset="-122"/>
              </a:endParaRPr>
            </a:p>
          </p:txBody>
        </p:sp>
        <p:sp>
          <p:nvSpPr>
            <p:cNvPr id="114" name="文本框 113"/>
            <p:cNvSpPr txBox="1"/>
            <p:nvPr/>
          </p:nvSpPr>
          <p:spPr>
            <a:xfrm>
              <a:off x="1292457" y="3335071"/>
              <a:ext cx="4529984" cy="73721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b="1" dirty="0">
                  <a:solidFill>
                    <a:prstClr val="white"/>
                  </a:solidFill>
                  <a:latin typeface="微软雅黑" panose="020B0503020204020204" charset="-122"/>
                  <a:ea typeface="微软雅黑" panose="020B0503020204020204" charset="-122"/>
                </a:rPr>
                <a:t>基于区块链实现认证与</a:t>
              </a:r>
              <a:r>
                <a:rPr lang="zh-CN" altLang="en-US" sz="2800" b="1" dirty="0">
                  <a:solidFill>
                    <a:prstClr val="white"/>
                  </a:solidFill>
                  <a:latin typeface="微软雅黑" panose="020B0503020204020204" charset="-122"/>
                  <a:ea typeface="微软雅黑" panose="020B0503020204020204" charset="-122"/>
                </a:rPr>
                <a:t>识别</a:t>
              </a:r>
              <a:endParaRPr lang="zh-CN" altLang="en-US" sz="2800" b="1" dirty="0">
                <a:solidFill>
                  <a:prstClr val="white"/>
                </a:solidFill>
                <a:latin typeface="微软雅黑" panose="020B0503020204020204" charset="-122"/>
                <a:ea typeface="微软雅黑" panose="020B0503020204020204" charset="-122"/>
              </a:endParaRPr>
            </a:p>
          </p:txBody>
        </p:sp>
        <p:sp>
          <p:nvSpPr>
            <p:cNvPr id="115" name="文本框 114"/>
            <p:cNvSpPr txBox="1"/>
            <p:nvPr/>
          </p:nvSpPr>
          <p:spPr>
            <a:xfrm>
              <a:off x="1349755" y="1626970"/>
              <a:ext cx="3800007" cy="73721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b="1" dirty="0">
                  <a:solidFill>
                    <a:prstClr val="white"/>
                  </a:solidFill>
                  <a:latin typeface="微软雅黑" panose="020B0503020204020204" charset="-122"/>
                  <a:ea typeface="微软雅黑" panose="020B0503020204020204" charset="-122"/>
                </a:rPr>
                <a:t>平台全局数据脱敏管理</a:t>
              </a:r>
              <a:endParaRPr lang="zh-CN" altLang="en-US" sz="2800" b="1" dirty="0">
                <a:solidFill>
                  <a:prstClr val="white"/>
                </a:solidFill>
                <a:latin typeface="微软雅黑" panose="020B0503020204020204" charset="-122"/>
                <a:ea typeface="微软雅黑" panose="020B0503020204020204" charset="-122"/>
              </a:endParaRPr>
            </a:p>
          </p:txBody>
        </p:sp>
        <p:sp>
          <p:nvSpPr>
            <p:cNvPr id="116" name="文本框 115"/>
            <p:cNvSpPr txBox="1"/>
            <p:nvPr/>
          </p:nvSpPr>
          <p:spPr>
            <a:xfrm>
              <a:off x="1346317" y="2491179"/>
              <a:ext cx="3802872" cy="73721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b="1" dirty="0">
                  <a:solidFill>
                    <a:prstClr val="white"/>
                  </a:solidFill>
                  <a:latin typeface="微软雅黑" panose="020B0503020204020204" charset="-122"/>
                  <a:ea typeface="微软雅黑" panose="020B0503020204020204" charset="-122"/>
                </a:rPr>
                <a:t>数据</a:t>
              </a:r>
              <a:r>
                <a:rPr lang="zh-CN" altLang="en-US" sz="2800" b="1" dirty="0">
                  <a:solidFill>
                    <a:prstClr val="white"/>
                  </a:solidFill>
                  <a:latin typeface="微软雅黑" panose="020B0503020204020204" charset="-122"/>
                  <a:ea typeface="微软雅黑" panose="020B0503020204020204" charset="-122"/>
                </a:rPr>
                <a:t>可视化分析技术</a:t>
              </a:r>
              <a:endParaRPr lang="zh-CN" altLang="en-US" sz="2800" b="1" dirty="0">
                <a:solidFill>
                  <a:prstClr val="white"/>
                </a:solidFill>
                <a:latin typeface="微软雅黑" panose="020B0503020204020204" charset="-122"/>
                <a:ea typeface="微软雅黑" panose="020B0503020204020204" charset="-122"/>
              </a:endParaRPr>
            </a:p>
          </p:txBody>
        </p:sp>
        <p:sp>
          <p:nvSpPr>
            <p:cNvPr id="117" name="文本框 116"/>
            <p:cNvSpPr txBox="1"/>
            <p:nvPr/>
          </p:nvSpPr>
          <p:spPr>
            <a:xfrm>
              <a:off x="1378977" y="4977769"/>
              <a:ext cx="5227301" cy="73721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b="1" dirty="0">
                  <a:solidFill>
                    <a:prstClr val="white"/>
                  </a:solidFill>
                  <a:latin typeface="微软雅黑" panose="020B0503020204020204" charset="-122"/>
                  <a:ea typeface="微软雅黑" panose="020B0503020204020204" charset="-122"/>
                </a:rPr>
                <a:t>职位与简历的双向匹配推荐算法</a:t>
              </a:r>
              <a:endParaRPr lang="zh-CN" altLang="en-US" sz="2800" b="1" dirty="0">
                <a:solidFill>
                  <a:prstClr val="white"/>
                </a:solidFill>
                <a:latin typeface="微软雅黑" panose="020B0503020204020204" charset="-122"/>
                <a:ea typeface="微软雅黑" panose="020B0503020204020204" charset="-122"/>
              </a:endParaRPr>
            </a:p>
          </p:txBody>
        </p:sp>
        <p:sp>
          <p:nvSpPr>
            <p:cNvPr id="118" name="文本框 117"/>
            <p:cNvSpPr txBox="1"/>
            <p:nvPr/>
          </p:nvSpPr>
          <p:spPr>
            <a:xfrm>
              <a:off x="1349701" y="4111890"/>
              <a:ext cx="3579535" cy="73721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b="1" dirty="0">
                  <a:solidFill>
                    <a:prstClr val="white"/>
                  </a:solidFill>
                  <a:latin typeface="微软雅黑" panose="020B0503020204020204" charset="-122"/>
                  <a:ea typeface="微软雅黑" panose="020B0503020204020204" charset="-122"/>
                </a:rPr>
                <a:t>数据分析与转化模型</a:t>
              </a:r>
              <a:endParaRPr lang="zh-CN" altLang="en-US" sz="2800" b="1" dirty="0">
                <a:solidFill>
                  <a:prstClr val="white"/>
                </a:solidFill>
                <a:latin typeface="微软雅黑" panose="020B0503020204020204" charset="-122"/>
                <a:ea typeface="微软雅黑" panose="020B0503020204020204" charset="-122"/>
              </a:endParaRPr>
            </a:p>
          </p:txBody>
        </p:sp>
      </p:grpSp>
      <p:sp>
        <p:nvSpPr>
          <p:cNvPr id="111" name="文本框 110"/>
          <p:cNvSpPr txBox="1"/>
          <p:nvPr/>
        </p:nvSpPr>
        <p:spPr>
          <a:xfrm>
            <a:off x="513344" y="2461339"/>
            <a:ext cx="1170241" cy="1198880"/>
          </a:xfrm>
          <a:prstGeom prst="rect">
            <a:avLst/>
          </a:prstGeom>
          <a:noFill/>
        </p:spPr>
        <p:txBody>
          <a:bodyPr vert="horz" wrap="square" rtlCol="0">
            <a:spAutoFit/>
          </a:bodyPr>
          <a:lstStyle/>
          <a:p>
            <a:pPr algn="dist"/>
            <a:r>
              <a:rPr lang="zh-CN" altLang="en-US" sz="3600" b="1" dirty="0">
                <a:solidFill>
                  <a:prstClr val="white"/>
                </a:solidFill>
                <a:latin typeface="微软雅黑" panose="020B0503020204020204" charset="-122"/>
                <a:ea typeface="微软雅黑" panose="020B0503020204020204" charset="-122"/>
              </a:rPr>
              <a:t>技术创新</a:t>
            </a:r>
            <a:endParaRPr lang="zh-CN" altLang="en-US" sz="3600" b="1" dirty="0">
              <a:solidFill>
                <a:prstClr val="white"/>
              </a:solidFill>
              <a:latin typeface="微软雅黑" panose="020B0503020204020204" charset="-122"/>
              <a:ea typeface="微软雅黑" panose="020B0503020204020204" charset="-122"/>
            </a:endParaRPr>
          </a:p>
        </p:txBody>
      </p:sp>
      <p:sp>
        <p:nvSpPr>
          <p:cNvPr id="62" name="文本框 61"/>
          <p:cNvSpPr txBox="1"/>
          <p:nvPr/>
        </p:nvSpPr>
        <p:spPr>
          <a:xfrm>
            <a:off x="7441324" y="-677917"/>
            <a:ext cx="184731" cy="369332"/>
          </a:xfrm>
          <a:prstGeom prst="rect">
            <a:avLst/>
          </a:prstGeom>
          <a:noFill/>
        </p:spPr>
        <p:txBody>
          <a:bodyPr wrap="none" rtlCol="0">
            <a:spAutoFit/>
          </a:bodyPr>
          <a:lstStyle/>
          <a:p>
            <a:endParaRPr kumimoji="1" lang="zh-CN" altLang="en-US" dirty="0"/>
          </a:p>
        </p:txBody>
      </p:sp>
      <p:graphicFrame>
        <p:nvGraphicFramePr>
          <p:cNvPr id="2" name="对象 -2147482603"/>
          <p:cNvGraphicFramePr>
            <a:graphicFrameLocks noChangeAspect="1"/>
          </p:cNvGraphicFramePr>
          <p:nvPr/>
        </p:nvGraphicFramePr>
        <p:xfrm>
          <a:off x="8354695" y="1101090"/>
          <a:ext cx="2678430" cy="775335"/>
        </p:xfrm>
        <a:graphic>
          <a:graphicData uri="http://schemas.openxmlformats.org/presentationml/2006/ole">
            <mc:AlternateContent xmlns:mc="http://schemas.openxmlformats.org/markup-compatibility/2006">
              <mc:Choice xmlns:v="urn:schemas-microsoft-com:vml" Requires="v">
                <p:oleObj spid="_x0000_s3076" name="" r:id="rId1" imgW="1447800" imgH="419100" progId="Equation.KSEE3">
                  <p:embed/>
                </p:oleObj>
              </mc:Choice>
              <mc:Fallback>
                <p:oleObj name="" r:id="rId1" imgW="1447800" imgH="419100" progId="Equation.KSEE3">
                  <p:embed/>
                  <p:pic>
                    <p:nvPicPr>
                      <p:cNvPr id="0" name="图片 3075"/>
                      <p:cNvPicPr/>
                      <p:nvPr/>
                    </p:nvPicPr>
                    <p:blipFill>
                      <a:blip r:embed="rId2">
                        <a:lum bright="70000" contrast="-70000"/>
                      </a:blip>
                      <a:stretch>
                        <a:fillRect/>
                      </a:stretch>
                    </p:blipFill>
                    <p:spPr>
                      <a:xfrm>
                        <a:off x="8354695" y="1101090"/>
                        <a:ext cx="2678430" cy="775335"/>
                      </a:xfrm>
                      <a:prstGeom prst="rect">
                        <a:avLst/>
                      </a:prstGeom>
                      <a:noFill/>
                      <a:ln w="38100">
                        <a:noFill/>
                        <a:miter/>
                      </a:ln>
                    </p:spPr>
                  </p:pic>
                </p:oleObj>
              </mc:Fallback>
            </mc:AlternateContent>
          </a:graphicData>
        </a:graphic>
      </p:graphicFrame>
      <p:graphicFrame>
        <p:nvGraphicFramePr>
          <p:cNvPr id="3" name="对象 -2147482588"/>
          <p:cNvGraphicFramePr>
            <a:graphicFrameLocks noChangeAspect="1"/>
          </p:cNvGraphicFramePr>
          <p:nvPr/>
        </p:nvGraphicFramePr>
        <p:xfrm>
          <a:off x="6118860" y="2207260"/>
          <a:ext cx="4930140" cy="1042670"/>
        </p:xfrm>
        <a:graphic>
          <a:graphicData uri="http://schemas.openxmlformats.org/presentationml/2006/ole">
            <mc:AlternateContent xmlns:mc="http://schemas.openxmlformats.org/markup-compatibility/2006">
              <mc:Choice xmlns:v="urn:schemas-microsoft-com:vml" Requires="v">
                <p:oleObj spid="_x0000_s4" name="" r:id="rId3" imgW="2870200" imgH="545465" progId="Equation.KSEE3">
                  <p:embed/>
                </p:oleObj>
              </mc:Choice>
              <mc:Fallback>
                <p:oleObj name="" r:id="rId3" imgW="2870200" imgH="545465" progId="Equation.KSEE3">
                  <p:embed/>
                  <p:pic>
                    <p:nvPicPr>
                      <p:cNvPr id="0" name="图片 3"/>
                      <p:cNvPicPr/>
                      <p:nvPr/>
                    </p:nvPicPr>
                    <p:blipFill>
                      <a:blip r:embed="rId4">
                        <a:lum bright="70000" contrast="-70000"/>
                      </a:blip>
                      <a:stretch>
                        <a:fillRect/>
                      </a:stretch>
                    </p:blipFill>
                    <p:spPr>
                      <a:xfrm>
                        <a:off x="6118860" y="2207260"/>
                        <a:ext cx="4930140" cy="1042670"/>
                      </a:xfrm>
                      <a:prstGeom prst="rect">
                        <a:avLst/>
                      </a:prstGeom>
                      <a:noFill/>
                      <a:ln w="38100">
                        <a:noFill/>
                        <a:miter/>
                      </a:ln>
                    </p:spPr>
                  </p:pic>
                </p:oleObj>
              </mc:Fallback>
            </mc:AlternateContent>
          </a:graphicData>
        </a:graphic>
      </p:graphicFrame>
      <p:graphicFrame>
        <p:nvGraphicFramePr>
          <p:cNvPr id="5" name="对象 -2147482598"/>
          <p:cNvGraphicFramePr>
            <a:graphicFrameLocks noChangeAspect="1"/>
          </p:cNvGraphicFramePr>
          <p:nvPr/>
        </p:nvGraphicFramePr>
        <p:xfrm>
          <a:off x="7586345" y="3244850"/>
          <a:ext cx="4404995" cy="1045210"/>
        </p:xfrm>
        <a:graphic>
          <a:graphicData uri="http://schemas.openxmlformats.org/presentationml/2006/ole">
            <mc:AlternateContent xmlns:mc="http://schemas.openxmlformats.org/markup-compatibility/2006">
              <mc:Choice xmlns:v="urn:schemas-microsoft-com:vml" Requires="v">
                <p:oleObj spid="_x0000_s6" name="" r:id="rId5" imgW="1587500" imgH="545465" progId="Equation.KSEE3">
                  <p:embed/>
                </p:oleObj>
              </mc:Choice>
              <mc:Fallback>
                <p:oleObj name="" r:id="rId5" imgW="1587500" imgH="545465" progId="Equation.KSEE3">
                  <p:embed/>
                  <p:pic>
                    <p:nvPicPr>
                      <p:cNvPr id="0" name="图片 4"/>
                      <p:cNvPicPr/>
                      <p:nvPr/>
                    </p:nvPicPr>
                    <p:blipFill>
                      <a:blip r:embed="rId6">
                        <a:lum bright="70000" contrast="-70000"/>
                      </a:blip>
                      <a:stretch>
                        <a:fillRect/>
                      </a:stretch>
                    </p:blipFill>
                    <p:spPr>
                      <a:xfrm>
                        <a:off x="7586345" y="3244850"/>
                        <a:ext cx="4404995" cy="1045210"/>
                      </a:xfrm>
                      <a:prstGeom prst="rect">
                        <a:avLst/>
                      </a:prstGeom>
                      <a:noFill/>
                      <a:ln w="38100">
                        <a:noFill/>
                        <a:miter/>
                      </a:ln>
                    </p:spPr>
                  </p:pic>
                </p:oleObj>
              </mc:Fallback>
            </mc:AlternateContent>
          </a:graphicData>
        </a:graphic>
      </p:graphicFrame>
      <p:graphicFrame>
        <p:nvGraphicFramePr>
          <p:cNvPr id="8" name="对象 -2147482592"/>
          <p:cNvGraphicFramePr>
            <a:graphicFrameLocks noChangeAspect="1"/>
          </p:cNvGraphicFramePr>
          <p:nvPr/>
        </p:nvGraphicFramePr>
        <p:xfrm>
          <a:off x="5603240" y="4304030"/>
          <a:ext cx="5960745" cy="1090295"/>
        </p:xfrm>
        <a:graphic>
          <a:graphicData uri="http://schemas.openxmlformats.org/presentationml/2006/ole">
            <mc:AlternateContent xmlns:mc="http://schemas.openxmlformats.org/markup-compatibility/2006">
              <mc:Choice xmlns:v="urn:schemas-microsoft-com:vml" Requires="v">
                <p:oleObj spid="_x0000_s9" name="" r:id="rId7" imgW="2057400" imgH="545465" progId="Equation.KSEE3">
                  <p:embed/>
                </p:oleObj>
              </mc:Choice>
              <mc:Fallback>
                <p:oleObj name="" r:id="rId7" imgW="2057400" imgH="545465" progId="Equation.KSEE3">
                  <p:embed/>
                  <p:pic>
                    <p:nvPicPr>
                      <p:cNvPr id="0" name="图片 5"/>
                      <p:cNvPicPr/>
                      <p:nvPr/>
                    </p:nvPicPr>
                    <p:blipFill>
                      <a:blip r:embed="rId8">
                        <a:lum bright="70000" contrast="-70000"/>
                      </a:blip>
                      <a:stretch>
                        <a:fillRect/>
                      </a:stretch>
                    </p:blipFill>
                    <p:spPr>
                      <a:xfrm>
                        <a:off x="5603240" y="4304030"/>
                        <a:ext cx="5960745" cy="1090295"/>
                      </a:xfrm>
                      <a:prstGeom prst="rect">
                        <a:avLst/>
                      </a:prstGeom>
                      <a:noFill/>
                      <a:ln w="38100">
                        <a:noFill/>
                        <a:miter/>
                      </a:ln>
                    </p:spPr>
                  </p:pic>
                </p:oleObj>
              </mc:Fallback>
            </mc:AlternateContent>
          </a:graphicData>
        </a:graphic>
      </p:graphicFrame>
      <p:graphicFrame>
        <p:nvGraphicFramePr>
          <p:cNvPr id="10" name="对象 -2147482587"/>
          <p:cNvGraphicFramePr>
            <a:graphicFrameLocks noChangeAspect="1"/>
          </p:cNvGraphicFramePr>
          <p:nvPr/>
        </p:nvGraphicFramePr>
        <p:xfrm>
          <a:off x="8527415" y="5385435"/>
          <a:ext cx="2586990" cy="1038225"/>
        </p:xfrm>
        <a:graphic>
          <a:graphicData uri="http://schemas.openxmlformats.org/presentationml/2006/ole">
            <mc:AlternateContent xmlns:mc="http://schemas.openxmlformats.org/markup-compatibility/2006">
              <mc:Choice xmlns:v="urn:schemas-microsoft-com:vml" Requires="v">
                <p:oleObj spid="_x0000_s11" name="" r:id="rId9" imgW="1358900" imgH="545465" progId="Equation.KSEE3">
                  <p:embed/>
                </p:oleObj>
              </mc:Choice>
              <mc:Fallback>
                <p:oleObj name="" r:id="rId9" imgW="1358900" imgH="545465" progId="Equation.KSEE3">
                  <p:embed/>
                  <p:pic>
                    <p:nvPicPr>
                      <p:cNvPr id="0" name="图片 7"/>
                      <p:cNvPicPr/>
                      <p:nvPr/>
                    </p:nvPicPr>
                    <p:blipFill>
                      <a:blip r:embed="rId10">
                        <a:lum bright="70000" contrast="-70000"/>
                      </a:blip>
                      <a:stretch>
                        <a:fillRect/>
                      </a:stretch>
                    </p:blipFill>
                    <p:spPr>
                      <a:xfrm>
                        <a:off x="8527415" y="5385435"/>
                        <a:ext cx="2586990" cy="1038225"/>
                      </a:xfrm>
                      <a:prstGeom prst="rect">
                        <a:avLst/>
                      </a:prstGeom>
                      <a:noFill/>
                      <a:ln w="38100">
                        <a:noFill/>
                        <a:miter/>
                      </a:ln>
                    </p:spPr>
                  </p:pic>
                </p:oleObj>
              </mc:Fallback>
            </mc:AlternateContent>
          </a:graphicData>
        </a:graphic>
      </p:graphicFrame>
      <p:pic>
        <p:nvPicPr>
          <p:cNvPr id="12" name="图片 11"/>
          <p:cNvPicPr>
            <a:picLocks noChangeAspect="1"/>
          </p:cNvPicPr>
          <p:nvPr/>
        </p:nvPicPr>
        <p:blipFill>
          <a:blip r:embed="rId11"/>
          <a:stretch>
            <a:fillRect/>
          </a:stretch>
        </p:blipFill>
        <p:spPr>
          <a:xfrm>
            <a:off x="6704965" y="67310"/>
            <a:ext cx="5454650" cy="1860550"/>
          </a:xfrm>
          <a:prstGeom prst="rect">
            <a:avLst/>
          </a:prstGeom>
        </p:spPr>
      </p:pic>
      <p:cxnSp>
        <p:nvCxnSpPr>
          <p:cNvPr id="13" name="直接箭头连接符 12"/>
          <p:cNvCxnSpPr/>
          <p:nvPr/>
        </p:nvCxnSpPr>
        <p:spPr>
          <a:xfrm flipH="1">
            <a:off x="9416415" y="4895215"/>
            <a:ext cx="427355" cy="85534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0586085" y="1417955"/>
            <a:ext cx="512445" cy="59372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pic>
        <p:nvPicPr>
          <p:cNvPr id="22" name="图片 21" descr="数据分析"/>
          <p:cNvPicPr>
            <a:picLocks noChangeAspect="1"/>
          </p:cNvPicPr>
          <p:nvPr/>
        </p:nvPicPr>
        <p:blipFill>
          <a:blip r:embed="rId12"/>
          <a:stretch>
            <a:fillRect/>
          </a:stretch>
        </p:blipFill>
        <p:spPr>
          <a:xfrm>
            <a:off x="6033770" y="998855"/>
            <a:ext cx="6609715" cy="4306570"/>
          </a:xfrm>
          <a:prstGeom prst="rect">
            <a:avLst/>
          </a:prstGeom>
        </p:spPr>
      </p:pic>
      <p:pic>
        <p:nvPicPr>
          <p:cNvPr id="23" name="图片 22"/>
          <p:cNvPicPr>
            <a:picLocks noChangeAspect="1"/>
          </p:cNvPicPr>
          <p:nvPr/>
        </p:nvPicPr>
        <p:blipFill>
          <a:blip r:embed="rId13"/>
          <a:stretch>
            <a:fillRect/>
          </a:stretch>
        </p:blipFill>
        <p:spPr>
          <a:xfrm>
            <a:off x="6424930" y="214630"/>
            <a:ext cx="5139055" cy="2524125"/>
          </a:xfrm>
          <a:prstGeom prst="rect">
            <a:avLst/>
          </a:prstGeom>
        </p:spPr>
      </p:pic>
      <p:sp>
        <p:nvSpPr>
          <p:cNvPr id="15" name="矩形 14"/>
          <p:cNvSpPr/>
          <p:nvPr/>
        </p:nvSpPr>
        <p:spPr>
          <a:xfrm>
            <a:off x="8323580" y="5879465"/>
            <a:ext cx="2696210" cy="71247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8391525" y="5974715"/>
            <a:ext cx="2628900" cy="460375"/>
          </a:xfrm>
          <a:prstGeom prst="rect">
            <a:avLst/>
          </a:prstGeom>
          <a:noFill/>
        </p:spPr>
        <p:txBody>
          <a:bodyPr wrap="none" rtlCol="0" anchor="t">
            <a:spAutoFit/>
          </a:bodyPr>
          <a:p>
            <a:r>
              <a:rPr lang="zh-CN" altLang="en-US" sz="2400" b="1" dirty="0">
                <a:solidFill>
                  <a:prstClr val="white"/>
                </a:solidFill>
                <a:latin typeface="微软雅黑" panose="020B0503020204020204" charset="-122"/>
                <a:ea typeface="微软雅黑" panose="020B0503020204020204" charset="-122"/>
              </a:rPr>
              <a:t>MCLA胜任力模型</a:t>
            </a:r>
            <a:endParaRPr lang="zh-CN" altLang="en-US" sz="2400">
              <a:solidFill>
                <a:schemeClr val="bg1"/>
              </a:solidFill>
            </a:endParaRPr>
          </a:p>
        </p:txBody>
      </p:sp>
      <p:sp>
        <p:nvSpPr>
          <p:cNvPr id="18" name="矩形 17"/>
          <p:cNvSpPr/>
          <p:nvPr/>
        </p:nvSpPr>
        <p:spPr>
          <a:xfrm>
            <a:off x="9004935" y="1387475"/>
            <a:ext cx="1656080" cy="71247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9004935" y="1484630"/>
            <a:ext cx="1402080" cy="460375"/>
          </a:xfrm>
          <a:prstGeom prst="rect">
            <a:avLst/>
          </a:prstGeom>
          <a:noFill/>
        </p:spPr>
        <p:txBody>
          <a:bodyPr wrap="none" rtlCol="0" anchor="t">
            <a:spAutoFit/>
          </a:bodyPr>
          <a:p>
            <a:r>
              <a:rPr lang="zh-CN" altLang="en-US" sz="2400" b="1" dirty="0">
                <a:solidFill>
                  <a:prstClr val="white"/>
                </a:solidFill>
                <a:latin typeface="微软雅黑" panose="020B0503020204020204" charset="-122"/>
                <a:ea typeface="微软雅黑" panose="020B0503020204020204" charset="-122"/>
              </a:rPr>
              <a:t>卷积结构</a:t>
            </a:r>
            <a:endParaRPr lang="zh-CN" altLang="en-US" sz="2400" b="1" dirty="0">
              <a:solidFill>
                <a:prstClr val="white"/>
              </a:solidFill>
              <a:latin typeface="微软雅黑" panose="020B0503020204020204" charset="-122"/>
              <a:ea typeface="微软雅黑" panose="020B0503020204020204" charset="-122"/>
            </a:endParaRPr>
          </a:p>
        </p:txBody>
      </p:sp>
      <p:sp>
        <p:nvSpPr>
          <p:cNvPr id="25" name="矩形 24"/>
          <p:cNvSpPr/>
          <p:nvPr/>
        </p:nvSpPr>
        <p:spPr>
          <a:xfrm>
            <a:off x="8654415" y="819785"/>
            <a:ext cx="1773555" cy="664845"/>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descr="C:\Users\chinaxsd\Desktop\区块链3.png区块链3"/>
          <p:cNvPicPr>
            <a:picLocks noChangeAspect="1"/>
          </p:cNvPicPr>
          <p:nvPr/>
        </p:nvPicPr>
        <p:blipFill>
          <a:blip r:embed="rId14"/>
          <a:srcRect l="8945" t="-842" r="-8945" b="842"/>
          <a:stretch>
            <a:fillRect/>
          </a:stretch>
        </p:blipFill>
        <p:spPr>
          <a:xfrm>
            <a:off x="6704965" y="1322070"/>
            <a:ext cx="6165215" cy="3749040"/>
          </a:xfrm>
          <a:prstGeom prst="rect">
            <a:avLst/>
          </a:prstGeom>
        </p:spPr>
      </p:pic>
      <p:pic>
        <p:nvPicPr>
          <p:cNvPr id="26" name="图片 25"/>
          <p:cNvPicPr>
            <a:picLocks noChangeAspect="1"/>
          </p:cNvPicPr>
          <p:nvPr/>
        </p:nvPicPr>
        <p:blipFill>
          <a:blip r:embed="rId15"/>
          <a:srcRect l="2748" t="3088" r="2748" b="2779"/>
          <a:stretch>
            <a:fillRect/>
          </a:stretch>
        </p:blipFill>
        <p:spPr>
          <a:xfrm>
            <a:off x="6727190" y="67310"/>
            <a:ext cx="5057775" cy="5003800"/>
          </a:xfrm>
          <a:prstGeom prst="rect">
            <a:avLst/>
          </a:prstGeom>
        </p:spPr>
      </p:pic>
      <p:pic>
        <p:nvPicPr>
          <p:cNvPr id="17" name="图片 17" descr="5cdda8475e575bcf94be0482fe0a089"/>
          <p:cNvPicPr>
            <a:picLocks noChangeAspect="1"/>
          </p:cNvPicPr>
          <p:nvPr/>
        </p:nvPicPr>
        <p:blipFill>
          <a:blip r:embed="rId16"/>
          <a:stretch>
            <a:fillRect/>
          </a:stretch>
        </p:blipFill>
        <p:spPr>
          <a:xfrm>
            <a:off x="7534275" y="2320290"/>
            <a:ext cx="4344035" cy="26797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250"/>
                                        <p:tgtEl>
                                          <p:spTgt spid="53"/>
                                        </p:tgtEl>
                                        <p:attrNameLst>
                                          <p:attrName>ppt_y</p:attrName>
                                        </p:attrNameLst>
                                      </p:cBhvr>
                                      <p:tavLst>
                                        <p:tav tm="0">
                                          <p:val>
                                            <p:strVal val="#ppt_y+#ppt_h*1.125000"/>
                                          </p:val>
                                        </p:tav>
                                        <p:tav tm="100000">
                                          <p:val>
                                            <p:strVal val="#ppt_y"/>
                                          </p:val>
                                        </p:tav>
                                      </p:tavLst>
                                    </p:anim>
                                    <p:animEffect transition="in" filter="wipe(up)">
                                      <p:cBhvr>
                                        <p:cTn id="8" dur="250"/>
                                        <p:tgtEl>
                                          <p:spTgt spid="53"/>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wipe(left)">
                                      <p:cBhvr>
                                        <p:cTn id="12" dur="25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53" presetClass="entr" presetSubtype="16" fill="hold" grpId="0" nodeType="withEffect">
                                  <p:stCondLst>
                                    <p:cond delay="0"/>
                                  </p:stCondLst>
                                  <p:childTnLst>
                                    <p:set>
                                      <p:cBhvr>
                                        <p:cTn id="18" dur="500"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subTnLst>
                                    <p:set>
                                      <p:cBhvr override="childStyle">
                                        <p:cTn dur="65" fill="hold" display="1" masterRel="nextClick" afterEffect="1"/>
                                        <p:tgtEl>
                                          <p:spTgt spid="17"/>
                                        </p:tgtEl>
                                        <p:attrNameLst>
                                          <p:attrName>style.visibility</p:attrName>
                                        </p:attrNameLst>
                                      </p:cBhvr>
                                      <p:to>
                                        <p:strVal val="hidden"/>
                                      </p:to>
                                    </p:set>
                                  </p:sub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subTnLst>
                                    <p:set>
                                      <p:cBhvr override="childStyle">
                                        <p:cTn dur="65" fill="hold" display="1" masterRel="nextClick" afterEffect="1"/>
                                        <p:tgtEl>
                                          <p:spTgt spid="12"/>
                                        </p:tgtEl>
                                        <p:attrNameLst>
                                          <p:attrName>style.visibility</p:attrName>
                                        </p:attrNameLst>
                                      </p:cBhvr>
                                      <p:to>
                                        <p:strVal val="hidden"/>
                                      </p:to>
                                    </p:set>
                                  </p:sub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subTnLst>
                                    <p:set>
                                      <p:cBhvr override="childStyle">
                                        <p:cTn dur="65" fill="hold" display="1" masterRel="nextClick" afterEffect="1"/>
                                        <p:tgtEl>
                                          <p:spTgt spid="14"/>
                                        </p:tgtEl>
                                        <p:attrNameLst>
                                          <p:attrName>style.visibility</p:attrName>
                                        </p:attrNameLst>
                                      </p:cBhvr>
                                      <p:to>
                                        <p:strVal val="hidden"/>
                                      </p:to>
                                    </p:set>
                                  </p:sub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subTnLst>
                                    <p:set>
                                      <p:cBhvr override="childStyle">
                                        <p:cTn dur="65" fill="hold" display="1" masterRel="nextClick" afterEffect="1"/>
                                        <p:tgtEl>
                                          <p:spTgt spid="15"/>
                                        </p:tgtEl>
                                        <p:attrNameLst>
                                          <p:attrName>style.visibility</p:attrName>
                                        </p:attrNameLst>
                                      </p:cBhvr>
                                      <p:to>
                                        <p:strVal val="hidden"/>
                                      </p:to>
                                    </p:set>
                                  </p:subTnLst>
                                </p:cTn>
                              </p:par>
                              <p:par>
                                <p:cTn id="30" presetID="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subTnLst>
                                    <p:set>
                                      <p:cBhvr override="childStyle">
                                        <p:cTn dur="65" fill="hold" display="1" masterRel="nextClick" afterEffect="1"/>
                                        <p:tgtEl>
                                          <p:spTgt spid="16"/>
                                        </p:tgtEl>
                                        <p:attrNameLst>
                                          <p:attrName>style.visibility</p:attrName>
                                        </p:attrNameLst>
                                      </p:cBhvr>
                                      <p:to>
                                        <p:strVal val="hidden"/>
                                      </p:to>
                                    </p:set>
                                  </p:sub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subTnLst>
                                    <p:set>
                                      <p:cBhvr override="childStyle">
                                        <p:cTn dur="65" fill="hold" display="1" masterRel="nextClick" afterEffect="1"/>
                                        <p:tgtEl>
                                          <p:spTgt spid="18"/>
                                        </p:tgtEl>
                                        <p:attrNameLst>
                                          <p:attrName>style.visibility</p:attrName>
                                        </p:attrNameLst>
                                      </p:cBhvr>
                                      <p:to>
                                        <p:strVal val="hidden"/>
                                      </p:to>
                                    </p:set>
                                  </p:subTnLst>
                                </p:cTn>
                              </p:par>
                              <p:par>
                                <p:cTn id="34" presetID="1"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subTnLst>
                                    <p:set>
                                      <p:cBhvr override="childStyle">
                                        <p:cTn dur="65" fill="hold" display="1" masterRel="nextClick" afterEffect="1"/>
                                        <p:tgtEl>
                                          <p:spTgt spid="19"/>
                                        </p:tgtEl>
                                        <p:attrNameLst>
                                          <p:attrName>style.visibility</p:attrName>
                                        </p:attrNameLst>
                                      </p:cBhvr>
                                      <p:to>
                                        <p:strVal val="hidden"/>
                                      </p:to>
                                    </p:set>
                                  </p:sub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subTnLst>
                                    <p:set>
                                      <p:cBhvr override="childStyle">
                                        <p:cTn dur="65" fill="hold" display="1" masterRel="nextClick" afterEffect="1"/>
                                        <p:tgtEl>
                                          <p:spTgt spid="13"/>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Effect transition="out" filter="fade">
                                      <p:cBhvr>
                                        <p:cTn id="43" dur="1000"/>
                                        <p:tgtEl>
                                          <p:spTgt spid="7"/>
                                        </p:tgtEl>
                                      </p:cBhvr>
                                    </p:animEffect>
                                    <p:set>
                                      <p:cBhvr>
                                        <p:cTn id="44" dur="1" fill="hold">
                                          <p:stCondLst>
                                            <p:cond delay="996"/>
                                          </p:stCondLst>
                                        </p:cTn>
                                        <p:tgtEl>
                                          <p:spTgt spid="7"/>
                                        </p:tgtEl>
                                        <p:attrNameLst>
                                          <p:attrName>style.visibility</p:attrName>
                                        </p:attrNameLst>
                                      </p:cBhvr>
                                      <p:to>
                                        <p:strVal val="hidden"/>
                                      </p:to>
                                    </p:set>
                                  </p:childTnLst>
                                </p:cTn>
                              </p:par>
                              <p:par>
                                <p:cTn id="45" presetID="53" presetClass="entr" presetSubtype="16" fill="hold" grpId="0" nodeType="withEffect">
                                  <p:stCondLst>
                                    <p:cond delay="0"/>
                                  </p:stCondLst>
                                  <p:childTnLst>
                                    <p:set>
                                      <p:cBhvr>
                                        <p:cTn id="46" dur="1" fill="hold">
                                          <p:stCondLst>
                                            <p:cond delay="0"/>
                                          </p:stCondLst>
                                        </p:cTn>
                                        <p:tgtEl>
                                          <p:spTgt spid="147"/>
                                        </p:tgtEl>
                                        <p:attrNameLst>
                                          <p:attrName>style.visibility</p:attrName>
                                        </p:attrNameLst>
                                      </p:cBhvr>
                                      <p:to>
                                        <p:strVal val="visible"/>
                                      </p:to>
                                    </p:set>
                                    <p:anim calcmode="lin" valueType="num">
                                      <p:cBhvr>
                                        <p:cTn id="47" dur="250" fill="hold"/>
                                        <p:tgtEl>
                                          <p:spTgt spid="147"/>
                                        </p:tgtEl>
                                        <p:attrNameLst>
                                          <p:attrName>ppt_w</p:attrName>
                                        </p:attrNameLst>
                                      </p:cBhvr>
                                      <p:tavLst>
                                        <p:tav tm="0">
                                          <p:val>
                                            <p:fltVal val="0"/>
                                          </p:val>
                                        </p:tav>
                                        <p:tav tm="100000">
                                          <p:val>
                                            <p:strVal val="#ppt_w"/>
                                          </p:val>
                                        </p:tav>
                                      </p:tavLst>
                                    </p:anim>
                                    <p:anim calcmode="lin" valueType="num">
                                      <p:cBhvr>
                                        <p:cTn id="48" dur="250" fill="hold"/>
                                        <p:tgtEl>
                                          <p:spTgt spid="147"/>
                                        </p:tgtEl>
                                        <p:attrNameLst>
                                          <p:attrName>ppt_h</p:attrName>
                                        </p:attrNameLst>
                                      </p:cBhvr>
                                      <p:tavLst>
                                        <p:tav tm="0">
                                          <p:val>
                                            <p:fltVal val="0"/>
                                          </p:val>
                                        </p:tav>
                                        <p:tav tm="100000">
                                          <p:val>
                                            <p:strVal val="#ppt_h"/>
                                          </p:val>
                                        </p:tav>
                                      </p:tavLst>
                                    </p:anim>
                                    <p:animEffect transition="in" filter="fade">
                                      <p:cBhvr>
                                        <p:cTn id="49" dur="250"/>
                                        <p:tgtEl>
                                          <p:spTgt spid="147"/>
                                        </p:tgtEl>
                                      </p:cBhvr>
                                    </p:animEffect>
                                  </p:childTnLst>
                                </p:cTn>
                              </p:par>
                              <p:par>
                                <p:cTn id="50" presetID="1"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subTnLst>
                                    <p:set>
                                      <p:cBhvr override="childStyle">
                                        <p:cTn dur="65" fill="hold" display="1" masterRel="nextClick" afterEffect="1"/>
                                        <p:tgtEl>
                                          <p:spTgt spid="26"/>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53" presetClass="exit" presetSubtype="32" fill="hold" grpId="1" nodeType="clickEffect">
                                  <p:stCondLst>
                                    <p:cond delay="0"/>
                                  </p:stCondLst>
                                  <p:childTnLst>
                                    <p:anim calcmode="lin" valueType="num">
                                      <p:cBhvr>
                                        <p:cTn id="55" dur="250"/>
                                        <p:tgtEl>
                                          <p:spTgt spid="147"/>
                                        </p:tgtEl>
                                        <p:attrNameLst>
                                          <p:attrName>ppt_w</p:attrName>
                                        </p:attrNameLst>
                                      </p:cBhvr>
                                      <p:tavLst>
                                        <p:tav tm="0">
                                          <p:val>
                                            <p:strVal val="ppt_w"/>
                                          </p:val>
                                        </p:tav>
                                        <p:tav tm="100000">
                                          <p:val>
                                            <p:fltVal val="0"/>
                                          </p:val>
                                        </p:tav>
                                      </p:tavLst>
                                    </p:anim>
                                    <p:anim calcmode="lin" valueType="num">
                                      <p:cBhvr>
                                        <p:cTn id="56" dur="250"/>
                                        <p:tgtEl>
                                          <p:spTgt spid="147"/>
                                        </p:tgtEl>
                                        <p:attrNameLst>
                                          <p:attrName>ppt_h</p:attrName>
                                        </p:attrNameLst>
                                      </p:cBhvr>
                                      <p:tavLst>
                                        <p:tav tm="0">
                                          <p:val>
                                            <p:strVal val="ppt_h"/>
                                          </p:val>
                                        </p:tav>
                                        <p:tav tm="100000">
                                          <p:val>
                                            <p:fltVal val="0"/>
                                          </p:val>
                                        </p:tav>
                                      </p:tavLst>
                                    </p:anim>
                                    <p:animEffect transition="out" filter="fade">
                                      <p:cBhvr>
                                        <p:cTn id="57" dur="250"/>
                                        <p:tgtEl>
                                          <p:spTgt spid="147"/>
                                        </p:tgtEl>
                                      </p:cBhvr>
                                    </p:animEffect>
                                    <p:set>
                                      <p:cBhvr>
                                        <p:cTn id="58" dur="1" fill="hold">
                                          <p:stCondLst>
                                            <p:cond delay="249"/>
                                          </p:stCondLst>
                                        </p:cTn>
                                        <p:tgtEl>
                                          <p:spTgt spid="147"/>
                                        </p:tgtEl>
                                        <p:attrNameLst>
                                          <p:attrName>style.visibility</p:attrName>
                                        </p:attrNameLst>
                                      </p:cBhvr>
                                      <p:to>
                                        <p:strVal val="hidden"/>
                                      </p:to>
                                    </p:set>
                                  </p:childTnLst>
                                </p:cTn>
                              </p:par>
                              <p:par>
                                <p:cTn id="59" presetID="53" presetClass="entr" presetSubtype="16" fill="hold" grpId="0" nodeType="withEffect">
                                  <p:stCondLst>
                                    <p:cond delay="0"/>
                                  </p:stCondLst>
                                  <p:childTnLst>
                                    <p:set>
                                      <p:cBhvr>
                                        <p:cTn id="60" dur="1" fill="hold">
                                          <p:stCondLst>
                                            <p:cond delay="0"/>
                                          </p:stCondLst>
                                        </p:cTn>
                                        <p:tgtEl>
                                          <p:spTgt spid="158"/>
                                        </p:tgtEl>
                                        <p:attrNameLst>
                                          <p:attrName>style.visibility</p:attrName>
                                        </p:attrNameLst>
                                      </p:cBhvr>
                                      <p:to>
                                        <p:strVal val="visible"/>
                                      </p:to>
                                    </p:set>
                                    <p:anim calcmode="lin" valueType="num">
                                      <p:cBhvr>
                                        <p:cTn id="61" dur="250" fill="hold"/>
                                        <p:tgtEl>
                                          <p:spTgt spid="158"/>
                                        </p:tgtEl>
                                        <p:attrNameLst>
                                          <p:attrName>ppt_w</p:attrName>
                                        </p:attrNameLst>
                                      </p:cBhvr>
                                      <p:tavLst>
                                        <p:tav tm="0">
                                          <p:val>
                                            <p:fltVal val="0"/>
                                          </p:val>
                                        </p:tav>
                                        <p:tav tm="100000">
                                          <p:val>
                                            <p:strVal val="#ppt_w"/>
                                          </p:val>
                                        </p:tav>
                                      </p:tavLst>
                                    </p:anim>
                                    <p:anim calcmode="lin" valueType="num">
                                      <p:cBhvr>
                                        <p:cTn id="62" dur="250" fill="hold"/>
                                        <p:tgtEl>
                                          <p:spTgt spid="158"/>
                                        </p:tgtEl>
                                        <p:attrNameLst>
                                          <p:attrName>ppt_h</p:attrName>
                                        </p:attrNameLst>
                                      </p:cBhvr>
                                      <p:tavLst>
                                        <p:tav tm="0">
                                          <p:val>
                                            <p:fltVal val="0"/>
                                          </p:val>
                                        </p:tav>
                                        <p:tav tm="100000">
                                          <p:val>
                                            <p:strVal val="#ppt_h"/>
                                          </p:val>
                                        </p:tav>
                                      </p:tavLst>
                                    </p:anim>
                                    <p:animEffect transition="in" filter="fade">
                                      <p:cBhvr>
                                        <p:cTn id="63" dur="250"/>
                                        <p:tgtEl>
                                          <p:spTgt spid="158"/>
                                        </p:tgtEl>
                                      </p:cBhvr>
                                    </p:animEffec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subTnLst>
                                    <p:set>
                                      <p:cBhvr override="childStyle">
                                        <p:cTn dur="65" fill="hold" display="1" masterRel="nextClick" afterEffect="1"/>
                                        <p:tgtEl>
                                          <p:spTgt spid="22"/>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53" presetClass="exit" presetSubtype="32" fill="hold" grpId="1" nodeType="clickEffect">
                                  <p:stCondLst>
                                    <p:cond delay="0"/>
                                  </p:stCondLst>
                                  <p:childTnLst>
                                    <p:anim calcmode="lin" valueType="num">
                                      <p:cBhvr>
                                        <p:cTn id="69" dur="250"/>
                                        <p:tgtEl>
                                          <p:spTgt spid="158"/>
                                        </p:tgtEl>
                                        <p:attrNameLst>
                                          <p:attrName>ppt_w</p:attrName>
                                        </p:attrNameLst>
                                      </p:cBhvr>
                                      <p:tavLst>
                                        <p:tav tm="0">
                                          <p:val>
                                            <p:strVal val="ppt_w"/>
                                          </p:val>
                                        </p:tav>
                                        <p:tav tm="100000">
                                          <p:val>
                                            <p:fltVal val="0"/>
                                          </p:val>
                                        </p:tav>
                                      </p:tavLst>
                                    </p:anim>
                                    <p:anim calcmode="lin" valueType="num">
                                      <p:cBhvr>
                                        <p:cTn id="70" dur="250"/>
                                        <p:tgtEl>
                                          <p:spTgt spid="158"/>
                                        </p:tgtEl>
                                        <p:attrNameLst>
                                          <p:attrName>ppt_h</p:attrName>
                                        </p:attrNameLst>
                                      </p:cBhvr>
                                      <p:tavLst>
                                        <p:tav tm="0">
                                          <p:val>
                                            <p:strVal val="ppt_h"/>
                                          </p:val>
                                        </p:tav>
                                        <p:tav tm="100000">
                                          <p:val>
                                            <p:fltVal val="0"/>
                                          </p:val>
                                        </p:tav>
                                      </p:tavLst>
                                    </p:anim>
                                    <p:animEffect transition="out" filter="fade">
                                      <p:cBhvr>
                                        <p:cTn id="71" dur="250"/>
                                        <p:tgtEl>
                                          <p:spTgt spid="158"/>
                                        </p:tgtEl>
                                      </p:cBhvr>
                                    </p:animEffect>
                                    <p:set>
                                      <p:cBhvr>
                                        <p:cTn id="72" dur="1" fill="hold">
                                          <p:stCondLst>
                                            <p:cond delay="249"/>
                                          </p:stCondLst>
                                        </p:cTn>
                                        <p:tgtEl>
                                          <p:spTgt spid="158"/>
                                        </p:tgtEl>
                                        <p:attrNameLst>
                                          <p:attrName>style.visibility</p:attrName>
                                        </p:attrNameLst>
                                      </p:cBhvr>
                                      <p:to>
                                        <p:strVal val="hidden"/>
                                      </p:to>
                                    </p:set>
                                  </p:childTnLst>
                                </p:cTn>
                              </p:par>
                              <p:par>
                                <p:cTn id="73" presetID="53" presetClass="entr" presetSubtype="16" fill="hold" grpId="0" nodeType="withEffect">
                                  <p:stCondLst>
                                    <p:cond delay="0"/>
                                  </p:stCondLst>
                                  <p:childTnLst>
                                    <p:set>
                                      <p:cBhvr>
                                        <p:cTn id="74" dur="1" fill="hold">
                                          <p:stCondLst>
                                            <p:cond delay="0"/>
                                          </p:stCondLst>
                                        </p:cTn>
                                        <p:tgtEl>
                                          <p:spTgt spid="163"/>
                                        </p:tgtEl>
                                        <p:attrNameLst>
                                          <p:attrName>style.visibility</p:attrName>
                                        </p:attrNameLst>
                                      </p:cBhvr>
                                      <p:to>
                                        <p:strVal val="visible"/>
                                      </p:to>
                                    </p:set>
                                    <p:anim calcmode="lin" valueType="num">
                                      <p:cBhvr>
                                        <p:cTn id="75" dur="250" fill="hold"/>
                                        <p:tgtEl>
                                          <p:spTgt spid="163"/>
                                        </p:tgtEl>
                                        <p:attrNameLst>
                                          <p:attrName>ppt_w</p:attrName>
                                        </p:attrNameLst>
                                      </p:cBhvr>
                                      <p:tavLst>
                                        <p:tav tm="0">
                                          <p:val>
                                            <p:fltVal val="0"/>
                                          </p:val>
                                        </p:tav>
                                        <p:tav tm="100000">
                                          <p:val>
                                            <p:strVal val="#ppt_w"/>
                                          </p:val>
                                        </p:tav>
                                      </p:tavLst>
                                    </p:anim>
                                    <p:anim calcmode="lin" valueType="num">
                                      <p:cBhvr>
                                        <p:cTn id="76" dur="250" fill="hold"/>
                                        <p:tgtEl>
                                          <p:spTgt spid="163"/>
                                        </p:tgtEl>
                                        <p:attrNameLst>
                                          <p:attrName>ppt_h</p:attrName>
                                        </p:attrNameLst>
                                      </p:cBhvr>
                                      <p:tavLst>
                                        <p:tav tm="0">
                                          <p:val>
                                            <p:fltVal val="0"/>
                                          </p:val>
                                        </p:tav>
                                        <p:tav tm="100000">
                                          <p:val>
                                            <p:strVal val="#ppt_h"/>
                                          </p:val>
                                        </p:tav>
                                      </p:tavLst>
                                    </p:anim>
                                    <p:animEffect transition="in" filter="fade">
                                      <p:cBhvr>
                                        <p:cTn id="77" dur="250"/>
                                        <p:tgtEl>
                                          <p:spTgt spid="163"/>
                                        </p:tgtEl>
                                      </p:cBhvr>
                                    </p:animEffect>
                                  </p:childTnLst>
                                </p:cTn>
                              </p:par>
                              <p:par>
                                <p:cTn id="78" presetID="1" presetClass="entr" presetSubtype="0" fill="hold" nodeType="withEffect">
                                  <p:stCondLst>
                                    <p:cond delay="0"/>
                                  </p:stCondLst>
                                  <p:childTnLst>
                                    <p:set>
                                      <p:cBhvr>
                                        <p:cTn id="79" dur="1" fill="hold">
                                          <p:stCondLst>
                                            <p:cond delay="0"/>
                                          </p:stCondLst>
                                        </p:cTn>
                                        <p:tgtEl>
                                          <p:spTgt spid="21"/>
                                        </p:tgtEl>
                                        <p:attrNameLst>
                                          <p:attrName>style.visibility</p:attrName>
                                        </p:attrNameLst>
                                      </p:cBhvr>
                                      <p:to>
                                        <p:strVal val="visible"/>
                                      </p:to>
                                    </p:set>
                                  </p:childTnLst>
                                  <p:subTnLst>
                                    <p:set>
                                      <p:cBhvr override="childStyle">
                                        <p:cTn dur="65" fill="hold" display="1" masterRel="nextClick" afterEffect="1"/>
                                        <p:tgtEl>
                                          <p:spTgt spid="21"/>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53" presetClass="exit" presetSubtype="32" fill="hold" grpId="1" nodeType="clickEffect">
                                  <p:stCondLst>
                                    <p:cond delay="0"/>
                                  </p:stCondLst>
                                  <p:childTnLst>
                                    <p:anim calcmode="lin" valueType="num">
                                      <p:cBhvr>
                                        <p:cTn id="83" dur="250"/>
                                        <p:tgtEl>
                                          <p:spTgt spid="163"/>
                                        </p:tgtEl>
                                        <p:attrNameLst>
                                          <p:attrName>ppt_w</p:attrName>
                                        </p:attrNameLst>
                                      </p:cBhvr>
                                      <p:tavLst>
                                        <p:tav tm="0">
                                          <p:val>
                                            <p:strVal val="ppt_w"/>
                                          </p:val>
                                        </p:tav>
                                        <p:tav tm="100000">
                                          <p:val>
                                            <p:fltVal val="0"/>
                                          </p:val>
                                        </p:tav>
                                      </p:tavLst>
                                    </p:anim>
                                    <p:anim calcmode="lin" valueType="num">
                                      <p:cBhvr>
                                        <p:cTn id="84" dur="250"/>
                                        <p:tgtEl>
                                          <p:spTgt spid="163"/>
                                        </p:tgtEl>
                                        <p:attrNameLst>
                                          <p:attrName>ppt_h</p:attrName>
                                        </p:attrNameLst>
                                      </p:cBhvr>
                                      <p:tavLst>
                                        <p:tav tm="0">
                                          <p:val>
                                            <p:strVal val="ppt_h"/>
                                          </p:val>
                                        </p:tav>
                                        <p:tav tm="100000">
                                          <p:val>
                                            <p:fltVal val="0"/>
                                          </p:val>
                                        </p:tav>
                                      </p:tavLst>
                                    </p:anim>
                                    <p:animEffect transition="out" filter="fade">
                                      <p:cBhvr>
                                        <p:cTn id="85" dur="250"/>
                                        <p:tgtEl>
                                          <p:spTgt spid="163"/>
                                        </p:tgtEl>
                                      </p:cBhvr>
                                    </p:animEffect>
                                    <p:set>
                                      <p:cBhvr>
                                        <p:cTn id="86" dur="1" fill="hold">
                                          <p:stCondLst>
                                            <p:cond delay="249"/>
                                          </p:stCondLst>
                                        </p:cTn>
                                        <p:tgtEl>
                                          <p:spTgt spid="163"/>
                                        </p:tgtEl>
                                        <p:attrNameLst>
                                          <p:attrName>style.visibility</p:attrName>
                                        </p:attrNameLst>
                                      </p:cBhvr>
                                      <p:to>
                                        <p:strVal val="hidden"/>
                                      </p:to>
                                    </p:set>
                                  </p:childTnLst>
                                </p:cTn>
                              </p:par>
                              <p:par>
                                <p:cTn id="87" presetID="53" presetClass="entr" presetSubtype="16" fill="hold" grpId="0" nodeType="withEffect">
                                  <p:stCondLst>
                                    <p:cond delay="0"/>
                                  </p:stCondLst>
                                  <p:childTnLst>
                                    <p:set>
                                      <p:cBhvr>
                                        <p:cTn id="88" dur="1" fill="hold">
                                          <p:stCondLst>
                                            <p:cond delay="0"/>
                                          </p:stCondLst>
                                        </p:cTn>
                                        <p:tgtEl>
                                          <p:spTgt spid="173"/>
                                        </p:tgtEl>
                                        <p:attrNameLst>
                                          <p:attrName>style.visibility</p:attrName>
                                        </p:attrNameLst>
                                      </p:cBhvr>
                                      <p:to>
                                        <p:strVal val="visible"/>
                                      </p:to>
                                    </p:set>
                                    <p:anim calcmode="lin" valueType="num">
                                      <p:cBhvr>
                                        <p:cTn id="89" dur="250" fill="hold"/>
                                        <p:tgtEl>
                                          <p:spTgt spid="173"/>
                                        </p:tgtEl>
                                        <p:attrNameLst>
                                          <p:attrName>ppt_w</p:attrName>
                                        </p:attrNameLst>
                                      </p:cBhvr>
                                      <p:tavLst>
                                        <p:tav tm="0">
                                          <p:val>
                                            <p:fltVal val="0"/>
                                          </p:val>
                                        </p:tav>
                                        <p:tav tm="100000">
                                          <p:val>
                                            <p:strVal val="#ppt_w"/>
                                          </p:val>
                                        </p:tav>
                                      </p:tavLst>
                                    </p:anim>
                                    <p:anim calcmode="lin" valueType="num">
                                      <p:cBhvr>
                                        <p:cTn id="90" dur="250" fill="hold"/>
                                        <p:tgtEl>
                                          <p:spTgt spid="173"/>
                                        </p:tgtEl>
                                        <p:attrNameLst>
                                          <p:attrName>ppt_h</p:attrName>
                                        </p:attrNameLst>
                                      </p:cBhvr>
                                      <p:tavLst>
                                        <p:tav tm="0">
                                          <p:val>
                                            <p:fltVal val="0"/>
                                          </p:val>
                                        </p:tav>
                                        <p:tav tm="100000">
                                          <p:val>
                                            <p:strVal val="#ppt_h"/>
                                          </p:val>
                                        </p:tav>
                                      </p:tavLst>
                                    </p:anim>
                                    <p:animEffect transition="in" filter="fade">
                                      <p:cBhvr>
                                        <p:cTn id="91" dur="250"/>
                                        <p:tgtEl>
                                          <p:spTgt spid="173"/>
                                        </p:tgtEl>
                                      </p:cBhvr>
                                    </p:animEffect>
                                  </p:childTnLst>
                                </p:cTn>
                              </p:par>
                              <p:par>
                                <p:cTn id="92" presetID="1" presetClass="entr" presetSubtype="0" fill="hold" nodeType="withEffect">
                                  <p:stCondLst>
                                    <p:cond delay="0"/>
                                  </p:stCondLst>
                                  <p:childTnLst>
                                    <p:set>
                                      <p:cBhvr>
                                        <p:cTn id="93" dur="1" fill="hold">
                                          <p:stCondLst>
                                            <p:cond delay="0"/>
                                          </p:stCondLst>
                                        </p:cTn>
                                        <p:tgtEl>
                                          <p:spTgt spid="23"/>
                                        </p:tgtEl>
                                        <p:attrNameLst>
                                          <p:attrName>style.visibility</p:attrName>
                                        </p:attrNameLst>
                                      </p:cBhvr>
                                      <p:to>
                                        <p:strVal val="visible"/>
                                      </p:to>
                                    </p:set>
                                  </p:childTnLst>
                                  <p:subTnLst>
                                    <p:set>
                                      <p:cBhvr override="childStyle">
                                        <p:cTn dur="65" fill="hold" display="1" masterRel="nextClick" afterEffect="1"/>
                                        <p:tgtEl>
                                          <p:spTgt spid="23"/>
                                        </p:tgtEl>
                                        <p:attrNameLst>
                                          <p:attrName>style.visibility</p:attrName>
                                        </p:attrNameLst>
                                      </p:cBhvr>
                                      <p:to>
                                        <p:strVal val="hidden"/>
                                      </p:to>
                                    </p:set>
                                  </p:subTnLst>
                                </p:cTn>
                              </p:par>
                              <p:par>
                                <p:cTn id="94" presetID="4" presetClass="entr" presetSubtype="16"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box(in)">
                                      <p:cBhvr>
                                        <p:cTn id="96" dur="2000"/>
                                        <p:tgtEl>
                                          <p:spTgt spid="25"/>
                                        </p:tgtEl>
                                      </p:cBhvr>
                                    </p:animEffect>
                                  </p:childTnLst>
                                  <p:subTnLst>
                                    <p:set>
                                      <p:cBhvr override="childStyle">
                                        <p:cTn dur="65" fill="hold" display="1" masterRel="nextClick" afterEffect="1"/>
                                        <p:tgtEl>
                                          <p:spTgt spid="25"/>
                                        </p:tgtEl>
                                        <p:attrNameLst>
                                          <p:attrName>style.visibility</p:attrName>
                                        </p:attrNameLst>
                                      </p:cBhvr>
                                      <p:to>
                                        <p:strVal val="hidden"/>
                                      </p:to>
                                    </p:set>
                                  </p:subTnLst>
                                </p:cTn>
                              </p:par>
                            </p:childTnLst>
                          </p:cTn>
                        </p:par>
                      </p:childTnLst>
                    </p:cTn>
                  </p:par>
                  <p:par>
                    <p:cTn id="97" fill="hold">
                      <p:stCondLst>
                        <p:cond delay="indefinite"/>
                      </p:stCondLst>
                      <p:childTnLst>
                        <p:par>
                          <p:cTn id="98" fill="hold">
                            <p:stCondLst>
                              <p:cond delay="0"/>
                            </p:stCondLst>
                            <p:childTnLst>
                              <p:par>
                                <p:cTn id="99" presetID="53" presetClass="exit" presetSubtype="32" fill="hold" grpId="1" nodeType="clickEffect">
                                  <p:stCondLst>
                                    <p:cond delay="0"/>
                                  </p:stCondLst>
                                  <p:childTnLst>
                                    <p:anim calcmode="lin" valueType="num">
                                      <p:cBhvr>
                                        <p:cTn id="100" dur="250"/>
                                        <p:tgtEl>
                                          <p:spTgt spid="173"/>
                                        </p:tgtEl>
                                        <p:attrNameLst>
                                          <p:attrName>ppt_w</p:attrName>
                                        </p:attrNameLst>
                                      </p:cBhvr>
                                      <p:tavLst>
                                        <p:tav tm="0">
                                          <p:val>
                                            <p:strVal val="ppt_w"/>
                                          </p:val>
                                        </p:tav>
                                        <p:tav tm="100000">
                                          <p:val>
                                            <p:fltVal val="0"/>
                                          </p:val>
                                        </p:tav>
                                      </p:tavLst>
                                    </p:anim>
                                    <p:anim calcmode="lin" valueType="num">
                                      <p:cBhvr>
                                        <p:cTn id="101" dur="250"/>
                                        <p:tgtEl>
                                          <p:spTgt spid="173"/>
                                        </p:tgtEl>
                                        <p:attrNameLst>
                                          <p:attrName>ppt_h</p:attrName>
                                        </p:attrNameLst>
                                      </p:cBhvr>
                                      <p:tavLst>
                                        <p:tav tm="0">
                                          <p:val>
                                            <p:strVal val="ppt_h"/>
                                          </p:val>
                                        </p:tav>
                                        <p:tav tm="100000">
                                          <p:val>
                                            <p:fltVal val="0"/>
                                          </p:val>
                                        </p:tav>
                                      </p:tavLst>
                                    </p:anim>
                                    <p:animEffect transition="out" filter="fade">
                                      <p:cBhvr>
                                        <p:cTn id="102" dur="250"/>
                                        <p:tgtEl>
                                          <p:spTgt spid="173"/>
                                        </p:tgtEl>
                                      </p:cBhvr>
                                    </p:animEffect>
                                    <p:set>
                                      <p:cBhvr>
                                        <p:cTn id="103" dur="1" fill="hold">
                                          <p:stCondLst>
                                            <p:cond delay="249"/>
                                          </p:stCondLst>
                                        </p:cTn>
                                        <p:tgtEl>
                                          <p:spTgt spid="173"/>
                                        </p:tgtEl>
                                        <p:attrNameLst>
                                          <p:attrName>style.visibility</p:attrName>
                                        </p:attrNameLst>
                                      </p:cBhvr>
                                      <p:to>
                                        <p:strVal val="hidden"/>
                                      </p:to>
                                    </p:set>
                                  </p:childTnLst>
                                </p:cTn>
                              </p:par>
                              <p:par>
                                <p:cTn id="104" presetID="53" presetClass="entr" presetSubtype="16" fill="hold" grpId="0" nodeType="withEffect">
                                  <p:stCondLst>
                                    <p:cond delay="0"/>
                                  </p:stCondLst>
                                  <p:childTnLst>
                                    <p:set>
                                      <p:cBhvr>
                                        <p:cTn id="105" dur="1" fill="hold">
                                          <p:stCondLst>
                                            <p:cond delay="0"/>
                                          </p:stCondLst>
                                        </p:cTn>
                                        <p:tgtEl>
                                          <p:spTgt spid="174"/>
                                        </p:tgtEl>
                                        <p:attrNameLst>
                                          <p:attrName>style.visibility</p:attrName>
                                        </p:attrNameLst>
                                      </p:cBhvr>
                                      <p:to>
                                        <p:strVal val="visible"/>
                                      </p:to>
                                    </p:set>
                                    <p:anim calcmode="lin" valueType="num">
                                      <p:cBhvr>
                                        <p:cTn id="106" dur="250" fill="hold"/>
                                        <p:tgtEl>
                                          <p:spTgt spid="174"/>
                                        </p:tgtEl>
                                        <p:attrNameLst>
                                          <p:attrName>ppt_w</p:attrName>
                                        </p:attrNameLst>
                                      </p:cBhvr>
                                      <p:tavLst>
                                        <p:tav tm="0">
                                          <p:val>
                                            <p:fltVal val="0"/>
                                          </p:val>
                                        </p:tav>
                                        <p:tav tm="100000">
                                          <p:val>
                                            <p:strVal val="#ppt_w"/>
                                          </p:val>
                                        </p:tav>
                                      </p:tavLst>
                                    </p:anim>
                                    <p:anim calcmode="lin" valueType="num">
                                      <p:cBhvr>
                                        <p:cTn id="107" dur="250" fill="hold"/>
                                        <p:tgtEl>
                                          <p:spTgt spid="174"/>
                                        </p:tgtEl>
                                        <p:attrNameLst>
                                          <p:attrName>ppt_h</p:attrName>
                                        </p:attrNameLst>
                                      </p:cBhvr>
                                      <p:tavLst>
                                        <p:tav tm="0">
                                          <p:val>
                                            <p:fltVal val="0"/>
                                          </p:val>
                                        </p:tav>
                                        <p:tav tm="100000">
                                          <p:val>
                                            <p:strVal val="#ppt_h"/>
                                          </p:val>
                                        </p:tav>
                                      </p:tavLst>
                                    </p:anim>
                                    <p:animEffect transition="in" filter="fade">
                                      <p:cBhvr>
                                        <p:cTn id="108" dur="250"/>
                                        <p:tgtEl>
                                          <p:spTgt spid="174"/>
                                        </p:tgtEl>
                                      </p:cBhvr>
                                    </p:animEffect>
                                  </p:childTnLst>
                                </p:cTn>
                              </p:par>
                              <p:par>
                                <p:cTn id="109" presetID="1" presetClass="entr" presetSubtype="0" fill="hold" nodeType="withEffect">
                                  <p:stCondLst>
                                    <p:cond delay="0"/>
                                  </p:stCondLst>
                                  <p:childTnLst>
                                    <p:set>
                                      <p:cBhvr>
                                        <p:cTn id="110" dur="1" fill="hold">
                                          <p:stCondLst>
                                            <p:cond delay="0"/>
                                          </p:stCondLst>
                                        </p:cTn>
                                        <p:tgtEl>
                                          <p:spTgt spid="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147" grpId="0" bldLvl="0" animBg="1"/>
      <p:bldP spid="147" grpId="1" bldLvl="0" animBg="1"/>
      <p:bldP spid="158" grpId="0" bldLvl="0" animBg="1"/>
      <p:bldP spid="158" grpId="1" bldLvl="0" animBg="1"/>
      <p:bldP spid="163" grpId="0" bldLvl="0" animBg="1"/>
      <p:bldP spid="163" grpId="1" bldLvl="0" animBg="1"/>
      <p:bldP spid="174" grpId="0" bldLvl="0" animBg="1"/>
      <p:bldP spid="173" grpId="0" bldLvl="0" animBg="1"/>
      <p:bldP spid="173" grpId="1" bldLvl="0" animBg="1"/>
      <p:bldP spid="53" grpId="0" bldLvl="0" animBg="1"/>
      <p:bldP spid="15" grpId="0" bldLvl="0" animBg="1"/>
      <p:bldP spid="16" grpId="0"/>
      <p:bldP spid="18" grpId="0" bldLvl="0" animBg="1"/>
      <p:bldP spid="19" grpId="0"/>
      <p:bldP spid="25" grpId="0" animBg="1"/>
      <p:bldP spid="25" grpId="1" animBg="1"/>
      <p:bldP spid="69" grpId="0" animBg="1"/>
      <p:bldP spid="6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708812" y="-3944515"/>
            <a:ext cx="5405550" cy="5087249"/>
            <a:chOff x="-1708812" y="-3944515"/>
            <a:chExt cx="5405550" cy="5087249"/>
          </a:xfrm>
        </p:grpSpPr>
        <p:sp>
          <p:nvSpPr>
            <p:cNvPr id="5" name="矩形 4"/>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9" name="文本框 38"/>
          <p:cNvSpPr txBox="1"/>
          <p:nvPr/>
        </p:nvSpPr>
        <p:spPr>
          <a:xfrm>
            <a:off x="730811" y="211721"/>
            <a:ext cx="3200400" cy="521970"/>
          </a:xfrm>
          <a:prstGeom prst="rect">
            <a:avLst/>
          </a:prstGeom>
          <a:noFill/>
        </p:spPr>
        <p:txBody>
          <a:bodyPr wrap="square" rtlCol="0">
            <a:spAutoFit/>
          </a:bodyPr>
          <a:p>
            <a:pPr>
              <a:tabLst>
                <a:tab pos="628650" algn="l"/>
              </a:tabLst>
              <a:defRPr/>
            </a:pPr>
            <a:r>
              <a:rPr lang="en-US" altLang="zh-CN" sz="2800" b="1" kern="0" dirty="0">
                <a:solidFill>
                  <a:srgbClr val="C12B27"/>
                </a:solidFill>
                <a:latin typeface="微软雅黑" panose="020B0503020204020204" charset="-122"/>
                <a:ea typeface="微软雅黑" panose="020B0503020204020204" charset="-122"/>
              </a:rPr>
              <a:t>2.3</a:t>
            </a:r>
            <a:r>
              <a:rPr lang="zh-CN" altLang="en-US" sz="2800" b="1" kern="0" dirty="0">
                <a:solidFill>
                  <a:srgbClr val="C12B27"/>
                </a:solidFill>
                <a:latin typeface="微软雅黑" panose="020B0503020204020204" charset="-122"/>
                <a:ea typeface="微软雅黑" panose="020B0503020204020204" charset="-122"/>
              </a:rPr>
              <a:t> 开发方案</a:t>
            </a:r>
            <a:endParaRPr lang="zh-CN" altLang="en-US" sz="2800" b="1" kern="0" dirty="0">
              <a:solidFill>
                <a:srgbClr val="C12B27"/>
              </a:solidFill>
              <a:latin typeface="微软雅黑" panose="020B0503020204020204" charset="-122"/>
              <a:ea typeface="微软雅黑" panose="020B0503020204020204" charset="-122"/>
            </a:endParaRPr>
          </a:p>
        </p:txBody>
      </p:sp>
      <p:sp>
        <p:nvSpPr>
          <p:cNvPr id="2" name="任意形状 4"/>
          <p:cNvSpPr/>
          <p:nvPr/>
        </p:nvSpPr>
        <p:spPr>
          <a:xfrm rot="1800000">
            <a:off x="8980038" y="19621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C12B27"/>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p>
            <a:pPr algn="ctr"/>
            <a:endParaRPr kumimoji="1" lang="zh-CN" altLang="en-US" sz="2400" dirty="0"/>
          </a:p>
        </p:txBody>
      </p:sp>
      <p:sp>
        <p:nvSpPr>
          <p:cNvPr id="3" name="文本框 32"/>
          <p:cNvSpPr txBox="1"/>
          <p:nvPr/>
        </p:nvSpPr>
        <p:spPr>
          <a:xfrm rot="1800000">
            <a:off x="9686399" y="383206"/>
            <a:ext cx="2206728" cy="521970"/>
          </a:xfrm>
          <a:prstGeom prst="rect">
            <a:avLst/>
          </a:prstGeom>
          <a:solidFill>
            <a:srgbClr val="C12B27"/>
          </a:solidFill>
        </p:spPr>
        <p:txBody>
          <a:bodyPr wrap="square" rtlCol="0">
            <a:spAutoFit/>
          </a:bodyPr>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设计方案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9" name="Group 1"/>
          <p:cNvGrpSpPr/>
          <p:nvPr/>
        </p:nvGrpSpPr>
        <p:grpSpPr>
          <a:xfrm>
            <a:off x="423782" y="202643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p:spPr>
            <p:txBody>
              <a:bodyPr anchor="ctr"/>
              <a:p>
                <a:pPr algn="ctr"/>
              </a:p>
            </p:txBody>
          </p:sp>
          <p:sp>
            <p:nvSpPr>
              <p:cNvPr id="48" name="Freeform: Shape 23"/>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p:spPr>
            <p:txBody>
              <a:bodyPr anchor="ctr"/>
              <a:p>
                <a:pPr algn="ctr"/>
              </a:p>
            </p:txBody>
          </p:sp>
          <p:sp>
            <p:nvSpPr>
              <p:cNvPr id="49" name="Freeform: Shape 24"/>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ln>
            </p:spPr>
            <p:txBody>
              <a:bodyPr anchor="ctr"/>
              <a:p>
                <a:pPr algn="ctr"/>
              </a:p>
            </p:txBody>
          </p:sp>
          <p:sp>
            <p:nvSpPr>
              <p:cNvPr id="50" name="Freeform: Shape 25"/>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p:spPr>
            <p:txBody>
              <a:bodyPr anchor="ctr"/>
              <a:p>
                <a:pPr algn="ctr"/>
              </a:p>
            </p:txBody>
          </p:sp>
          <p:sp>
            <p:nvSpPr>
              <p:cNvPr id="51" name="Freeform: Shape 26"/>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p:spPr>
            <p:txBody>
              <a:bodyPr anchor="ctr"/>
              <a:p>
                <a:pPr algn="ctr"/>
              </a:p>
            </p:txBody>
          </p:sp>
          <p:sp>
            <p:nvSpPr>
              <p:cNvPr id="52" name="Freeform: Shape 27"/>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p:spPr>
            <p:txBody>
              <a:bodyPr anchor="ctr"/>
              <a:p>
                <a:pPr algn="ctr"/>
              </a:p>
            </p:txBody>
          </p:sp>
          <p:sp>
            <p:nvSpPr>
              <p:cNvPr id="53" name="Freeform: Shape 28"/>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p:spPr>
            <p:txBody>
              <a:bodyPr anchor="ctr"/>
              <a:p>
                <a:pPr algn="ctr"/>
              </a:p>
            </p:txBody>
          </p:sp>
          <p:sp>
            <p:nvSpPr>
              <p:cNvPr id="54" name="Freeform: Shape 29"/>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ln>
            </p:spPr>
            <p:txBody>
              <a:bodyPr anchor="ctr"/>
              <a:p>
                <a:pPr algn="ctr"/>
              </a:p>
            </p:txBody>
          </p:sp>
          <p:sp>
            <p:nvSpPr>
              <p:cNvPr id="55" name="Freeform: Shape 30"/>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p:spPr>
            <p:txBody>
              <a:bodyPr anchor="ctr"/>
              <a:p>
                <a:pPr algn="ctr"/>
              </a:p>
            </p:txBody>
          </p:sp>
          <p:sp>
            <p:nvSpPr>
              <p:cNvPr id="56" name="Freeform: Shape 31"/>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ln>
            </p:spPr>
            <p:txBody>
              <a:bodyPr anchor="ctr"/>
              <a:p>
                <a:pPr algn="ctr"/>
              </a:p>
            </p:txBody>
          </p:sp>
          <p:sp>
            <p:nvSpPr>
              <p:cNvPr id="57" name="Freeform: Shape 32"/>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ln>
            </p:spPr>
            <p:txBody>
              <a:bodyPr anchor="ctr"/>
              <a:p>
                <a:pPr algn="ctr"/>
              </a:p>
            </p:txBody>
          </p:sp>
          <p:sp>
            <p:nvSpPr>
              <p:cNvPr id="58" name="Freeform: Shape 33"/>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ln>
            </p:spPr>
            <p:txBody>
              <a:bodyPr anchor="ctr"/>
              <a:p>
                <a:pPr algn="ctr"/>
              </a:p>
            </p:txBody>
          </p:sp>
          <p:sp>
            <p:nvSpPr>
              <p:cNvPr id="59" name="Freeform: Shape 34"/>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p:spPr>
            <p:txBody>
              <a:bodyPr anchor="ctr"/>
              <a:p>
                <a:pPr algn="ctr"/>
              </a:p>
            </p:txBody>
          </p:sp>
          <p:sp>
            <p:nvSpPr>
              <p:cNvPr id="60" name="Freeform: Shape 35"/>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ln>
            </p:spPr>
            <p:txBody>
              <a:bodyPr anchor="ctr"/>
              <a:p>
                <a:pPr algn="ctr"/>
              </a:p>
            </p:txBody>
          </p:sp>
          <p:sp>
            <p:nvSpPr>
              <p:cNvPr id="61" name="Freeform: Shape 36"/>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p:spPr>
            <p:txBody>
              <a:bodyPr anchor="ctr"/>
              <a:p>
                <a:pPr algn="ctr"/>
              </a:p>
            </p:txBody>
          </p:sp>
          <p:sp>
            <p:nvSpPr>
              <p:cNvPr id="62" name="Freeform: Shape 37"/>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p:spPr>
            <p:txBody>
              <a:bodyPr anchor="ctr"/>
              <a:p>
                <a:pPr algn="ctr"/>
              </a:p>
            </p:txBody>
          </p:sp>
          <p:sp>
            <p:nvSpPr>
              <p:cNvPr id="63" name="Freeform: Shape 38"/>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ln>
            </p:spPr>
            <p:txBody>
              <a:bodyPr anchor="ctr"/>
              <a:p>
                <a:pPr algn="ct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p:spPr>
                <p:txBody>
                  <a:bodyPr anchor="ctr"/>
                  <a:p>
                    <a:pPr algn="ctr"/>
                  </a:p>
                </p:txBody>
              </p:sp>
              <p:sp>
                <p:nvSpPr>
                  <p:cNvPr id="143" name="Freeform: Shape 118"/>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p:spPr>
                <p:txBody>
                  <a:bodyPr anchor="ctr"/>
                  <a:p>
                    <a:pPr algn="ctr"/>
                  </a:p>
                </p:txBody>
              </p:sp>
              <p:sp>
                <p:nvSpPr>
                  <p:cNvPr id="144" name="Freeform: Shape 119"/>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p:spPr>
                <p:txBody>
                  <a:bodyPr anchor="ctr"/>
                  <a:p>
                    <a:pPr algn="ctr"/>
                  </a:p>
                </p:txBody>
              </p:sp>
              <p:sp>
                <p:nvSpPr>
                  <p:cNvPr id="145" name="Freeform: Shape 120"/>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p:spPr>
                <p:txBody>
                  <a:bodyPr anchor="ctr"/>
                  <a:p>
                    <a:pPr algn="ctr"/>
                  </a:p>
                </p:txBody>
              </p:sp>
              <p:sp>
                <p:nvSpPr>
                  <p:cNvPr id="146" name="Freeform: Shape 121"/>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p:spPr>
                <p:txBody>
                  <a:bodyPr anchor="ctr"/>
                  <a:p>
                    <a:pPr algn="ctr"/>
                  </a:p>
                </p:txBody>
              </p:sp>
              <p:sp>
                <p:nvSpPr>
                  <p:cNvPr id="147" name="Freeform: Shape 122"/>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p:spPr>
                <p:txBody>
                  <a:bodyPr anchor="ctr"/>
                  <a:p>
                    <a:pPr algn="ctr"/>
                  </a:p>
                </p:txBody>
              </p:sp>
              <p:sp>
                <p:nvSpPr>
                  <p:cNvPr id="148" name="Freeform: Shape 123"/>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p:spPr>
                <p:txBody>
                  <a:bodyPr anchor="ctr"/>
                  <a:p>
                    <a:pPr algn="ctr"/>
                  </a:p>
                </p:txBody>
              </p:sp>
              <p:sp>
                <p:nvSpPr>
                  <p:cNvPr id="149" name="Freeform: Shape 124"/>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p:spPr>
                <p:txBody>
                  <a:bodyPr anchor="ctr"/>
                  <a:p>
                    <a:pPr algn="ctr"/>
                  </a:p>
                </p:txBody>
              </p:sp>
            </p:grpSp>
            <p:sp>
              <p:nvSpPr>
                <p:cNvPr id="140" name="Freeform: Shape 115"/>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p:spPr>
              <p:txBody>
                <a:bodyPr anchor="ctr"/>
                <a:p>
                  <a:pPr algn="ctr"/>
                </a:p>
              </p:txBody>
            </p:sp>
            <p:sp>
              <p:nvSpPr>
                <p:cNvPr id="141" name="Freeform: Shape 116"/>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p:spPr>
              <p:txBody>
                <a:bodyPr anchor="ctr"/>
                <a:p>
                  <a:pPr algn="ctr"/>
                </a:p>
              </p:txBody>
            </p:sp>
          </p:grpSp>
          <p:sp>
            <p:nvSpPr>
              <p:cNvPr id="65" name="Freeform: Shape 40"/>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p:spPr>
            <p:txBody>
              <a:bodyPr anchor="ctr"/>
              <a:p>
                <a:pPr algn="ctr"/>
              </a:p>
            </p:txBody>
          </p:sp>
          <p:sp>
            <p:nvSpPr>
              <p:cNvPr id="66" name="Freeform: Shape 41"/>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ln>
            </p:spPr>
            <p:txBody>
              <a:bodyPr anchor="ctr"/>
              <a:p>
                <a:pPr algn="ctr"/>
              </a:p>
            </p:txBody>
          </p:sp>
          <p:sp>
            <p:nvSpPr>
              <p:cNvPr id="67" name="Freeform: Shape 42"/>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ln>
            </p:spPr>
            <p:txBody>
              <a:bodyPr anchor="ctr"/>
              <a:p>
                <a:pPr algn="ctr"/>
              </a:p>
            </p:txBody>
          </p:sp>
          <p:sp>
            <p:nvSpPr>
              <p:cNvPr id="68" name="Freeform: Shape 43"/>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p:spPr>
            <p:txBody>
              <a:bodyPr anchor="ctr"/>
              <a:p>
                <a:pPr algn="ctr"/>
              </a:p>
            </p:txBody>
          </p:sp>
          <p:sp>
            <p:nvSpPr>
              <p:cNvPr id="69" name="Freeform: Shape 44"/>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p:spPr>
            <p:txBody>
              <a:bodyPr anchor="ctr"/>
              <a:p>
                <a:pPr algn="ctr"/>
              </a:p>
            </p:txBody>
          </p:sp>
          <p:sp>
            <p:nvSpPr>
              <p:cNvPr id="70" name="Freeform: Shape 45"/>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p:spPr>
            <p:txBody>
              <a:bodyPr anchor="ctr"/>
              <a:p>
                <a:pPr algn="ctr"/>
              </a:p>
            </p:txBody>
          </p:sp>
          <p:sp>
            <p:nvSpPr>
              <p:cNvPr id="71" name="Freeform: Shape 46"/>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p:spPr>
            <p:txBody>
              <a:bodyPr anchor="ctr"/>
              <a:p>
                <a:pPr algn="ctr"/>
              </a:p>
            </p:txBody>
          </p:sp>
          <p:sp>
            <p:nvSpPr>
              <p:cNvPr id="72" name="Freeform: Shape 47"/>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p:spPr>
            <p:txBody>
              <a:bodyPr anchor="ctr"/>
              <a:p>
                <a:pPr algn="ctr"/>
              </a:p>
            </p:txBody>
          </p:sp>
          <p:sp>
            <p:nvSpPr>
              <p:cNvPr id="73" name="Freeform: Shape 48"/>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p:spPr>
            <p:txBody>
              <a:bodyPr anchor="ctr"/>
              <a:p>
                <a:pPr algn="ctr"/>
              </a:p>
            </p:txBody>
          </p:sp>
          <p:sp>
            <p:nvSpPr>
              <p:cNvPr id="74" name="Freeform: Shape 49"/>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p:spPr>
            <p:txBody>
              <a:bodyPr anchor="ctr"/>
              <a:p>
                <a:pPr algn="ctr"/>
              </a:p>
            </p:txBody>
          </p:sp>
          <p:sp>
            <p:nvSpPr>
              <p:cNvPr id="75" name="Freeform: Shape 50"/>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p:spPr>
            <p:txBody>
              <a:bodyPr anchor="ctr"/>
              <a:p>
                <a:pPr algn="ctr"/>
              </a:p>
            </p:txBody>
          </p:sp>
          <p:sp>
            <p:nvSpPr>
              <p:cNvPr id="76" name="Freeform: Shape 51"/>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p:spPr>
            <p:txBody>
              <a:bodyPr anchor="ctr"/>
              <a:p>
                <a:pPr algn="ctr"/>
              </a:p>
            </p:txBody>
          </p:sp>
          <p:sp>
            <p:nvSpPr>
              <p:cNvPr id="77" name="Freeform: Shape 52"/>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p:spPr>
            <p:txBody>
              <a:bodyPr anchor="ctr"/>
              <a:p>
                <a:pPr algn="ctr"/>
              </a:p>
            </p:txBody>
          </p:sp>
          <p:sp>
            <p:nvSpPr>
              <p:cNvPr id="78" name="Freeform: Shape 53"/>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p:spPr>
            <p:txBody>
              <a:bodyPr anchor="ctr"/>
              <a:p>
                <a:pPr algn="ctr"/>
              </a:p>
            </p:txBody>
          </p:sp>
          <p:sp>
            <p:nvSpPr>
              <p:cNvPr id="79" name="Freeform: Shape 54"/>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ln>
            </p:spPr>
            <p:txBody>
              <a:bodyPr anchor="ctr"/>
              <a:p>
                <a:pPr algn="ctr"/>
              </a:p>
            </p:txBody>
          </p:sp>
          <p:sp>
            <p:nvSpPr>
              <p:cNvPr id="80" name="Freeform: Shape 55"/>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ln>
            </p:spPr>
            <p:txBody>
              <a:bodyPr anchor="ctr"/>
              <a:p>
                <a:pPr algn="ctr"/>
              </a:p>
            </p:txBody>
          </p:sp>
          <p:sp>
            <p:nvSpPr>
              <p:cNvPr id="81" name="Freeform: Shape 56"/>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ln>
            </p:spPr>
            <p:txBody>
              <a:bodyPr anchor="ctr"/>
              <a:p>
                <a:pPr algn="ctr"/>
              </a:p>
            </p:txBody>
          </p:sp>
          <p:sp>
            <p:nvSpPr>
              <p:cNvPr id="82" name="Freeform: Shape 57"/>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p:spPr>
            <p:txBody>
              <a:bodyPr anchor="ctr"/>
              <a:p>
                <a:pPr algn="ctr"/>
              </a:p>
            </p:txBody>
          </p:sp>
          <p:sp>
            <p:nvSpPr>
              <p:cNvPr id="83" name="Freeform: Shape 58"/>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p:spPr>
            <p:txBody>
              <a:bodyPr anchor="ctr"/>
              <a:p>
                <a:pPr algn="ctr"/>
              </a:p>
            </p:txBody>
          </p:sp>
          <p:sp>
            <p:nvSpPr>
              <p:cNvPr id="84" name="Freeform: Shape 59"/>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p:spPr>
            <p:txBody>
              <a:bodyPr anchor="ctr"/>
              <a:p>
                <a:pPr algn="ctr"/>
              </a:p>
            </p:txBody>
          </p:sp>
          <p:sp>
            <p:nvSpPr>
              <p:cNvPr id="85" name="Freeform: Shape 60"/>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ln>
            </p:spPr>
            <p:txBody>
              <a:bodyPr anchor="ctr"/>
              <a:p>
                <a:pPr algn="ctr"/>
              </a:p>
            </p:txBody>
          </p:sp>
          <p:sp>
            <p:nvSpPr>
              <p:cNvPr id="86" name="Freeform: Shape 61"/>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ln>
            </p:spPr>
            <p:txBody>
              <a:bodyPr anchor="ctr"/>
              <a:p>
                <a:pPr algn="ctr"/>
              </a:p>
            </p:txBody>
          </p:sp>
          <p:sp>
            <p:nvSpPr>
              <p:cNvPr id="87" name="Freeform: Shape 62"/>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p:spPr>
            <p:txBody>
              <a:bodyPr anchor="ctr"/>
              <a:p>
                <a:pPr algn="ctr"/>
              </a:p>
            </p:txBody>
          </p:sp>
          <p:sp>
            <p:nvSpPr>
              <p:cNvPr id="88" name="Freeform: Shape 63"/>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p:spPr>
            <p:txBody>
              <a:bodyPr anchor="ctr"/>
              <a:p>
                <a:pPr algn="ctr"/>
              </a:p>
            </p:txBody>
          </p:sp>
          <p:sp>
            <p:nvSpPr>
              <p:cNvPr id="89" name="Freeform: Shape 64"/>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p:spPr>
            <p:txBody>
              <a:bodyPr anchor="ctr"/>
              <a:p>
                <a:pPr algn="ctr"/>
              </a:p>
            </p:txBody>
          </p:sp>
          <p:sp>
            <p:nvSpPr>
              <p:cNvPr id="90" name="Freeform: Shape 65"/>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p:spPr>
            <p:txBody>
              <a:bodyPr anchor="ctr"/>
              <a:p>
                <a:pPr algn="ctr"/>
              </a:p>
            </p:txBody>
          </p:sp>
          <p:sp>
            <p:nvSpPr>
              <p:cNvPr id="91" name="Freeform: Shape 66"/>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p:spPr>
            <p:txBody>
              <a:bodyPr anchor="ctr"/>
              <a:p>
                <a:pPr algn="ctr"/>
              </a:p>
            </p:txBody>
          </p:sp>
          <p:sp>
            <p:nvSpPr>
              <p:cNvPr id="92" name="Freeform: Shape 67"/>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p:spPr>
            <p:txBody>
              <a:bodyPr anchor="ctr"/>
              <a:p>
                <a:pPr algn="ctr"/>
              </a:p>
            </p:txBody>
          </p:sp>
          <p:sp>
            <p:nvSpPr>
              <p:cNvPr id="93" name="Freeform: Shape 68"/>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p:spPr>
            <p:txBody>
              <a:bodyPr anchor="ctr"/>
              <a:p>
                <a:pPr algn="ctr"/>
              </a:p>
            </p:txBody>
          </p:sp>
          <p:sp>
            <p:nvSpPr>
              <p:cNvPr id="94" name="Freeform: Shape 69"/>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p:spPr>
            <p:txBody>
              <a:bodyPr anchor="ctr"/>
              <a:p>
                <a:pPr algn="ctr"/>
              </a:p>
            </p:txBody>
          </p:sp>
          <p:sp>
            <p:nvSpPr>
              <p:cNvPr id="95" name="Freeform: Shape 70"/>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p:spPr>
            <p:txBody>
              <a:bodyPr anchor="ctr"/>
              <a:p>
                <a:pPr algn="ctr"/>
              </a:p>
            </p:txBody>
          </p:sp>
          <p:sp>
            <p:nvSpPr>
              <p:cNvPr id="96" name="Freeform: Shape 71"/>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p:spPr>
            <p:txBody>
              <a:bodyPr anchor="ctr"/>
              <a:p>
                <a:pPr algn="ctr"/>
              </a:p>
            </p:txBody>
          </p:sp>
          <p:sp>
            <p:nvSpPr>
              <p:cNvPr id="97" name="Freeform: Shape 72"/>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p:spPr>
            <p:txBody>
              <a:bodyPr anchor="ctr"/>
              <a:p>
                <a:pPr algn="ctr"/>
              </a:p>
            </p:txBody>
          </p:sp>
          <p:sp>
            <p:nvSpPr>
              <p:cNvPr id="98" name="Freeform: Shape 73"/>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ln>
            </p:spPr>
            <p:txBody>
              <a:bodyPr anchor="ctr"/>
              <a:p>
                <a:pPr algn="ctr"/>
              </a:p>
            </p:txBody>
          </p:sp>
          <p:sp>
            <p:nvSpPr>
              <p:cNvPr id="99" name="Freeform: Shape 74"/>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p:spPr>
            <p:txBody>
              <a:bodyPr anchor="ctr"/>
              <a:p>
                <a:pPr algn="ctr"/>
              </a:p>
            </p:txBody>
          </p:sp>
          <p:sp>
            <p:nvSpPr>
              <p:cNvPr id="100" name="Freeform: Shape 75"/>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p:spPr>
            <p:txBody>
              <a:bodyPr anchor="ctr"/>
              <a:p>
                <a:pPr algn="ctr"/>
              </a:p>
            </p:txBody>
          </p:sp>
          <p:sp>
            <p:nvSpPr>
              <p:cNvPr id="101" name="Freeform: Shape 76"/>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p:spPr>
            <p:txBody>
              <a:bodyPr anchor="ctr"/>
              <a:p>
                <a:pPr algn="ctr"/>
              </a:p>
            </p:txBody>
          </p:sp>
          <p:sp>
            <p:nvSpPr>
              <p:cNvPr id="102" name="Freeform: Shape 77"/>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ln>
            </p:spPr>
            <p:txBody>
              <a:bodyPr anchor="ctr"/>
              <a:p>
                <a:pPr algn="ctr"/>
              </a:p>
            </p:txBody>
          </p:sp>
          <p:sp>
            <p:nvSpPr>
              <p:cNvPr id="103" name="Freeform: Shape 78"/>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p:spPr>
            <p:txBody>
              <a:bodyPr anchor="ctr"/>
              <a:p>
                <a:pPr algn="ctr"/>
              </a:p>
            </p:txBody>
          </p:sp>
          <p:sp>
            <p:nvSpPr>
              <p:cNvPr id="104" name="Freeform: Shape 79"/>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ln>
            </p:spPr>
            <p:txBody>
              <a:bodyPr anchor="ctr"/>
              <a:p>
                <a:pPr algn="ctr"/>
              </a:p>
            </p:txBody>
          </p:sp>
          <p:sp>
            <p:nvSpPr>
              <p:cNvPr id="105" name="Freeform: Shape 80"/>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p:spPr>
            <p:txBody>
              <a:bodyPr anchor="ctr"/>
              <a:p>
                <a:pPr algn="ctr"/>
              </a:p>
            </p:txBody>
          </p:sp>
          <p:sp>
            <p:nvSpPr>
              <p:cNvPr id="106" name="Freeform: Shape 81"/>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p:spPr>
            <p:txBody>
              <a:bodyPr anchor="ctr"/>
              <a:p>
                <a:pPr algn="ctr"/>
              </a:p>
            </p:txBody>
          </p:sp>
          <p:sp>
            <p:nvSpPr>
              <p:cNvPr id="107" name="Freeform: Shape 82"/>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ln>
            </p:spPr>
            <p:txBody>
              <a:bodyPr anchor="ctr"/>
              <a:p>
                <a:pPr algn="ctr"/>
              </a:p>
            </p:txBody>
          </p:sp>
          <p:sp>
            <p:nvSpPr>
              <p:cNvPr id="108" name="Freeform: Shape 83"/>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ln>
            </p:spPr>
            <p:txBody>
              <a:bodyPr anchor="ctr"/>
              <a:p>
                <a:pPr algn="ctr"/>
              </a:p>
            </p:txBody>
          </p:sp>
          <p:sp>
            <p:nvSpPr>
              <p:cNvPr id="109" name="Freeform: Shape 84"/>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p:spPr>
            <p:txBody>
              <a:bodyPr anchor="ctr"/>
              <a:p>
                <a:pPr algn="ctr"/>
              </a:p>
            </p:txBody>
          </p:sp>
          <p:sp>
            <p:nvSpPr>
              <p:cNvPr id="110" name="Freeform: Shape 85"/>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p:spPr>
            <p:txBody>
              <a:bodyPr anchor="ctr"/>
              <a:p>
                <a:pPr algn="ctr"/>
              </a:p>
            </p:txBody>
          </p:sp>
          <p:sp>
            <p:nvSpPr>
              <p:cNvPr id="111" name="Freeform: Shape 86"/>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p:spPr>
            <p:txBody>
              <a:bodyPr anchor="ctr"/>
              <a:p>
                <a:pPr algn="ctr"/>
              </a:p>
            </p:txBody>
          </p:sp>
          <p:sp>
            <p:nvSpPr>
              <p:cNvPr id="112" name="Freeform: Shape 87"/>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p:spPr>
            <p:txBody>
              <a:bodyPr anchor="ctr"/>
              <a:p>
                <a:pPr algn="ctr"/>
              </a:p>
            </p:txBody>
          </p:sp>
          <p:sp>
            <p:nvSpPr>
              <p:cNvPr id="113" name="Freeform: Shape 88"/>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p:spPr>
            <p:txBody>
              <a:bodyPr anchor="ctr"/>
              <a:p>
                <a:pPr algn="ctr"/>
              </a:p>
            </p:txBody>
          </p:sp>
          <p:sp>
            <p:nvSpPr>
              <p:cNvPr id="114" name="Freeform: Shape 89"/>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p:spPr>
            <p:txBody>
              <a:bodyPr anchor="ctr"/>
              <a:p>
                <a:pPr algn="ctr"/>
              </a:p>
            </p:txBody>
          </p:sp>
          <p:sp>
            <p:nvSpPr>
              <p:cNvPr id="115" name="Freeform: Shape 90"/>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ln>
            </p:spPr>
            <p:txBody>
              <a:bodyPr anchor="ctr"/>
              <a:p>
                <a:pPr algn="ctr"/>
              </a:p>
            </p:txBody>
          </p:sp>
          <p:sp>
            <p:nvSpPr>
              <p:cNvPr id="116" name="Freeform: Shape 91"/>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ln>
            </p:spPr>
            <p:txBody>
              <a:bodyPr anchor="ctr"/>
              <a:p>
                <a:pPr algn="ctr"/>
              </a:p>
            </p:txBody>
          </p:sp>
          <p:sp>
            <p:nvSpPr>
              <p:cNvPr id="117" name="Freeform: Shape 92"/>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p:spPr>
            <p:txBody>
              <a:bodyPr anchor="ctr"/>
              <a:p>
                <a:pPr algn="ctr"/>
              </a:p>
            </p:txBody>
          </p:sp>
          <p:sp>
            <p:nvSpPr>
              <p:cNvPr id="118" name="Freeform: Shape 93"/>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p:spPr>
            <p:txBody>
              <a:bodyPr anchor="ctr"/>
              <a:p>
                <a:pPr algn="ctr"/>
              </a:p>
            </p:txBody>
          </p:sp>
          <p:sp>
            <p:nvSpPr>
              <p:cNvPr id="119" name="Freeform: Shape 94"/>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p:spPr>
            <p:txBody>
              <a:bodyPr anchor="ctr"/>
              <a:p>
                <a:pPr algn="ctr"/>
              </a:p>
            </p:txBody>
          </p:sp>
          <p:sp>
            <p:nvSpPr>
              <p:cNvPr id="120" name="Freeform: Shape 95"/>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p:spPr>
            <p:txBody>
              <a:bodyPr anchor="ctr"/>
              <a:p>
                <a:pPr algn="ctr"/>
              </a:p>
            </p:txBody>
          </p:sp>
          <p:sp>
            <p:nvSpPr>
              <p:cNvPr id="121" name="Freeform: Shape 96"/>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ln>
            </p:spPr>
            <p:txBody>
              <a:bodyPr anchor="ctr"/>
              <a:p>
                <a:pPr algn="ctr"/>
              </a:p>
            </p:txBody>
          </p:sp>
          <p:sp>
            <p:nvSpPr>
              <p:cNvPr id="122" name="Freeform: Shape 97"/>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p:spPr>
            <p:txBody>
              <a:bodyPr anchor="ctr"/>
              <a:p>
                <a:pPr algn="ctr"/>
              </a:p>
            </p:txBody>
          </p:sp>
          <p:sp>
            <p:nvSpPr>
              <p:cNvPr id="10" name="Freeform: Shape 98"/>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p:spPr>
            <p:txBody>
              <a:bodyPr anchor="ctr"/>
              <a:p>
                <a:pPr algn="ctr"/>
              </a:p>
            </p:txBody>
          </p:sp>
          <p:sp>
            <p:nvSpPr>
              <p:cNvPr id="124" name="Freeform: Shape 99"/>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ln>
            </p:spPr>
            <p:txBody>
              <a:bodyPr anchor="ctr"/>
              <a:p>
                <a:pPr algn="ctr"/>
              </a:p>
            </p:txBody>
          </p:sp>
          <p:sp>
            <p:nvSpPr>
              <p:cNvPr id="125" name="Freeform: Shape 100"/>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ln>
            </p:spPr>
            <p:txBody>
              <a:bodyPr anchor="ctr"/>
              <a:p>
                <a:pPr algn="ctr"/>
              </a:p>
            </p:txBody>
          </p:sp>
          <p:sp>
            <p:nvSpPr>
              <p:cNvPr id="126" name="Freeform: Shape 101"/>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p:spPr>
            <p:txBody>
              <a:bodyPr anchor="ctr"/>
              <a:p>
                <a:pPr algn="ctr"/>
              </a:p>
            </p:txBody>
          </p:sp>
          <p:sp>
            <p:nvSpPr>
              <p:cNvPr id="127" name="Freeform: Shape 102"/>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p:spPr>
            <p:txBody>
              <a:bodyPr anchor="ctr"/>
              <a:p>
                <a:pPr algn="ctr"/>
              </a:p>
            </p:txBody>
          </p:sp>
          <p:sp>
            <p:nvSpPr>
              <p:cNvPr id="128" name="Freeform: Shape 103"/>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ln>
            </p:spPr>
            <p:txBody>
              <a:bodyPr anchor="ctr"/>
              <a:p>
                <a:pPr algn="ctr"/>
              </a:p>
            </p:txBody>
          </p:sp>
          <p:sp>
            <p:nvSpPr>
              <p:cNvPr id="129" name="Freeform: Shape 104"/>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p:spPr>
            <p:txBody>
              <a:bodyPr anchor="ctr"/>
              <a:p>
                <a:pPr algn="ctr"/>
              </a:p>
            </p:txBody>
          </p:sp>
          <p:sp>
            <p:nvSpPr>
              <p:cNvPr id="130" name="Freeform: Shape 105"/>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p:spPr>
            <p:txBody>
              <a:bodyPr anchor="ctr"/>
              <a:p>
                <a:pPr algn="ctr"/>
              </a:p>
            </p:txBody>
          </p:sp>
          <p:sp>
            <p:nvSpPr>
              <p:cNvPr id="131" name="Freeform: Shape 106"/>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ln>
            </p:spPr>
            <p:txBody>
              <a:bodyPr anchor="ctr"/>
              <a:p>
                <a:pPr algn="ctr"/>
              </a:p>
            </p:txBody>
          </p:sp>
          <p:sp>
            <p:nvSpPr>
              <p:cNvPr id="132" name="Freeform: Shape 107"/>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ln>
            </p:spPr>
            <p:txBody>
              <a:bodyPr anchor="ctr"/>
              <a:p>
                <a:pPr algn="ctr"/>
              </a:p>
            </p:txBody>
          </p:sp>
          <p:sp>
            <p:nvSpPr>
              <p:cNvPr id="133" name="Freeform: Shape 108"/>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ln>
            </p:spPr>
            <p:txBody>
              <a:bodyPr anchor="ctr"/>
              <a:p>
                <a:pPr algn="ctr"/>
              </a:p>
            </p:txBody>
          </p:sp>
          <p:sp>
            <p:nvSpPr>
              <p:cNvPr id="134" name="Freeform: Shape 109"/>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p:spPr>
            <p:txBody>
              <a:bodyPr anchor="ctr"/>
              <a:p>
                <a:pPr algn="ctr"/>
              </a:p>
            </p:txBody>
          </p:sp>
          <p:sp>
            <p:nvSpPr>
              <p:cNvPr id="135" name="Freeform: Shape 110"/>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p:spPr>
            <p:txBody>
              <a:bodyPr anchor="ctr"/>
              <a:p>
                <a:pPr algn="ctr"/>
              </a:p>
            </p:txBody>
          </p:sp>
          <p:sp>
            <p:nvSpPr>
              <p:cNvPr id="136" name="Freeform: Shape 111"/>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p:spPr>
            <p:txBody>
              <a:bodyPr anchor="ctr"/>
              <a:p>
                <a:pPr algn="ctr"/>
              </a:p>
            </p:txBody>
          </p:sp>
          <p:sp>
            <p:nvSpPr>
              <p:cNvPr id="137" name="Freeform: Shape 112"/>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p:spPr>
            <p:txBody>
              <a:bodyPr anchor="ctr"/>
              <a:p>
                <a:pPr algn="ctr"/>
              </a:p>
            </p:txBody>
          </p:sp>
          <p:sp>
            <p:nvSpPr>
              <p:cNvPr id="138" name="Freeform: Shape 113"/>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p:spPr>
            <p:txBody>
              <a:bodyPr anchor="ctr"/>
              <a:p>
                <a:pPr algn="ctr"/>
              </a:p>
            </p:txBody>
          </p:sp>
        </p:grpSp>
        <p:grpSp>
          <p:nvGrpSpPr>
            <p:cNvPr id="30" name="Group 5"/>
            <p:cNvGrpSpPr/>
            <p:nvPr/>
          </p:nvGrpSpPr>
          <p:grpSpPr>
            <a:xfrm>
              <a:off x="1775666" y="2289848"/>
              <a:ext cx="2652903" cy="2653635"/>
              <a:chOff x="7777349" y="2243126"/>
              <a:chExt cx="3072095" cy="3072943"/>
            </a:xfrm>
          </p:grpSpPr>
          <p:sp>
            <p:nvSpPr>
              <p:cNvPr id="40" name="Oval 15"/>
              <p:cNvSpPr/>
              <p:nvPr/>
            </p:nvSpPr>
            <p:spPr bwMode="auto">
              <a:xfrm>
                <a:off x="7777349" y="2243126"/>
                <a:ext cx="3072095" cy="3072943"/>
              </a:xfrm>
              <a:prstGeom prst="ellipse">
                <a:avLst/>
              </a:prstGeom>
              <a:solidFill>
                <a:schemeClr val="tx2"/>
              </a:solidFill>
              <a:ln>
                <a:noFill/>
              </a:ln>
            </p:spPr>
            <p:txBody>
              <a:bodyPr anchor="ctr"/>
              <a:p>
                <a:pPr algn="ctr"/>
              </a:p>
            </p:txBody>
          </p:sp>
          <p:sp>
            <p:nvSpPr>
              <p:cNvPr id="11" name="Oval 16"/>
              <p:cNvSpPr/>
              <p:nvPr/>
            </p:nvSpPr>
            <p:spPr bwMode="auto">
              <a:xfrm>
                <a:off x="7859486" y="2325263"/>
                <a:ext cx="2907821" cy="2908668"/>
              </a:xfrm>
              <a:prstGeom prst="ellipse">
                <a:avLst/>
              </a:prstGeom>
              <a:solidFill>
                <a:schemeClr val="tx2">
                  <a:lumMod val="20000"/>
                  <a:lumOff val="80000"/>
                </a:schemeClr>
              </a:solidFill>
              <a:ln>
                <a:solidFill>
                  <a:srgbClr val="203864"/>
                </a:solidFill>
              </a:ln>
            </p:spPr>
            <p:txBody>
              <a:bodyPr anchor="ctr"/>
              <a:p>
                <a:pPr algn="ctr"/>
              </a:p>
            </p:txBody>
          </p:sp>
          <p:sp>
            <p:nvSpPr>
              <p:cNvPr id="12" name="Oval 17"/>
              <p:cNvSpPr/>
              <p:nvPr/>
            </p:nvSpPr>
            <p:spPr bwMode="auto">
              <a:xfrm>
                <a:off x="8095736" y="2562360"/>
                <a:ext cx="2435321" cy="2435322"/>
              </a:xfrm>
              <a:prstGeom prst="ellipse">
                <a:avLst/>
              </a:prstGeom>
              <a:solidFill>
                <a:srgbClr val="C12B27"/>
              </a:solidFill>
              <a:ln>
                <a:solidFill>
                  <a:srgbClr val="C12B27"/>
                </a:solidFill>
              </a:ln>
            </p:spPr>
            <p:txBody>
              <a:bodyPr anchor="ctr"/>
              <a:p>
                <a:pPr algn="ctr"/>
              </a:p>
            </p:txBody>
          </p:sp>
          <p:sp>
            <p:nvSpPr>
              <p:cNvPr id="43" name="Oval 18"/>
              <p:cNvSpPr/>
              <p:nvPr/>
            </p:nvSpPr>
            <p:spPr bwMode="auto">
              <a:xfrm>
                <a:off x="8255776" y="2722400"/>
                <a:ext cx="2115241" cy="2115241"/>
              </a:xfrm>
              <a:prstGeom prst="ellipse">
                <a:avLst/>
              </a:prstGeom>
              <a:solidFill>
                <a:schemeClr val="tx2">
                  <a:lumMod val="20000"/>
                  <a:lumOff val="80000"/>
                </a:schemeClr>
              </a:solidFill>
              <a:ln>
                <a:noFill/>
              </a:ln>
            </p:spPr>
            <p:txBody>
              <a:bodyPr anchor="ctr"/>
              <a:p>
                <a:pPr algn="ctr"/>
              </a:p>
            </p:txBody>
          </p:sp>
          <p:sp>
            <p:nvSpPr>
              <p:cNvPr id="44" name="Oval 19"/>
              <p:cNvSpPr/>
              <p:nvPr/>
            </p:nvSpPr>
            <p:spPr bwMode="auto">
              <a:xfrm>
                <a:off x="8502187" y="2968811"/>
                <a:ext cx="1619878" cy="1622419"/>
              </a:xfrm>
              <a:prstGeom prst="ellipse">
                <a:avLst/>
              </a:prstGeom>
              <a:solidFill>
                <a:schemeClr val="tx2"/>
              </a:solidFill>
              <a:ln>
                <a:noFill/>
              </a:ln>
            </p:spPr>
            <p:txBody>
              <a:bodyPr anchor="ctr"/>
              <a:p>
                <a:pPr algn="ctr"/>
              </a:p>
            </p:txBody>
          </p:sp>
          <p:sp>
            <p:nvSpPr>
              <p:cNvPr id="45" name="Oval 20"/>
              <p:cNvSpPr/>
              <p:nvPr/>
            </p:nvSpPr>
            <p:spPr bwMode="auto">
              <a:xfrm>
                <a:off x="8663921" y="3130545"/>
                <a:ext cx="1298104" cy="1298104"/>
              </a:xfrm>
              <a:prstGeom prst="ellipse">
                <a:avLst/>
              </a:prstGeom>
              <a:solidFill>
                <a:schemeClr val="tx2">
                  <a:lumMod val="20000"/>
                  <a:lumOff val="80000"/>
                </a:schemeClr>
              </a:solidFill>
              <a:ln>
                <a:noFill/>
              </a:ln>
            </p:spPr>
            <p:txBody>
              <a:bodyPr anchor="ctr"/>
              <a:p>
                <a:pPr algn="ctr"/>
              </a:p>
            </p:txBody>
          </p:sp>
          <p:sp>
            <p:nvSpPr>
              <p:cNvPr id="46" name="Oval 21"/>
              <p:cNvSpPr/>
              <p:nvPr/>
            </p:nvSpPr>
            <p:spPr bwMode="auto">
              <a:xfrm>
                <a:off x="9147429" y="3613206"/>
                <a:ext cx="331935" cy="332782"/>
              </a:xfrm>
              <a:prstGeom prst="ellipse">
                <a:avLst/>
              </a:prstGeom>
              <a:solidFill>
                <a:srgbClr val="C12B27"/>
              </a:solidFill>
              <a:ln>
                <a:solidFill>
                  <a:srgbClr val="C12B27"/>
                </a:solidFill>
              </a:ln>
            </p:spPr>
            <p:txBody>
              <a:bodyPr anchor="ctr"/>
              <a:p>
                <a:pPr algn="ctr"/>
              </a:p>
            </p:txBody>
          </p:sp>
        </p:grpSp>
        <p:grpSp>
          <p:nvGrpSpPr>
            <p:cNvPr id="31" name="Group 6"/>
            <p:cNvGrpSpPr/>
            <p:nvPr/>
          </p:nvGrpSpPr>
          <p:grpSpPr>
            <a:xfrm>
              <a:off x="1208232" y="1750200"/>
              <a:ext cx="1912898" cy="1897542"/>
              <a:chOff x="7120252" y="1618207"/>
              <a:chExt cx="2215160" cy="2197378"/>
            </a:xfrm>
          </p:grpSpPr>
          <p:sp>
            <p:nvSpPr>
              <p:cNvPr id="32" name="Freeform: Shape 7"/>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3" name="Freeform: Shape 8"/>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4" name="Freeform: Shape 9"/>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5" name="Freeform: Shape 10"/>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rgbClr val="C12B27"/>
              </a:solidFill>
              <a:ln w="9525">
                <a:solidFill>
                  <a:srgbClr val="C12B27"/>
                </a:solidFill>
                <a:round/>
              </a:ln>
            </p:spPr>
            <p:txBody>
              <a:bodyPr anchor="ctr"/>
              <a:p>
                <a:pPr algn="ctr"/>
              </a:p>
            </p:txBody>
          </p:sp>
          <p:sp>
            <p:nvSpPr>
              <p:cNvPr id="36" name="Freeform: Shape 11"/>
              <p:cNvSpPr/>
              <p:nvPr/>
            </p:nvSpPr>
            <p:spPr bwMode="auto">
              <a:xfrm>
                <a:off x="8787049" y="329476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7" name="Freeform: Shape 12"/>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rgbClr val="203864"/>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8" name="Freeform: Shape 13"/>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rgbClr val="203864"/>
              </a:solidFill>
              <a:ln w="9525">
                <a:solidFill>
                  <a:srgbClr val="203864"/>
                </a:solidFill>
                <a:round/>
              </a:ln>
            </p:spPr>
            <p:txBody>
              <a:bodyPr anchor="ctr"/>
              <a:p>
                <a:pPr algn="ctr"/>
              </a:p>
            </p:txBody>
          </p:sp>
          <p:sp>
            <p:nvSpPr>
              <p:cNvPr id="13" name="Freeform: Shape 14"/>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rgbClr val="C12B27"/>
              </a:solidFill>
              <a:ln w="9525">
                <a:solidFill>
                  <a:srgbClr val="C12B27"/>
                </a:solidFill>
                <a:round/>
              </a:ln>
            </p:spPr>
            <p:txBody>
              <a:bodyPr anchor="ctr"/>
              <a:p>
                <a:pPr algn="ctr"/>
              </a:p>
            </p:txBody>
          </p:sp>
        </p:grpSp>
      </p:grpSp>
      <p:grpSp>
        <p:nvGrpSpPr>
          <p:cNvPr id="14" name="组合 13"/>
          <p:cNvGrpSpPr/>
          <p:nvPr/>
        </p:nvGrpSpPr>
        <p:grpSpPr>
          <a:xfrm>
            <a:off x="3330960" y="4253169"/>
            <a:ext cx="4024284" cy="1013294"/>
            <a:chOff x="7700969" y="1679734"/>
            <a:chExt cx="4024284" cy="1013294"/>
          </a:xfrm>
        </p:grpSpPr>
        <p:grpSp>
          <p:nvGrpSpPr>
            <p:cNvPr id="19" name="组合 18"/>
            <p:cNvGrpSpPr/>
            <p:nvPr/>
          </p:nvGrpSpPr>
          <p:grpSpPr>
            <a:xfrm>
              <a:off x="8265811" y="1687380"/>
              <a:ext cx="3459442" cy="1005648"/>
              <a:chOff x="635139" y="2427840"/>
              <a:chExt cx="3459483" cy="1005050"/>
            </a:xfrm>
          </p:grpSpPr>
          <p:sp>
            <p:nvSpPr>
              <p:cNvPr id="20" name="文本框 19"/>
              <p:cNvSpPr txBox="1"/>
              <p:nvPr/>
            </p:nvSpPr>
            <p:spPr>
              <a:xfrm>
                <a:off x="635155" y="2972789"/>
                <a:ext cx="3459467" cy="460101"/>
              </a:xfrm>
              <a:prstGeom prst="rect">
                <a:avLst/>
              </a:prstGeom>
              <a:noFill/>
            </p:spPr>
            <p:txBody>
              <a:bodyPr wrap="square" rtlCol="0">
                <a:spAutoFit/>
              </a:bodyPr>
              <a:lstStyle/>
              <a:p>
                <a:pPr lvl="0" algn="just">
                  <a:lnSpc>
                    <a:spcPct val="120000"/>
                  </a:lnSpc>
                  <a:defRPr/>
                </a:pPr>
                <a:r>
                  <a:rPr lang="en-US" sz="2000" dirty="0">
                    <a:latin typeface="Arial" panose="020B0604020202020204"/>
                    <a:ea typeface="微软雅黑" panose="020B0503020204020204" charset="-122"/>
                    <a:cs typeface="+mn-ea"/>
                    <a:sym typeface="+mn-lt"/>
                  </a:rPr>
                  <a:t>Mysql</a:t>
                </a:r>
                <a:r>
                  <a:rPr lang="zh-CN" altLang="en-US" sz="2000" dirty="0">
                    <a:latin typeface="Arial" panose="020B0604020202020204"/>
                    <a:ea typeface="微软雅黑" panose="020B0503020204020204" charset="-122"/>
                    <a:cs typeface="+mn-ea"/>
                    <a:sym typeface="+mn-lt"/>
                  </a:rPr>
                  <a:t>数据库</a:t>
                </a:r>
                <a:endParaRPr lang="zh-CN" altLang="en-US" sz="2000" dirty="0">
                  <a:latin typeface="Arial" panose="020B0604020202020204"/>
                  <a:ea typeface="微软雅黑" panose="020B0503020204020204" charset="-122"/>
                  <a:cs typeface="+mn-ea"/>
                  <a:sym typeface="+mn-lt"/>
                </a:endParaRPr>
              </a:p>
            </p:txBody>
          </p:sp>
          <p:sp>
            <p:nvSpPr>
              <p:cNvPr id="21" name="文本框 20"/>
              <p:cNvSpPr txBox="1"/>
              <p:nvPr/>
            </p:nvSpPr>
            <p:spPr>
              <a:xfrm>
                <a:off x="635139" y="2427840"/>
                <a:ext cx="3459466" cy="521659"/>
              </a:xfrm>
              <a:prstGeom prst="rect">
                <a:avLst/>
              </a:prstGeom>
              <a:noFill/>
            </p:spPr>
            <p:txBody>
              <a:bodyPr wrap="square" rtlCol="0">
                <a:spAutoFit/>
              </a:bodyPr>
              <a:lstStyle/>
              <a:p>
                <a:pPr>
                  <a:defRPr/>
                </a:pPr>
                <a:r>
                  <a:rPr lang="zh-CN" altLang="en-US" sz="2800" b="1" kern="0" dirty="0">
                    <a:solidFill>
                      <a:srgbClr val="C12B27"/>
                    </a:solidFill>
                    <a:latin typeface="微软雅黑" panose="020B0503020204020204" charset="-122"/>
                    <a:ea typeface="微软雅黑" panose="020B0503020204020204" charset="-122"/>
                    <a:cs typeface="+mn-ea"/>
                    <a:sym typeface="+mn-lt"/>
                  </a:rPr>
                  <a:t>后台数据库</a:t>
                </a:r>
                <a:endParaRPr lang="zh-CN" altLang="en-US" sz="2800" b="1" kern="0" dirty="0">
                  <a:solidFill>
                    <a:srgbClr val="C12B27"/>
                  </a:solidFill>
                  <a:latin typeface="微软雅黑" panose="020B0503020204020204" charset="-122"/>
                  <a:ea typeface="微软雅黑" panose="020B0503020204020204" charset="-122"/>
                  <a:cs typeface="+mn-ea"/>
                  <a:sym typeface="+mn-lt"/>
                </a:endParaRPr>
              </a:p>
            </p:txBody>
          </p:sp>
        </p:grpSp>
        <p:grpSp>
          <p:nvGrpSpPr>
            <p:cNvPr id="15" name="组合 14"/>
            <p:cNvGrpSpPr/>
            <p:nvPr/>
          </p:nvGrpSpPr>
          <p:grpSpPr>
            <a:xfrm>
              <a:off x="7700969" y="1679734"/>
              <a:ext cx="528704" cy="528705"/>
              <a:chOff x="5054985" y="2584568"/>
              <a:chExt cx="857513" cy="857514"/>
            </a:xfrm>
          </p:grpSpPr>
          <p:sp>
            <p:nvSpPr>
              <p:cNvPr id="16"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dirty="0"/>
              </a:p>
            </p:txBody>
          </p:sp>
          <p:sp>
            <p:nvSpPr>
              <p:cNvPr id="17"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en-US" kern="0" dirty="0">
                  <a:solidFill>
                    <a:prstClr val="black">
                      <a:lumMod val="75000"/>
                      <a:lumOff val="25000"/>
                    </a:prstClr>
                  </a:solidFill>
                  <a:latin typeface="微软雅黑" panose="020B0503020204020204" charset="-122"/>
                  <a:ea typeface="微软雅黑" panose="020B0503020204020204" charset="-122"/>
                </a:endParaRPr>
              </a:p>
            </p:txBody>
          </p:sp>
        </p:grpSp>
      </p:grpSp>
      <p:grpSp>
        <p:nvGrpSpPr>
          <p:cNvPr id="18" name="组合 17"/>
          <p:cNvGrpSpPr/>
          <p:nvPr/>
        </p:nvGrpSpPr>
        <p:grpSpPr>
          <a:xfrm>
            <a:off x="8093974" y="4253169"/>
            <a:ext cx="4031034" cy="1004000"/>
            <a:chOff x="7708286" y="3913462"/>
            <a:chExt cx="4031034" cy="1004000"/>
          </a:xfrm>
        </p:grpSpPr>
        <p:grpSp>
          <p:nvGrpSpPr>
            <p:cNvPr id="22" name="组合 21"/>
            <p:cNvGrpSpPr/>
            <p:nvPr/>
          </p:nvGrpSpPr>
          <p:grpSpPr>
            <a:xfrm>
              <a:off x="8250571" y="3913462"/>
              <a:ext cx="3488749" cy="1004000"/>
              <a:chOff x="635140" y="2391285"/>
              <a:chExt cx="3489039" cy="1003485"/>
            </a:xfrm>
          </p:grpSpPr>
          <p:sp>
            <p:nvSpPr>
              <p:cNvPr id="23" name="文本框 22"/>
              <p:cNvSpPr txBox="1"/>
              <p:nvPr/>
            </p:nvSpPr>
            <p:spPr>
              <a:xfrm>
                <a:off x="635154" y="2934631"/>
                <a:ext cx="3489025" cy="460139"/>
              </a:xfrm>
              <a:prstGeom prst="rect">
                <a:avLst/>
              </a:prstGeom>
              <a:noFill/>
            </p:spPr>
            <p:txBody>
              <a:bodyPr wrap="square" rtlCol="0">
                <a:spAutoFit/>
              </a:bodyPr>
              <a:lstStyle/>
              <a:p>
                <a:pPr lvl="0" algn="just">
                  <a:lnSpc>
                    <a:spcPct val="120000"/>
                  </a:lnSpc>
                  <a:defRPr/>
                </a:pPr>
                <a:r>
                  <a:rPr lang="en-US" sz="2000" dirty="0">
                    <a:latin typeface="Arial" panose="020B0604020202020204"/>
                    <a:ea typeface="微软雅黑" panose="020B0503020204020204" charset="-122"/>
                    <a:cs typeface="+mn-ea"/>
                    <a:sym typeface="+mn-lt"/>
                  </a:rPr>
                  <a:t>Tomcat</a:t>
                </a:r>
                <a:endParaRPr lang="en-US" sz="2000" dirty="0">
                  <a:latin typeface="Arial" panose="020B0604020202020204"/>
                  <a:ea typeface="微软雅黑" panose="020B0503020204020204" charset="-122"/>
                  <a:cs typeface="+mn-ea"/>
                  <a:sym typeface="+mn-lt"/>
                </a:endParaRPr>
              </a:p>
            </p:txBody>
          </p:sp>
          <p:sp>
            <p:nvSpPr>
              <p:cNvPr id="24" name="文本框 23"/>
              <p:cNvSpPr txBox="1"/>
              <p:nvPr/>
            </p:nvSpPr>
            <p:spPr>
              <a:xfrm>
                <a:off x="635140" y="2391285"/>
                <a:ext cx="3489039" cy="521702"/>
              </a:xfrm>
              <a:prstGeom prst="rect">
                <a:avLst/>
              </a:prstGeom>
              <a:noFill/>
            </p:spPr>
            <p:txBody>
              <a:bodyPr wrap="square" rtlCol="0">
                <a:spAutoFit/>
              </a:bodyPr>
              <a:lstStyle/>
              <a:p>
                <a:pPr>
                  <a:defRPr/>
                </a:pPr>
                <a:r>
                  <a:rPr lang="en-US" sz="2800" b="1" kern="0" dirty="0">
                    <a:solidFill>
                      <a:srgbClr val="203864"/>
                    </a:solidFill>
                    <a:latin typeface="微软雅黑" panose="020B0503020204020204" charset="-122"/>
                    <a:ea typeface="微软雅黑" panose="020B0503020204020204" charset="-122"/>
                    <a:cs typeface="+mn-ea"/>
                    <a:sym typeface="+mn-lt"/>
                  </a:rPr>
                  <a:t>Web</a:t>
                </a:r>
                <a:r>
                  <a:rPr lang="zh-CN" altLang="en-US" sz="2800" b="1" kern="0" dirty="0">
                    <a:solidFill>
                      <a:srgbClr val="203864"/>
                    </a:solidFill>
                    <a:latin typeface="微软雅黑" panose="020B0503020204020204" charset="-122"/>
                    <a:ea typeface="微软雅黑" panose="020B0503020204020204" charset="-122"/>
                    <a:cs typeface="+mn-ea"/>
                    <a:sym typeface="+mn-lt"/>
                  </a:rPr>
                  <a:t>服务器</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grpSp>
          <p:nvGrpSpPr>
            <p:cNvPr id="25" name="组合 24"/>
            <p:cNvGrpSpPr/>
            <p:nvPr/>
          </p:nvGrpSpPr>
          <p:grpSpPr>
            <a:xfrm>
              <a:off x="7708286" y="3913462"/>
              <a:ext cx="522885" cy="522885"/>
              <a:chOff x="5054984" y="4072815"/>
              <a:chExt cx="857514" cy="857514"/>
            </a:xfrm>
          </p:grpSpPr>
          <p:sp>
            <p:nvSpPr>
              <p:cNvPr id="26" name="îślïḍè"/>
              <p:cNvSpPr/>
              <p:nvPr/>
            </p:nvSpPr>
            <p:spPr>
              <a:xfrm>
                <a:off x="5054984" y="4072815"/>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7" name="Shape 2590"/>
              <p:cNvSpPr/>
              <p:nvPr/>
            </p:nvSpPr>
            <p:spPr>
              <a:xfrm>
                <a:off x="5231834" y="4251997"/>
                <a:ext cx="508310" cy="51121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ysClr val="window" lastClr="FFFFFF"/>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grpSp>
        <p:nvGrpSpPr>
          <p:cNvPr id="28" name="组合 27"/>
          <p:cNvGrpSpPr/>
          <p:nvPr/>
        </p:nvGrpSpPr>
        <p:grpSpPr>
          <a:xfrm>
            <a:off x="3330325" y="1876746"/>
            <a:ext cx="4006632" cy="1723301"/>
            <a:chOff x="2804598" y="1685219"/>
            <a:chExt cx="4006632" cy="1723301"/>
          </a:xfrm>
        </p:grpSpPr>
        <p:grpSp>
          <p:nvGrpSpPr>
            <p:cNvPr id="4333" name="组合 4332"/>
            <p:cNvGrpSpPr/>
            <p:nvPr/>
          </p:nvGrpSpPr>
          <p:grpSpPr>
            <a:xfrm>
              <a:off x="3351790" y="1685219"/>
              <a:ext cx="3459440" cy="1723301"/>
              <a:chOff x="635140" y="2391285"/>
              <a:chExt cx="3459780" cy="1723476"/>
            </a:xfrm>
          </p:grpSpPr>
          <p:sp>
            <p:nvSpPr>
              <p:cNvPr id="4334" name="文本框 4333"/>
              <p:cNvSpPr txBox="1"/>
              <p:nvPr/>
            </p:nvSpPr>
            <p:spPr>
              <a:xfrm>
                <a:off x="635140" y="2915759"/>
                <a:ext cx="3459780" cy="1199002"/>
              </a:xfrm>
              <a:prstGeom prst="rect">
                <a:avLst/>
              </a:prstGeom>
              <a:noFill/>
            </p:spPr>
            <p:txBody>
              <a:bodyPr wrap="square" rtlCol="0">
                <a:spAutoFit/>
              </a:bodyPr>
              <a:lstStyle/>
              <a:p>
                <a:pPr lvl="0" algn="just">
                  <a:lnSpc>
                    <a:spcPct val="120000"/>
                  </a:lnSpc>
                  <a:defRPr/>
                </a:pPr>
                <a:r>
                  <a:rPr lang="zh-CN" altLang="en-US" sz="2000" dirty="0">
                    <a:latin typeface="Arial" panose="020B0604020202020204"/>
                    <a:ea typeface="微软雅黑" panose="020B0503020204020204" charset="-122"/>
                    <a:cs typeface="+mn-ea"/>
                    <a:sym typeface="+mn-lt"/>
                  </a:rPr>
                  <a:t>JS：业务逻辑的实现</a:t>
                </a:r>
                <a:endParaRPr lang="zh-CN" altLang="en-US" sz="2000" dirty="0">
                  <a:latin typeface="Arial" panose="020B0604020202020204"/>
                  <a:ea typeface="微软雅黑" panose="020B0503020204020204" charset="-122"/>
                  <a:cs typeface="+mn-ea"/>
                  <a:sym typeface="+mn-lt"/>
                </a:endParaRPr>
              </a:p>
              <a:p>
                <a:pPr lvl="0" algn="just">
                  <a:lnSpc>
                    <a:spcPct val="120000"/>
                  </a:lnSpc>
                  <a:defRPr/>
                </a:pPr>
                <a:r>
                  <a:rPr lang="zh-CN" altLang="en-US" sz="2000" dirty="0">
                    <a:latin typeface="Arial" panose="020B0604020202020204"/>
                    <a:ea typeface="微软雅黑" panose="020B0503020204020204" charset="-122"/>
                    <a:cs typeface="+mn-ea"/>
                    <a:sym typeface="+mn-lt"/>
                  </a:rPr>
                  <a:t>WXML、WXSS</a:t>
                </a:r>
                <a:r>
                  <a:rPr lang="en-US" altLang="zh-CN" sz="2000" dirty="0">
                    <a:latin typeface="Arial" panose="020B0604020202020204"/>
                    <a:ea typeface="微软雅黑" panose="020B0503020204020204" charset="-122"/>
                    <a:cs typeface="+mn-ea"/>
                    <a:sym typeface="+mn-lt"/>
                  </a:rPr>
                  <a:t>:</a:t>
                </a:r>
                <a:r>
                  <a:rPr lang="zh-CN" altLang="en-US" sz="2000" dirty="0">
                    <a:latin typeface="Arial" panose="020B0604020202020204"/>
                    <a:ea typeface="微软雅黑" panose="020B0503020204020204" charset="-122"/>
                    <a:cs typeface="+mn-ea"/>
                    <a:sym typeface="+mn-lt"/>
                  </a:rPr>
                  <a:t>表现层JSBridge</a:t>
                </a:r>
                <a:r>
                  <a:rPr lang="en-US" altLang="zh-CN" sz="2000" dirty="0">
                    <a:latin typeface="Arial" panose="020B0604020202020204"/>
                    <a:ea typeface="微软雅黑" panose="020B0503020204020204" charset="-122"/>
                    <a:cs typeface="+mn-ea"/>
                    <a:sym typeface="+mn-lt"/>
                  </a:rPr>
                  <a:t>:</a:t>
                </a:r>
                <a:r>
                  <a:rPr lang="zh-CN" altLang="en-US" sz="2000" dirty="0">
                    <a:latin typeface="Arial" panose="020B0604020202020204"/>
                    <a:ea typeface="微软雅黑" panose="020B0503020204020204" charset="-122"/>
                    <a:cs typeface="+mn-ea"/>
                    <a:sym typeface="+mn-lt"/>
                  </a:rPr>
                  <a:t>底层API接口</a:t>
                </a:r>
                <a:endParaRPr lang="zh-CN" altLang="en-US" sz="2000" dirty="0">
                  <a:latin typeface="Arial" panose="020B0604020202020204"/>
                  <a:ea typeface="微软雅黑" panose="020B0503020204020204" charset="-122"/>
                  <a:cs typeface="+mn-ea"/>
                  <a:sym typeface="+mn-lt"/>
                </a:endParaRPr>
              </a:p>
            </p:txBody>
          </p:sp>
          <p:sp>
            <p:nvSpPr>
              <p:cNvPr id="4335" name="文本框 4334"/>
              <p:cNvSpPr txBox="1"/>
              <p:nvPr/>
            </p:nvSpPr>
            <p:spPr>
              <a:xfrm>
                <a:off x="635140" y="2391285"/>
                <a:ext cx="3459779" cy="522023"/>
              </a:xfrm>
              <a:prstGeom prst="rect">
                <a:avLst/>
              </a:prstGeom>
              <a:noFill/>
            </p:spPr>
            <p:txBody>
              <a:bodyPr wrap="square" rtlCol="0">
                <a:spAutoFit/>
              </a:bodyPr>
              <a:lstStyle/>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微信小程序</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grpSp>
          <p:nvGrpSpPr>
            <p:cNvPr id="150" name="组合 149"/>
            <p:cNvGrpSpPr/>
            <p:nvPr/>
          </p:nvGrpSpPr>
          <p:grpSpPr>
            <a:xfrm>
              <a:off x="2804598" y="1686720"/>
              <a:ext cx="522885" cy="522885"/>
              <a:chOff x="2883430" y="1601056"/>
              <a:chExt cx="857514" cy="857514"/>
            </a:xfrm>
          </p:grpSpPr>
          <p:sp>
            <p:nvSpPr>
              <p:cNvPr id="151"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2"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3"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4"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155" name="组合 154"/>
          <p:cNvGrpSpPr/>
          <p:nvPr/>
        </p:nvGrpSpPr>
        <p:grpSpPr>
          <a:xfrm>
            <a:off x="8093974" y="1867221"/>
            <a:ext cx="4005191" cy="1738357"/>
            <a:chOff x="2806080" y="3907411"/>
            <a:chExt cx="4005191" cy="1738357"/>
          </a:xfrm>
        </p:grpSpPr>
        <p:grpSp>
          <p:nvGrpSpPr>
            <p:cNvPr id="156" name="组合 155"/>
            <p:cNvGrpSpPr/>
            <p:nvPr/>
          </p:nvGrpSpPr>
          <p:grpSpPr>
            <a:xfrm>
              <a:off x="3351791" y="3916419"/>
              <a:ext cx="3459480" cy="1729349"/>
              <a:chOff x="635141" y="2404355"/>
              <a:chExt cx="3459777" cy="1730607"/>
            </a:xfrm>
          </p:grpSpPr>
          <p:sp>
            <p:nvSpPr>
              <p:cNvPr id="157" name="文本框 156"/>
              <p:cNvSpPr txBox="1"/>
              <p:nvPr/>
            </p:nvSpPr>
            <p:spPr>
              <a:xfrm>
                <a:off x="635155" y="2935210"/>
                <a:ext cx="3459721" cy="1199752"/>
              </a:xfrm>
              <a:prstGeom prst="rect">
                <a:avLst/>
              </a:prstGeom>
              <a:noFill/>
            </p:spPr>
            <p:txBody>
              <a:bodyPr wrap="square" rtlCol="0">
                <a:spAutoFit/>
              </a:bodyPr>
              <a:lstStyle/>
              <a:p>
                <a:pPr lvl="0" algn="just">
                  <a:lnSpc>
                    <a:spcPct val="120000"/>
                  </a:lnSpc>
                  <a:defRPr/>
                </a:pPr>
                <a:r>
                  <a:rPr sz="2000" dirty="0">
                    <a:latin typeface="Arial" panose="020B0604020202020204"/>
                    <a:ea typeface="微软雅黑" panose="020B0503020204020204" charset="-122"/>
                    <a:cs typeface="+mn-ea"/>
                    <a:sym typeface="+mn-lt"/>
                  </a:rPr>
                  <a:t>Html页面</a:t>
                </a:r>
                <a:endParaRPr sz="2000" dirty="0">
                  <a:latin typeface="Arial" panose="020B0604020202020204"/>
                  <a:ea typeface="微软雅黑" panose="020B0503020204020204" charset="-122"/>
                  <a:cs typeface="+mn-ea"/>
                  <a:sym typeface="+mn-lt"/>
                </a:endParaRPr>
              </a:p>
              <a:p>
                <a:pPr lvl="0" algn="just">
                  <a:lnSpc>
                    <a:spcPct val="120000"/>
                  </a:lnSpc>
                  <a:defRPr/>
                </a:pPr>
                <a:r>
                  <a:rPr sz="2000" dirty="0">
                    <a:latin typeface="Arial" panose="020B0604020202020204"/>
                    <a:ea typeface="微软雅黑" panose="020B0503020204020204" charset="-122"/>
                    <a:cs typeface="+mn-ea"/>
                    <a:sym typeface="+mn-lt"/>
                  </a:rPr>
                  <a:t>Bootstrap开源工具包</a:t>
                </a:r>
                <a:endParaRPr sz="2000" dirty="0">
                  <a:latin typeface="Arial" panose="020B0604020202020204"/>
                  <a:ea typeface="微软雅黑" panose="020B0503020204020204" charset="-122"/>
                  <a:cs typeface="+mn-ea"/>
                  <a:sym typeface="+mn-lt"/>
                </a:endParaRPr>
              </a:p>
              <a:p>
                <a:pPr lvl="0" algn="just">
                  <a:lnSpc>
                    <a:spcPct val="120000"/>
                  </a:lnSpc>
                  <a:defRPr/>
                </a:pPr>
                <a:r>
                  <a:rPr sz="2000" dirty="0">
                    <a:latin typeface="Arial" panose="020B0604020202020204"/>
                    <a:ea typeface="微软雅黑" panose="020B0503020204020204" charset="-122"/>
                    <a:cs typeface="+mn-ea"/>
                    <a:sym typeface="+mn-lt"/>
                  </a:rPr>
                  <a:t>Ajax提交数据</a:t>
                </a:r>
                <a:endParaRPr sz="2000" dirty="0">
                  <a:latin typeface="Arial" panose="020B0604020202020204"/>
                  <a:ea typeface="微软雅黑" panose="020B0503020204020204" charset="-122"/>
                  <a:cs typeface="+mn-ea"/>
                  <a:sym typeface="+mn-lt"/>
                </a:endParaRPr>
              </a:p>
            </p:txBody>
          </p:sp>
          <p:sp>
            <p:nvSpPr>
              <p:cNvPr id="158" name="文本框 157"/>
              <p:cNvSpPr txBox="1"/>
              <p:nvPr/>
            </p:nvSpPr>
            <p:spPr>
              <a:xfrm>
                <a:off x="635141" y="2404355"/>
                <a:ext cx="3459777" cy="522350"/>
              </a:xfrm>
              <a:prstGeom prst="rect">
                <a:avLst/>
              </a:prstGeom>
              <a:noFill/>
            </p:spPr>
            <p:txBody>
              <a:bodyPr wrap="square" rtlCol="0">
                <a:spAutoFit/>
              </a:bodyPr>
              <a:lstStyle/>
              <a:p>
                <a:pPr>
                  <a:defRPr/>
                </a:pPr>
                <a:r>
                  <a:rPr lang="en-US" altLang="zh-CN" sz="2800" b="1" kern="0" dirty="0">
                    <a:solidFill>
                      <a:srgbClr val="C12B27"/>
                    </a:solidFill>
                    <a:latin typeface="微软雅黑" panose="020B0503020204020204" charset="-122"/>
                    <a:ea typeface="微软雅黑" panose="020B0503020204020204" charset="-122"/>
                    <a:cs typeface="+mn-ea"/>
                    <a:sym typeface="+mn-lt"/>
                  </a:rPr>
                  <a:t>Web</a:t>
                </a:r>
                <a:r>
                  <a:rPr lang="zh-CN" altLang="en-US" sz="2800" b="1" kern="0" dirty="0">
                    <a:solidFill>
                      <a:srgbClr val="C12B27"/>
                    </a:solidFill>
                    <a:latin typeface="微软雅黑" panose="020B0503020204020204" charset="-122"/>
                    <a:ea typeface="微软雅黑" panose="020B0503020204020204" charset="-122"/>
                    <a:cs typeface="+mn-ea"/>
                    <a:sym typeface="+mn-lt"/>
                  </a:rPr>
                  <a:t>端</a:t>
                </a:r>
                <a:endParaRPr lang="zh-CN" altLang="en-US" sz="2800" b="1" kern="0" dirty="0">
                  <a:solidFill>
                    <a:srgbClr val="C12B27"/>
                  </a:solidFill>
                  <a:latin typeface="微软雅黑" panose="020B0503020204020204" charset="-122"/>
                  <a:ea typeface="微软雅黑" panose="020B0503020204020204" charset="-122"/>
                  <a:cs typeface="+mn-ea"/>
                  <a:sym typeface="+mn-lt"/>
                </a:endParaRPr>
              </a:p>
            </p:txBody>
          </p:sp>
        </p:grpSp>
        <p:grpSp>
          <p:nvGrpSpPr>
            <p:cNvPr id="159" name="组合 158"/>
            <p:cNvGrpSpPr/>
            <p:nvPr/>
          </p:nvGrpSpPr>
          <p:grpSpPr>
            <a:xfrm>
              <a:off x="2806080" y="3907411"/>
              <a:ext cx="522885" cy="522885"/>
              <a:chOff x="5207384" y="5713461"/>
              <a:chExt cx="857514" cy="857514"/>
            </a:xfrm>
          </p:grpSpPr>
          <p:sp>
            <p:nvSpPr>
              <p:cNvPr id="160" name="íṩḻiḓé"/>
              <p:cNvSpPr/>
              <p:nvPr/>
            </p:nvSpPr>
            <p:spPr>
              <a:xfrm>
                <a:off x="5207384" y="5713461"/>
                <a:ext cx="857514"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pic>
            <p:nvPicPr>
              <p:cNvPr id="161" name="图片 160"/>
              <p:cNvPicPr>
                <a:picLocks noChangeAspect="1"/>
              </p:cNvPicPr>
              <p:nvPr/>
            </p:nvPicPr>
            <p:blipFill>
              <a:blip r:embed="rId1">
                <a:extLst>
                  <a:ext uri="{BEBA8EAE-BF5A-486C-A8C5-ECC9F3942E4B}">
                    <a14:imgProps xmlns:a14="http://schemas.microsoft.com/office/drawing/2010/main">
                      <a14:imgLayer r:embed="rId2">
                        <a14:imgEffect>
                          <a14:backgroundRemoval t="3385" b="95846" l="3077" r="96154">
                            <a14:foregroundMark x1="48308" y1="3385" x2="48308" y2="6923"/>
                            <a14:foregroundMark x1="3077" y1="50615" x2="3077" y2="50615"/>
                            <a14:foregroundMark x1="92615" y1="50308" x2="92615" y2="50308"/>
                            <a14:foregroundMark x1="96154" y1="50000" x2="96154" y2="50000"/>
                            <a14:foregroundMark x1="49231" y1="95846" x2="49231" y2="95846"/>
                          </a14:backgroundRemoval>
                        </a14:imgEffect>
                        <a14:imgEffect>
                          <a14:brightnessContrast bright="100000" contrast="100000"/>
                        </a14:imgEffect>
                        <a14:imgEffect>
                          <a14:colorTemperature colorTemp="4490"/>
                        </a14:imgEffect>
                        <a14:imgEffect>
                          <a14:saturation sat="108000"/>
                        </a14:imgEffect>
                        <a14:imgEffect>
                          <a14:sharpenSoften amount="3000"/>
                        </a14:imgEffect>
                      </a14:imgLayer>
                    </a14:imgProps>
                  </a:ext>
                </a:extLst>
              </a:blip>
              <a:stretch>
                <a:fillRect/>
              </a:stretch>
            </p:blipFill>
            <p:spPr>
              <a:xfrm>
                <a:off x="5325501" y="5826830"/>
                <a:ext cx="633470" cy="633470"/>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9" presetClass="entr" presetSubtype="0" fill="hold" nodeType="with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dissolve">
                                      <p:cBhvr>
                                        <p:cTn id="12" dur="250"/>
                                        <p:tgtEl>
                                          <p:spTgt spid="155"/>
                                        </p:tgtEl>
                                      </p:cBhvr>
                                    </p:animEffect>
                                  </p:childTnLst>
                                </p:cTn>
                              </p:par>
                              <p:par>
                                <p:cTn id="13" presetID="9"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dissolve">
                                      <p:cBhvr>
                                        <p:cTn id="15" dur="250"/>
                                        <p:tgtEl>
                                          <p:spTgt spid="28"/>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25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708812" y="-3944515"/>
            <a:ext cx="5405550" cy="5087249"/>
            <a:chOff x="-1708812" y="-3944515"/>
            <a:chExt cx="5405550" cy="5087249"/>
          </a:xfrm>
        </p:grpSpPr>
        <p:sp>
          <p:nvSpPr>
            <p:cNvPr id="5" name="矩形 4"/>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9" name="文本框 38"/>
          <p:cNvSpPr txBox="1"/>
          <p:nvPr/>
        </p:nvSpPr>
        <p:spPr>
          <a:xfrm>
            <a:off x="730811" y="221246"/>
            <a:ext cx="3200400" cy="521970"/>
          </a:xfrm>
          <a:prstGeom prst="rect">
            <a:avLst/>
          </a:prstGeom>
          <a:noFill/>
        </p:spPr>
        <p:txBody>
          <a:bodyPr wrap="square" rtlCol="0">
            <a:spAutoFit/>
          </a:bodyPr>
          <a:p>
            <a:pPr>
              <a:tabLst>
                <a:tab pos="628650" algn="l"/>
              </a:tabLst>
              <a:defRPr/>
            </a:pPr>
            <a:r>
              <a:rPr lang="en-US" altLang="zh-CN" sz="2800" b="1" kern="0" dirty="0">
                <a:solidFill>
                  <a:srgbClr val="C12B27"/>
                </a:solidFill>
                <a:latin typeface="微软雅黑" panose="020B0503020204020204" charset="-122"/>
                <a:ea typeface="微软雅黑" panose="020B0503020204020204" charset="-122"/>
              </a:rPr>
              <a:t>3.1</a:t>
            </a:r>
            <a:r>
              <a:rPr lang="zh-CN" altLang="en-US" sz="2800" b="1" kern="0" dirty="0">
                <a:solidFill>
                  <a:srgbClr val="C12B27"/>
                </a:solidFill>
                <a:latin typeface="微软雅黑" panose="020B0503020204020204" charset="-122"/>
                <a:ea typeface="微软雅黑" panose="020B0503020204020204" charset="-122"/>
              </a:rPr>
              <a:t> </a:t>
            </a:r>
            <a:r>
              <a:rPr lang="en-US" altLang="zh-CN" sz="2800" b="1" kern="0" dirty="0">
                <a:solidFill>
                  <a:srgbClr val="C12B27"/>
                </a:solidFill>
                <a:latin typeface="微软雅黑" panose="020B0503020204020204" charset="-122"/>
                <a:ea typeface="微软雅黑" panose="020B0503020204020204" charset="-122"/>
              </a:rPr>
              <a:t>Web</a:t>
            </a:r>
            <a:r>
              <a:rPr lang="zh-CN" altLang="en-US" sz="2800" b="1" kern="0" dirty="0">
                <a:solidFill>
                  <a:srgbClr val="C12B27"/>
                </a:solidFill>
                <a:latin typeface="微软雅黑" panose="020B0503020204020204" charset="-122"/>
                <a:ea typeface="微软雅黑" panose="020B0503020204020204" charset="-122"/>
              </a:rPr>
              <a:t>端展示</a:t>
            </a:r>
            <a:endParaRPr lang="zh-CN" altLang="en-US" sz="2800" b="1" kern="0" dirty="0">
              <a:solidFill>
                <a:srgbClr val="C12B27"/>
              </a:solidFill>
              <a:latin typeface="微软雅黑" panose="020B0503020204020204" charset="-122"/>
              <a:ea typeface="微软雅黑" panose="020B0503020204020204" charset="-122"/>
            </a:endParaRPr>
          </a:p>
        </p:txBody>
      </p:sp>
      <p:sp>
        <p:nvSpPr>
          <p:cNvPr id="14" name="文本框 13"/>
          <p:cNvSpPr txBox="1"/>
          <p:nvPr/>
        </p:nvSpPr>
        <p:spPr>
          <a:xfrm>
            <a:off x="852805" y="3105150"/>
            <a:ext cx="1097280" cy="368300"/>
          </a:xfrm>
          <a:prstGeom prst="rect">
            <a:avLst/>
          </a:prstGeom>
          <a:noFill/>
        </p:spPr>
        <p:txBody>
          <a:bodyPr wrap="none" rtlCol="0" anchor="t">
            <a:spAutoFit/>
          </a:bodyPr>
          <a:p>
            <a:r>
              <a:rPr lang="zh-CN" altLang="en-US" sz="2800" b="1" kern="0" dirty="0">
                <a:solidFill>
                  <a:schemeClr val="bg1"/>
                </a:solidFill>
                <a:latin typeface="微软雅黑" panose="020B0503020204020204" charset="-122"/>
                <a:ea typeface="微软雅黑" panose="020B0503020204020204" charset="-122"/>
                <a:cs typeface="+mn-ea"/>
              </a:rPr>
              <a:t>招聘查询</a:t>
            </a:r>
            <a:endParaRPr lang="zh-CN" altLang="en-US"/>
          </a:p>
        </p:txBody>
      </p:sp>
      <p:grpSp>
        <p:nvGrpSpPr>
          <p:cNvPr id="41" name="组合 40"/>
          <p:cNvGrpSpPr/>
          <p:nvPr/>
        </p:nvGrpSpPr>
        <p:grpSpPr>
          <a:xfrm>
            <a:off x="589030" y="1942177"/>
            <a:ext cx="4024267" cy="529616"/>
            <a:chOff x="7700969" y="1679734"/>
            <a:chExt cx="4024267" cy="529642"/>
          </a:xfrm>
        </p:grpSpPr>
        <p:sp>
          <p:nvSpPr>
            <p:cNvPr id="42" name="文本框 41"/>
            <p:cNvSpPr txBox="1"/>
            <p:nvPr/>
          </p:nvSpPr>
          <p:spPr>
            <a:xfrm>
              <a:off x="8265811" y="1687380"/>
              <a:ext cx="3459425" cy="521996"/>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招聘进度</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43" name="组合 42"/>
            <p:cNvGrpSpPr/>
            <p:nvPr/>
          </p:nvGrpSpPr>
          <p:grpSpPr>
            <a:xfrm>
              <a:off x="7700969" y="1679734"/>
              <a:ext cx="528704" cy="528705"/>
              <a:chOff x="5054985" y="2584568"/>
              <a:chExt cx="857513" cy="857514"/>
            </a:xfrm>
          </p:grpSpPr>
          <p:sp>
            <p:nvSpPr>
              <p:cNvPr id="44"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b="1" dirty="0">
                  <a:solidFill>
                    <a:srgbClr val="203864"/>
                  </a:solidFill>
                </a:endParaRPr>
              </a:p>
            </p:txBody>
          </p:sp>
          <p:sp>
            <p:nvSpPr>
              <p:cNvPr id="45"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p>
                <a:pPr>
                  <a:defRPr/>
                </a:pPr>
                <a:endParaRPr lang="en-US" kern="0" dirty="0">
                  <a:solidFill>
                    <a:srgbClr val="203864"/>
                  </a:solidFill>
                  <a:latin typeface="微软雅黑" panose="020B0503020204020204" charset="-122"/>
                  <a:ea typeface="微软雅黑" panose="020B0503020204020204" charset="-122"/>
                </a:endParaRPr>
              </a:p>
            </p:txBody>
          </p:sp>
        </p:grpSp>
      </p:grpSp>
      <p:grpSp>
        <p:nvGrpSpPr>
          <p:cNvPr id="46" name="组合 45"/>
          <p:cNvGrpSpPr/>
          <p:nvPr/>
        </p:nvGrpSpPr>
        <p:grpSpPr>
          <a:xfrm>
            <a:off x="589030" y="1192851"/>
            <a:ext cx="4052351" cy="529616"/>
            <a:chOff x="2804598" y="1685219"/>
            <a:chExt cx="4052351" cy="524386"/>
          </a:xfrm>
        </p:grpSpPr>
        <p:sp>
          <p:nvSpPr>
            <p:cNvPr id="47" name="文本框 46"/>
            <p:cNvSpPr txBox="1"/>
            <p:nvPr/>
          </p:nvSpPr>
          <p:spPr>
            <a:xfrm>
              <a:off x="3397510" y="1685219"/>
              <a:ext cx="3459439" cy="516816"/>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招聘查询</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48" name="组合 47"/>
            <p:cNvGrpSpPr/>
            <p:nvPr/>
          </p:nvGrpSpPr>
          <p:grpSpPr>
            <a:xfrm>
              <a:off x="2804598" y="1686720"/>
              <a:ext cx="522885" cy="522885"/>
              <a:chOff x="2883430" y="1601056"/>
              <a:chExt cx="857514" cy="857514"/>
            </a:xfrm>
          </p:grpSpPr>
          <p:sp>
            <p:nvSpPr>
              <p:cNvPr id="49"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rgbClr val="203864"/>
                  </a:solidFill>
                </a:endParaRPr>
              </a:p>
            </p:txBody>
          </p:sp>
          <p:sp>
            <p:nvSpPr>
              <p:cNvPr id="50"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51"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52"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grpSp>
      </p:grpSp>
      <p:grpSp>
        <p:nvGrpSpPr>
          <p:cNvPr id="53" name="组合 52"/>
          <p:cNvGrpSpPr/>
          <p:nvPr/>
        </p:nvGrpSpPr>
        <p:grpSpPr>
          <a:xfrm>
            <a:off x="589030" y="2608927"/>
            <a:ext cx="4052570" cy="528955"/>
            <a:chOff x="2804598" y="1685848"/>
            <a:chExt cx="4052570" cy="523757"/>
          </a:xfrm>
        </p:grpSpPr>
        <p:sp>
          <p:nvSpPr>
            <p:cNvPr id="54" name="文本框 53"/>
            <p:cNvSpPr txBox="1"/>
            <p:nvPr/>
          </p:nvSpPr>
          <p:spPr>
            <a:xfrm>
              <a:off x="3397688" y="1685848"/>
              <a:ext cx="3459480" cy="516841"/>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竞争力分析</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55" name="组合 54"/>
            <p:cNvGrpSpPr/>
            <p:nvPr/>
          </p:nvGrpSpPr>
          <p:grpSpPr>
            <a:xfrm>
              <a:off x="2804598" y="1686720"/>
              <a:ext cx="522885" cy="522885"/>
              <a:chOff x="2883430" y="1601056"/>
              <a:chExt cx="857514" cy="857514"/>
            </a:xfrm>
          </p:grpSpPr>
          <p:sp>
            <p:nvSpPr>
              <p:cNvPr id="56"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rgbClr val="203864"/>
                  </a:solidFill>
                </a:endParaRPr>
              </a:p>
            </p:txBody>
          </p:sp>
          <p:sp>
            <p:nvSpPr>
              <p:cNvPr id="57"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58"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59"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grpSp>
      </p:grpSp>
      <p:grpSp>
        <p:nvGrpSpPr>
          <p:cNvPr id="69" name="组合 68"/>
          <p:cNvGrpSpPr/>
          <p:nvPr/>
        </p:nvGrpSpPr>
        <p:grpSpPr>
          <a:xfrm>
            <a:off x="589030" y="3310602"/>
            <a:ext cx="4069987" cy="529616"/>
            <a:chOff x="7700969" y="1679734"/>
            <a:chExt cx="4069987" cy="529642"/>
          </a:xfrm>
        </p:grpSpPr>
        <p:sp>
          <p:nvSpPr>
            <p:cNvPr id="70" name="文本框 69"/>
            <p:cNvSpPr txBox="1"/>
            <p:nvPr/>
          </p:nvSpPr>
          <p:spPr>
            <a:xfrm>
              <a:off x="8311531" y="1687380"/>
              <a:ext cx="3459425" cy="521996"/>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企业及用户</a:t>
              </a:r>
              <a:r>
                <a:rPr lang="zh-CN" altLang="en-US" sz="2800" b="1" kern="0" dirty="0">
                  <a:solidFill>
                    <a:srgbClr val="203864"/>
                  </a:solidFill>
                  <a:latin typeface="微软雅黑" panose="020B0503020204020204" charset="-122"/>
                  <a:ea typeface="微软雅黑" panose="020B0503020204020204" charset="-122"/>
                  <a:cs typeface="+mn-ea"/>
                  <a:sym typeface="+mn-lt"/>
                </a:rPr>
                <a:t>认证</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71" name="组合 70"/>
            <p:cNvGrpSpPr/>
            <p:nvPr/>
          </p:nvGrpSpPr>
          <p:grpSpPr>
            <a:xfrm>
              <a:off x="7700969" y="1679734"/>
              <a:ext cx="528704" cy="528705"/>
              <a:chOff x="5054985" y="2584568"/>
              <a:chExt cx="857513" cy="857514"/>
            </a:xfrm>
          </p:grpSpPr>
          <p:sp>
            <p:nvSpPr>
              <p:cNvPr id="72"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b="1" dirty="0">
                  <a:solidFill>
                    <a:srgbClr val="203864"/>
                  </a:solidFill>
                </a:endParaRPr>
              </a:p>
            </p:txBody>
          </p:sp>
          <p:sp>
            <p:nvSpPr>
              <p:cNvPr id="73"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p>
                <a:pPr>
                  <a:defRPr/>
                </a:pPr>
                <a:endParaRPr lang="en-US" kern="0" dirty="0">
                  <a:solidFill>
                    <a:srgbClr val="203864"/>
                  </a:solidFill>
                  <a:latin typeface="微软雅黑" panose="020B0503020204020204" charset="-122"/>
                  <a:ea typeface="微软雅黑" panose="020B0503020204020204" charset="-122"/>
                </a:endParaRPr>
              </a:p>
            </p:txBody>
          </p:sp>
        </p:grpSp>
      </p:grpSp>
      <p:grpSp>
        <p:nvGrpSpPr>
          <p:cNvPr id="74" name="组合 73"/>
          <p:cNvGrpSpPr/>
          <p:nvPr/>
        </p:nvGrpSpPr>
        <p:grpSpPr>
          <a:xfrm>
            <a:off x="589030" y="3972272"/>
            <a:ext cx="4052351" cy="529590"/>
            <a:chOff x="2804598" y="1685219"/>
            <a:chExt cx="4052351" cy="524386"/>
          </a:xfrm>
        </p:grpSpPr>
        <p:sp>
          <p:nvSpPr>
            <p:cNvPr id="75" name="文本框 74"/>
            <p:cNvSpPr txBox="1"/>
            <p:nvPr/>
          </p:nvSpPr>
          <p:spPr>
            <a:xfrm>
              <a:off x="3397510" y="1685219"/>
              <a:ext cx="3459439" cy="516841"/>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企业及用户数据分析</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76" name="组合 75"/>
            <p:cNvGrpSpPr/>
            <p:nvPr/>
          </p:nvGrpSpPr>
          <p:grpSpPr>
            <a:xfrm>
              <a:off x="2804598" y="1686720"/>
              <a:ext cx="522885" cy="522885"/>
              <a:chOff x="2883430" y="1601056"/>
              <a:chExt cx="857514" cy="857514"/>
            </a:xfrm>
          </p:grpSpPr>
          <p:sp>
            <p:nvSpPr>
              <p:cNvPr id="77"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rgbClr val="203864"/>
                  </a:solidFill>
                </a:endParaRPr>
              </a:p>
            </p:txBody>
          </p:sp>
          <p:sp>
            <p:nvSpPr>
              <p:cNvPr id="78"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79"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80"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grpSp>
      </p:grpSp>
      <p:grpSp>
        <p:nvGrpSpPr>
          <p:cNvPr id="81" name="组合 80"/>
          <p:cNvGrpSpPr/>
          <p:nvPr/>
        </p:nvGrpSpPr>
        <p:grpSpPr>
          <a:xfrm>
            <a:off x="589030" y="4571077"/>
            <a:ext cx="4069987" cy="529616"/>
            <a:chOff x="7700969" y="1679734"/>
            <a:chExt cx="4069987" cy="529642"/>
          </a:xfrm>
        </p:grpSpPr>
        <p:sp>
          <p:nvSpPr>
            <p:cNvPr id="82" name="文本框 81"/>
            <p:cNvSpPr txBox="1"/>
            <p:nvPr/>
          </p:nvSpPr>
          <p:spPr>
            <a:xfrm>
              <a:off x="8311531" y="1687380"/>
              <a:ext cx="3459425" cy="521996"/>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简历池 </a:t>
              </a:r>
              <a:r>
                <a:rPr lang="en-US" altLang="zh-CN" sz="2800" b="1" kern="0" dirty="0">
                  <a:solidFill>
                    <a:srgbClr val="203864"/>
                  </a:solidFill>
                  <a:latin typeface="微软雅黑" panose="020B0503020204020204" charset="-122"/>
                  <a:ea typeface="微软雅黑" panose="020B0503020204020204" charset="-122"/>
                  <a:cs typeface="+mn-ea"/>
                  <a:sym typeface="+mn-lt"/>
                </a:rPr>
                <a:t>- </a:t>
              </a:r>
              <a:r>
                <a:rPr lang="en-US" altLang="zh-CN" sz="2800" b="1" kern="0" dirty="0">
                  <a:solidFill>
                    <a:srgbClr val="203864"/>
                  </a:solidFill>
                  <a:latin typeface="微软雅黑" panose="020B0503020204020204" charset="-122"/>
                  <a:ea typeface="微软雅黑" panose="020B0503020204020204" charset="-122"/>
                  <a:cs typeface="+mn-ea"/>
                  <a:sym typeface="+mn-lt"/>
                </a:rPr>
                <a:t>HR</a:t>
              </a:r>
              <a:endParaRPr lang="en-US" altLang="zh-CN"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83" name="组合 82"/>
            <p:cNvGrpSpPr/>
            <p:nvPr/>
          </p:nvGrpSpPr>
          <p:grpSpPr>
            <a:xfrm>
              <a:off x="7700969" y="1679734"/>
              <a:ext cx="528704" cy="528705"/>
              <a:chOff x="5054985" y="2584568"/>
              <a:chExt cx="857513" cy="857514"/>
            </a:xfrm>
          </p:grpSpPr>
          <p:sp>
            <p:nvSpPr>
              <p:cNvPr id="84"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b="1" dirty="0">
                  <a:solidFill>
                    <a:srgbClr val="203864"/>
                  </a:solidFill>
                </a:endParaRPr>
              </a:p>
            </p:txBody>
          </p:sp>
          <p:sp>
            <p:nvSpPr>
              <p:cNvPr id="85"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p>
                <a:pPr>
                  <a:defRPr/>
                </a:pPr>
                <a:endParaRPr lang="en-US" kern="0" dirty="0">
                  <a:solidFill>
                    <a:srgbClr val="203864"/>
                  </a:solidFill>
                  <a:latin typeface="微软雅黑" panose="020B0503020204020204" charset="-122"/>
                  <a:ea typeface="微软雅黑" panose="020B0503020204020204" charset="-122"/>
                </a:endParaRPr>
              </a:p>
            </p:txBody>
          </p:sp>
        </p:grpSp>
      </p:grpSp>
      <p:grpSp>
        <p:nvGrpSpPr>
          <p:cNvPr id="86" name="组合 85"/>
          <p:cNvGrpSpPr/>
          <p:nvPr/>
        </p:nvGrpSpPr>
        <p:grpSpPr>
          <a:xfrm>
            <a:off x="604905" y="5264497"/>
            <a:ext cx="4368800" cy="529590"/>
            <a:chOff x="2804598" y="1685219"/>
            <a:chExt cx="4368800" cy="524386"/>
          </a:xfrm>
        </p:grpSpPr>
        <p:sp>
          <p:nvSpPr>
            <p:cNvPr id="87" name="文本框 86"/>
            <p:cNvSpPr txBox="1"/>
            <p:nvPr/>
          </p:nvSpPr>
          <p:spPr>
            <a:xfrm>
              <a:off x="3397688" y="1685219"/>
              <a:ext cx="3775710" cy="516841"/>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考勤评价 </a:t>
              </a:r>
              <a:r>
                <a:rPr lang="en-US" altLang="zh-CN" sz="2800" b="1" kern="0" dirty="0">
                  <a:solidFill>
                    <a:srgbClr val="203864"/>
                  </a:solidFill>
                  <a:latin typeface="微软雅黑" panose="020B0503020204020204" charset="-122"/>
                  <a:ea typeface="微软雅黑" panose="020B0503020204020204" charset="-122"/>
                  <a:cs typeface="+mn-ea"/>
                  <a:sym typeface="+mn-lt"/>
                </a:rPr>
                <a:t>- </a:t>
              </a:r>
              <a:r>
                <a:rPr lang="zh-CN" altLang="en-US" sz="2800" b="1" kern="0" dirty="0">
                  <a:solidFill>
                    <a:srgbClr val="203864"/>
                  </a:solidFill>
                  <a:latin typeface="微软雅黑" panose="020B0503020204020204" charset="-122"/>
                  <a:ea typeface="微软雅黑" panose="020B0503020204020204" charset="-122"/>
                  <a:cs typeface="+mn-ea"/>
                  <a:sym typeface="+mn-lt"/>
                </a:rPr>
                <a:t>办公室主任</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88" name="组合 87"/>
            <p:cNvGrpSpPr/>
            <p:nvPr/>
          </p:nvGrpSpPr>
          <p:grpSpPr>
            <a:xfrm>
              <a:off x="2804598" y="1686720"/>
              <a:ext cx="522885" cy="522885"/>
              <a:chOff x="2883430" y="1601056"/>
              <a:chExt cx="857514" cy="857514"/>
            </a:xfrm>
          </p:grpSpPr>
          <p:sp>
            <p:nvSpPr>
              <p:cNvPr id="89"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rgbClr val="203864"/>
                  </a:solidFill>
                </a:endParaRPr>
              </a:p>
            </p:txBody>
          </p:sp>
          <p:sp>
            <p:nvSpPr>
              <p:cNvPr id="90"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91"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92"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grpSp>
      </p:grpSp>
      <p:grpSp>
        <p:nvGrpSpPr>
          <p:cNvPr id="93" name="组合 92"/>
          <p:cNvGrpSpPr/>
          <p:nvPr/>
        </p:nvGrpSpPr>
        <p:grpSpPr>
          <a:xfrm>
            <a:off x="604905" y="5894417"/>
            <a:ext cx="4069987" cy="529616"/>
            <a:chOff x="7700969" y="1679734"/>
            <a:chExt cx="4069987" cy="529642"/>
          </a:xfrm>
        </p:grpSpPr>
        <p:sp>
          <p:nvSpPr>
            <p:cNvPr id="94" name="文本框 93"/>
            <p:cNvSpPr txBox="1"/>
            <p:nvPr/>
          </p:nvSpPr>
          <p:spPr>
            <a:xfrm>
              <a:off x="8311531" y="1687380"/>
              <a:ext cx="3459425" cy="521996"/>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年末评价 </a:t>
              </a:r>
              <a:r>
                <a:rPr lang="en-US" altLang="zh-CN" sz="2800" b="1" kern="0" dirty="0">
                  <a:solidFill>
                    <a:srgbClr val="203864"/>
                  </a:solidFill>
                  <a:latin typeface="微软雅黑" panose="020B0503020204020204" charset="-122"/>
                  <a:ea typeface="微软雅黑" panose="020B0503020204020204" charset="-122"/>
                  <a:cs typeface="+mn-ea"/>
                  <a:sym typeface="+mn-lt"/>
                </a:rPr>
                <a:t>- </a:t>
              </a:r>
              <a:r>
                <a:rPr lang="zh-CN" altLang="en-US" sz="2800" b="1" kern="0" dirty="0">
                  <a:solidFill>
                    <a:srgbClr val="203864"/>
                  </a:solidFill>
                  <a:latin typeface="微软雅黑" panose="020B0503020204020204" charset="-122"/>
                  <a:ea typeface="微软雅黑" panose="020B0503020204020204" charset="-122"/>
                  <a:cs typeface="+mn-ea"/>
                  <a:sym typeface="+mn-lt"/>
                </a:rPr>
                <a:t>部门主管</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95" name="组合 94"/>
            <p:cNvGrpSpPr/>
            <p:nvPr/>
          </p:nvGrpSpPr>
          <p:grpSpPr>
            <a:xfrm>
              <a:off x="7700969" y="1679734"/>
              <a:ext cx="528704" cy="528705"/>
              <a:chOff x="5054985" y="2584568"/>
              <a:chExt cx="857513" cy="857514"/>
            </a:xfrm>
          </p:grpSpPr>
          <p:sp>
            <p:nvSpPr>
              <p:cNvPr id="96"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b="1" dirty="0">
                  <a:solidFill>
                    <a:srgbClr val="203864"/>
                  </a:solidFill>
                </a:endParaRPr>
              </a:p>
            </p:txBody>
          </p:sp>
          <p:sp>
            <p:nvSpPr>
              <p:cNvPr id="97"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p>
                <a:pPr>
                  <a:defRPr/>
                </a:pPr>
                <a:endParaRPr lang="en-US" kern="0" dirty="0">
                  <a:solidFill>
                    <a:srgbClr val="203864"/>
                  </a:solidFill>
                  <a:latin typeface="微软雅黑" panose="020B0503020204020204" charset="-122"/>
                  <a:ea typeface="微软雅黑" panose="020B0503020204020204" charset="-122"/>
                </a:endParaRPr>
              </a:p>
            </p:txBody>
          </p:sp>
        </p:grpSp>
      </p:grpSp>
      <p:sp>
        <p:nvSpPr>
          <p:cNvPr id="9" name="矩形 8"/>
          <p:cNvSpPr/>
          <p:nvPr/>
        </p:nvSpPr>
        <p:spPr>
          <a:xfrm>
            <a:off x="1182370" y="1135380"/>
            <a:ext cx="1647190" cy="579755"/>
          </a:xfrm>
          <a:prstGeom prst="rect">
            <a:avLst/>
          </a:prstGeom>
          <a:noFill/>
          <a:ln w="76200">
            <a:solidFill>
              <a:srgbClr val="C12B27"/>
            </a:solidFill>
            <a:prstDash val="dashDot"/>
          </a:ln>
          <a:extLst>
            <a:ext uri="{909E8E84-426E-40DD-AFC4-6F175D3DCCD1}">
              <a14:hiddenFill xmlns:a14="http://schemas.microsoft.com/office/drawing/2010/main">
                <a:solidFill>
                  <a:srgbClr val="C12B2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182370" y="1915795"/>
            <a:ext cx="1647190" cy="590550"/>
          </a:xfrm>
          <a:prstGeom prst="rect">
            <a:avLst/>
          </a:prstGeom>
          <a:noFill/>
          <a:ln w="76200">
            <a:solidFill>
              <a:srgbClr val="C12B27"/>
            </a:solidFill>
            <a:prstDash val="dashDot"/>
          </a:ln>
          <a:extLst>
            <a:ext uri="{909E8E84-426E-40DD-AFC4-6F175D3DCCD1}">
              <a14:hiddenFill xmlns:a14="http://schemas.microsoft.com/office/drawing/2010/main">
                <a:solidFill>
                  <a:srgbClr val="C12B2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182370" y="2609215"/>
            <a:ext cx="1900555" cy="590550"/>
          </a:xfrm>
          <a:prstGeom prst="rect">
            <a:avLst/>
          </a:prstGeom>
          <a:noFill/>
          <a:ln w="76200">
            <a:solidFill>
              <a:srgbClr val="C12B27"/>
            </a:solidFill>
            <a:prstDash val="dashDot"/>
          </a:ln>
          <a:extLst>
            <a:ext uri="{909E8E84-426E-40DD-AFC4-6F175D3DCCD1}">
              <a14:hiddenFill xmlns:a14="http://schemas.microsoft.com/office/drawing/2010/main">
                <a:solidFill>
                  <a:srgbClr val="C12B2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1191895" y="3318510"/>
            <a:ext cx="2739390" cy="590550"/>
          </a:xfrm>
          <a:prstGeom prst="rect">
            <a:avLst/>
          </a:prstGeom>
          <a:noFill/>
          <a:ln w="76200">
            <a:solidFill>
              <a:srgbClr val="C12B27"/>
            </a:solidFill>
            <a:prstDash val="dashDot"/>
          </a:ln>
          <a:extLst>
            <a:ext uri="{909E8E84-426E-40DD-AFC4-6F175D3DCCD1}">
              <a14:hiddenFill xmlns:a14="http://schemas.microsoft.com/office/drawing/2010/main">
                <a:solidFill>
                  <a:srgbClr val="C12B2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1191895" y="3988435"/>
            <a:ext cx="3414395" cy="590550"/>
          </a:xfrm>
          <a:prstGeom prst="rect">
            <a:avLst/>
          </a:prstGeom>
          <a:noFill/>
          <a:ln w="76200">
            <a:solidFill>
              <a:srgbClr val="C12B27"/>
            </a:solidFill>
            <a:prstDash val="dashDot"/>
          </a:ln>
          <a:extLst>
            <a:ext uri="{909E8E84-426E-40DD-AFC4-6F175D3DCCD1}">
              <a14:hiddenFill xmlns:a14="http://schemas.microsoft.com/office/drawing/2010/main">
                <a:solidFill>
                  <a:srgbClr val="C12B2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215390" y="4578985"/>
            <a:ext cx="2138045" cy="590550"/>
          </a:xfrm>
          <a:prstGeom prst="rect">
            <a:avLst/>
          </a:prstGeom>
          <a:noFill/>
          <a:ln w="76200">
            <a:solidFill>
              <a:srgbClr val="C12B27"/>
            </a:solidFill>
            <a:prstDash val="dashDot"/>
          </a:ln>
          <a:extLst>
            <a:ext uri="{909E8E84-426E-40DD-AFC4-6F175D3DCCD1}">
              <a14:hiddenFill xmlns:a14="http://schemas.microsoft.com/office/drawing/2010/main">
                <a:solidFill>
                  <a:srgbClr val="C12B2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1216660" y="5275580"/>
            <a:ext cx="3757295" cy="590550"/>
          </a:xfrm>
          <a:prstGeom prst="rect">
            <a:avLst/>
          </a:prstGeom>
          <a:noFill/>
          <a:ln w="76200">
            <a:solidFill>
              <a:srgbClr val="C12B27"/>
            </a:solidFill>
            <a:prstDash val="dashDot"/>
          </a:ln>
          <a:extLst>
            <a:ext uri="{909E8E84-426E-40DD-AFC4-6F175D3DCCD1}">
              <a14:hiddenFill xmlns:a14="http://schemas.microsoft.com/office/drawing/2010/main">
                <a:solidFill>
                  <a:srgbClr val="C12B2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244600" y="5862320"/>
            <a:ext cx="3414395" cy="590550"/>
          </a:xfrm>
          <a:prstGeom prst="rect">
            <a:avLst/>
          </a:prstGeom>
          <a:noFill/>
          <a:ln w="76200">
            <a:solidFill>
              <a:srgbClr val="C12B27"/>
            </a:solidFill>
            <a:prstDash val="dashDot"/>
          </a:ln>
          <a:extLst>
            <a:ext uri="{909E8E84-426E-40DD-AFC4-6F175D3DCCD1}">
              <a14:hiddenFill xmlns:a14="http://schemas.microsoft.com/office/drawing/2010/main">
                <a:solidFill>
                  <a:srgbClr val="C12B2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p:cNvPicPr>
            <a:picLocks noChangeAspect="1"/>
          </p:cNvPicPr>
          <p:nvPr/>
        </p:nvPicPr>
        <p:blipFill>
          <a:blip r:embed="rId1"/>
          <a:stretch>
            <a:fillRect/>
          </a:stretch>
        </p:blipFill>
        <p:spPr>
          <a:xfrm>
            <a:off x="12446635" y="897890"/>
            <a:ext cx="7552690" cy="4580255"/>
          </a:xfrm>
          <a:prstGeom prst="rect">
            <a:avLst/>
          </a:prstGeom>
        </p:spPr>
      </p:pic>
      <p:pic>
        <p:nvPicPr>
          <p:cNvPr id="21" name="图片 20"/>
          <p:cNvPicPr>
            <a:picLocks noChangeAspect="1"/>
          </p:cNvPicPr>
          <p:nvPr/>
        </p:nvPicPr>
        <p:blipFill>
          <a:blip r:embed="rId2"/>
          <a:stretch>
            <a:fillRect/>
          </a:stretch>
        </p:blipFill>
        <p:spPr>
          <a:xfrm>
            <a:off x="12446635" y="917575"/>
            <a:ext cx="6984365" cy="5773420"/>
          </a:xfrm>
          <a:prstGeom prst="rect">
            <a:avLst/>
          </a:prstGeom>
        </p:spPr>
      </p:pic>
      <p:pic>
        <p:nvPicPr>
          <p:cNvPr id="18" name="图片 17" descr="C:\Users\chinaxsd\Desktop\服务外包——大三\112.png112"/>
          <p:cNvPicPr>
            <a:picLocks noChangeAspect="1"/>
          </p:cNvPicPr>
          <p:nvPr/>
        </p:nvPicPr>
        <p:blipFill>
          <a:blip r:embed="rId3"/>
          <a:srcRect/>
          <a:stretch>
            <a:fillRect/>
          </a:stretch>
        </p:blipFill>
        <p:spPr>
          <a:xfrm>
            <a:off x="12446635" y="2693035"/>
            <a:ext cx="7943215" cy="2475865"/>
          </a:xfrm>
          <a:prstGeom prst="rect">
            <a:avLst/>
          </a:prstGeom>
        </p:spPr>
      </p:pic>
      <p:pic>
        <p:nvPicPr>
          <p:cNvPr id="22" name="图片 21" descr="C:\Users\chinaxsd\Desktop\服务外包——大三\113.png113"/>
          <p:cNvPicPr>
            <a:picLocks noChangeAspect="1"/>
          </p:cNvPicPr>
          <p:nvPr/>
        </p:nvPicPr>
        <p:blipFill>
          <a:blip r:embed="rId4"/>
          <a:srcRect/>
          <a:stretch>
            <a:fillRect/>
          </a:stretch>
        </p:blipFill>
        <p:spPr>
          <a:xfrm>
            <a:off x="12383770" y="2322830"/>
            <a:ext cx="7203440" cy="2694940"/>
          </a:xfrm>
          <a:prstGeom prst="rect">
            <a:avLst/>
          </a:prstGeom>
        </p:spPr>
      </p:pic>
      <p:pic>
        <p:nvPicPr>
          <p:cNvPr id="23" name="图片 22"/>
          <p:cNvPicPr>
            <a:picLocks noChangeAspect="1"/>
          </p:cNvPicPr>
          <p:nvPr/>
        </p:nvPicPr>
        <p:blipFill>
          <a:blip r:embed="rId5"/>
          <a:stretch>
            <a:fillRect/>
          </a:stretch>
        </p:blipFill>
        <p:spPr>
          <a:xfrm>
            <a:off x="12192000" y="1686560"/>
            <a:ext cx="7241540" cy="3748405"/>
          </a:xfrm>
          <a:prstGeom prst="rect">
            <a:avLst/>
          </a:prstGeom>
        </p:spPr>
      </p:pic>
      <p:pic>
        <p:nvPicPr>
          <p:cNvPr id="24" name="图片 23"/>
          <p:cNvPicPr>
            <a:picLocks noChangeAspect="1"/>
          </p:cNvPicPr>
          <p:nvPr/>
        </p:nvPicPr>
        <p:blipFill>
          <a:blip r:embed="rId6"/>
          <a:stretch>
            <a:fillRect/>
          </a:stretch>
        </p:blipFill>
        <p:spPr>
          <a:xfrm>
            <a:off x="12383770" y="1633220"/>
            <a:ext cx="7377430" cy="3801745"/>
          </a:xfrm>
          <a:prstGeom prst="rect">
            <a:avLst/>
          </a:prstGeom>
        </p:spPr>
      </p:pic>
      <p:pic>
        <p:nvPicPr>
          <p:cNvPr id="25" name="图片 24"/>
          <p:cNvPicPr>
            <a:picLocks noChangeAspect="1"/>
          </p:cNvPicPr>
          <p:nvPr/>
        </p:nvPicPr>
        <p:blipFill>
          <a:blip r:embed="rId7"/>
          <a:stretch>
            <a:fillRect/>
          </a:stretch>
        </p:blipFill>
        <p:spPr>
          <a:xfrm>
            <a:off x="12355830" y="1868805"/>
            <a:ext cx="7258685" cy="3330575"/>
          </a:xfrm>
          <a:prstGeom prst="rect">
            <a:avLst/>
          </a:prstGeom>
        </p:spPr>
      </p:pic>
      <p:pic>
        <p:nvPicPr>
          <p:cNvPr id="27" name="图片 26"/>
          <p:cNvPicPr>
            <a:picLocks noChangeAspect="1"/>
          </p:cNvPicPr>
          <p:nvPr/>
        </p:nvPicPr>
        <p:blipFill>
          <a:blip r:embed="rId8"/>
          <a:stretch>
            <a:fillRect/>
          </a:stretch>
        </p:blipFill>
        <p:spPr>
          <a:xfrm>
            <a:off x="12105005" y="1915795"/>
            <a:ext cx="7415530" cy="3149600"/>
          </a:xfrm>
          <a:prstGeom prst="rect">
            <a:avLst/>
          </a:prstGeom>
        </p:spPr>
      </p:pic>
      <p:sp>
        <p:nvSpPr>
          <p:cNvPr id="28" name="任意形状 4"/>
          <p:cNvSpPr/>
          <p:nvPr/>
        </p:nvSpPr>
        <p:spPr>
          <a:xfrm rot="1800000">
            <a:off x="8980038" y="19621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203864"/>
          </a:solidFill>
          <a:ln>
            <a:solidFill>
              <a:srgbClr val="203864"/>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p>
            <a:pPr algn="ctr"/>
            <a:endParaRPr kumimoji="1" lang="zh-CN" altLang="en-US" sz="2400" dirty="0"/>
          </a:p>
        </p:txBody>
      </p:sp>
      <p:sp>
        <p:nvSpPr>
          <p:cNvPr id="29" name="文本框 32"/>
          <p:cNvSpPr txBox="1"/>
          <p:nvPr/>
        </p:nvSpPr>
        <p:spPr>
          <a:xfrm rot="1800000">
            <a:off x="9686399" y="399081"/>
            <a:ext cx="2206728" cy="521970"/>
          </a:xfrm>
          <a:prstGeom prst="rect">
            <a:avLst/>
          </a:prstGeom>
          <a:solidFill>
            <a:srgbClr val="203864"/>
          </a:solidFill>
          <a:ln>
            <a:solidFill>
              <a:srgbClr val="203864"/>
            </a:solidFill>
          </a:ln>
        </p:spPr>
        <p:txBody>
          <a:bodyPr wrap="square" rtlCol="0">
            <a:spAutoFit/>
          </a:bodyPr>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系统实现</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00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250"/>
                                        <p:tgtEl>
                                          <p:spTgt spid="46"/>
                                        </p:tgtEl>
                                      </p:cBhvr>
                                    </p:animEffect>
                                  </p:childTnLst>
                                </p:cTn>
                              </p:par>
                              <p:par>
                                <p:cTn id="8" presetID="9"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250"/>
                                        <p:tgtEl>
                                          <p:spTgt spid="41"/>
                                        </p:tgtEl>
                                      </p:cBhvr>
                                    </p:animEffect>
                                  </p:childTnLst>
                                </p:cTn>
                              </p:par>
                              <p:par>
                                <p:cTn id="11" presetID="9"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dissolve">
                                      <p:cBhvr>
                                        <p:cTn id="13" dur="250"/>
                                        <p:tgtEl>
                                          <p:spTgt spid="53"/>
                                        </p:tgtEl>
                                      </p:cBhvr>
                                    </p:animEffect>
                                  </p:childTnLst>
                                </p:cTn>
                              </p:par>
                              <p:par>
                                <p:cTn id="14" presetID="9"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dissolve">
                                      <p:cBhvr>
                                        <p:cTn id="16" dur="250"/>
                                        <p:tgtEl>
                                          <p:spTgt spid="69"/>
                                        </p:tgtEl>
                                      </p:cBhvr>
                                    </p:animEffect>
                                  </p:childTnLst>
                                </p:cTn>
                              </p:par>
                              <p:par>
                                <p:cTn id="17" presetID="9"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dissolve">
                                      <p:cBhvr>
                                        <p:cTn id="19" dur="250"/>
                                        <p:tgtEl>
                                          <p:spTgt spid="74"/>
                                        </p:tgtEl>
                                      </p:cBhvr>
                                    </p:animEffect>
                                  </p:childTnLst>
                                </p:cTn>
                              </p:par>
                              <p:par>
                                <p:cTn id="20" presetID="9" presetClass="entr" presetSubtype="0"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dissolve">
                                      <p:cBhvr>
                                        <p:cTn id="22" dur="250"/>
                                        <p:tgtEl>
                                          <p:spTgt spid="81"/>
                                        </p:tgtEl>
                                      </p:cBhvr>
                                    </p:animEffect>
                                  </p:childTnLst>
                                </p:cTn>
                              </p:par>
                              <p:par>
                                <p:cTn id="23" presetID="9"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dissolve">
                                      <p:cBhvr>
                                        <p:cTn id="25" dur="250"/>
                                        <p:tgtEl>
                                          <p:spTgt spid="86"/>
                                        </p:tgtEl>
                                      </p:cBhvr>
                                    </p:animEffect>
                                  </p:childTnLst>
                                </p:cTn>
                              </p:par>
                              <p:par>
                                <p:cTn id="26" presetID="9" presetClass="entr" presetSubtype="0"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dissolve">
                                      <p:cBhvr>
                                        <p:cTn id="28" dur="250"/>
                                        <p:tgtEl>
                                          <p:spTgt spid="93"/>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000" fill="hold">
                                          <p:stCondLst>
                                            <p:cond delay="0"/>
                                          </p:stCondLst>
                                        </p:cTn>
                                        <p:tgtEl>
                                          <p:spTgt spid="9"/>
                                        </p:tgtEl>
                                        <p:attrNameLst>
                                          <p:attrName>style.visibility</p:attrName>
                                        </p:attrNameLst>
                                      </p:cBhvr>
                                      <p:to>
                                        <p:strVal val="visible"/>
                                      </p:to>
                                    </p:set>
                                    <p:animEffect transition="in" filter="box(in)">
                                      <p:cBhvr>
                                        <p:cTn id="33" dur="1000"/>
                                        <p:tgtEl>
                                          <p:spTgt spid="9"/>
                                        </p:tgtEl>
                                      </p:cBhvr>
                                    </p:animEffect>
                                  </p:childTnLst>
                                  <p:subTnLst>
                                    <p:set>
                                      <p:cBhvr override="childStyle">
                                        <p:cTn dur="65" fill="hold" display="1" masterRel="nextClick" afterEffect="1"/>
                                        <p:tgtEl>
                                          <p:spTgt spid="9"/>
                                        </p:tgtEl>
                                        <p:attrNameLst>
                                          <p:attrName>style.visibility</p:attrName>
                                        </p:attrNameLst>
                                      </p:cBhvr>
                                      <p:to>
                                        <p:strVal val="hidden"/>
                                      </p:to>
                                    </p:set>
                                  </p:subTnLst>
                                </p:cTn>
                              </p:par>
                              <p:par>
                                <p:cTn id="34" presetID="0" presetClass="path" presetSubtype="0" accel="50000" decel="50000" fill="hold" nodeType="withEffect">
                                  <p:stCondLst>
                                    <p:cond delay="0"/>
                                  </p:stCondLst>
                                  <p:childTnLst>
                                    <p:animMotion origin="layout" path="M 0.000000 0.000000 L -0.642865 0.002315 " pathEditMode="relative" ptsTypes="">
                                      <p:cBhvr>
                                        <p:cTn id="35" dur="1000" fill="hold"/>
                                        <p:tgtEl>
                                          <p:spTgt spid="18"/>
                                        </p:tgtEl>
                                        <p:attrNameLst>
                                          <p:attrName>ppt_x</p:attrName>
                                          <p:attrName>ppt_y</p:attrName>
                                        </p:attrNameLst>
                                      </p:cBhvr>
                                    </p:animMotion>
                                  </p:childTnLst>
                                  <p:subTnLst>
                                    <p:set>
                                      <p:cBhvr override="childStyle">
                                        <p:cTn dur="65" fill="hold" display="1" masterRel="nextClick" afterEffect="1"/>
                                        <p:tgtEl>
                                          <p:spTgt spid="18"/>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000" fill="hold">
                                          <p:stCondLst>
                                            <p:cond delay="0"/>
                                          </p:stCondLst>
                                        </p:cTn>
                                        <p:tgtEl>
                                          <p:spTgt spid="10"/>
                                        </p:tgtEl>
                                        <p:attrNameLst>
                                          <p:attrName>style.visibility</p:attrName>
                                        </p:attrNameLst>
                                      </p:cBhvr>
                                      <p:to>
                                        <p:strVal val="visible"/>
                                      </p:to>
                                    </p:set>
                                    <p:animEffect transition="in" filter="box(in)">
                                      <p:cBhvr>
                                        <p:cTn id="40" dur="1000"/>
                                        <p:tgtEl>
                                          <p:spTgt spid="10"/>
                                        </p:tgtEl>
                                      </p:cBhvr>
                                    </p:animEffect>
                                  </p:childTnLst>
                                  <p:subTnLst>
                                    <p:set>
                                      <p:cBhvr override="childStyle">
                                        <p:cTn dur="65" fill="hold" display="1" masterRel="nextClick" afterEffect="1"/>
                                        <p:tgtEl>
                                          <p:spTgt spid="10"/>
                                        </p:tgtEl>
                                        <p:attrNameLst>
                                          <p:attrName>style.visibility</p:attrName>
                                        </p:attrNameLst>
                                      </p:cBhvr>
                                      <p:to>
                                        <p:strVal val="hidden"/>
                                      </p:to>
                                    </p:set>
                                  </p:subTnLst>
                                </p:cTn>
                              </p:par>
                              <p:par>
                                <p:cTn id="41" presetID="0" presetClass="path" presetSubtype="0" accel="50000" decel="50000" fill="hold" nodeType="withEffect">
                                  <p:stCondLst>
                                    <p:cond delay="0"/>
                                  </p:stCondLst>
                                  <p:childTnLst>
                                    <p:animMotion origin="layout" path="M 0.000000 0.000000 L -0.638958 0.002315 " pathEditMode="relative" ptsTypes="">
                                      <p:cBhvr>
                                        <p:cTn id="42" dur="1000" fill="hold"/>
                                        <p:tgtEl>
                                          <p:spTgt spid="19"/>
                                        </p:tgtEl>
                                        <p:attrNameLst>
                                          <p:attrName>ppt_x</p:attrName>
                                          <p:attrName>ppt_y</p:attrName>
                                        </p:attrNameLst>
                                      </p:cBhvr>
                                    </p:animMotion>
                                  </p:childTnLst>
                                  <p:subTnLst>
                                    <p:set>
                                      <p:cBhvr override="childStyle">
                                        <p:cTn dur="65" fill="hold" display="1" masterRel="nextClick" afterEffect="1"/>
                                        <p:tgtEl>
                                          <p:spTgt spid="1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ox(in)">
                                      <p:cBhvr>
                                        <p:cTn id="47" dur="2000"/>
                                        <p:tgtEl>
                                          <p:spTgt spid="11"/>
                                        </p:tgtEl>
                                      </p:cBhvr>
                                    </p:animEffect>
                                  </p:childTnLst>
                                  <p:subTnLst>
                                    <p:set>
                                      <p:cBhvr override="childStyle">
                                        <p:cTn dur="65" fill="hold" display="1" masterRel="nextClick" afterEffect="1"/>
                                        <p:tgtEl>
                                          <p:spTgt spid="11"/>
                                        </p:tgtEl>
                                        <p:attrNameLst>
                                          <p:attrName>style.visibility</p:attrName>
                                        </p:attrNameLst>
                                      </p:cBhvr>
                                      <p:to>
                                        <p:strVal val="hidden"/>
                                      </p:to>
                                    </p:set>
                                  </p:subTnLst>
                                </p:cTn>
                              </p:par>
                              <p:par>
                                <p:cTn id="48" presetID="0" presetClass="path" presetSubtype="0" accel="50000" decel="50000" fill="hold" nodeType="withEffect">
                                  <p:stCondLst>
                                    <p:cond delay="0"/>
                                  </p:stCondLst>
                                  <p:childTnLst>
                                    <p:animMotion origin="layout" path="M 0.000000 0.000000 L -0.606510 0.002315 " pathEditMode="relative" ptsTypes="">
                                      <p:cBhvr>
                                        <p:cTn id="49" dur="1000" fill="hold"/>
                                        <p:tgtEl>
                                          <p:spTgt spid="21"/>
                                        </p:tgtEl>
                                        <p:attrNameLst>
                                          <p:attrName>ppt_x</p:attrName>
                                          <p:attrName>ppt_y</p:attrName>
                                        </p:attrNameLst>
                                      </p:cBhvr>
                                    </p:animMotion>
                                  </p:childTnLst>
                                  <p:subTnLst>
                                    <p:set>
                                      <p:cBhvr override="childStyle">
                                        <p:cTn dur="65" fill="hold" display="1" masterRel="nextClick" afterEffect="1"/>
                                        <p:tgtEl>
                                          <p:spTgt spid="21"/>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000" fill="hold">
                                          <p:stCondLst>
                                            <p:cond delay="0"/>
                                          </p:stCondLst>
                                        </p:cTn>
                                        <p:tgtEl>
                                          <p:spTgt spid="12"/>
                                        </p:tgtEl>
                                        <p:attrNameLst>
                                          <p:attrName>style.visibility</p:attrName>
                                        </p:attrNameLst>
                                      </p:cBhvr>
                                      <p:to>
                                        <p:strVal val="visible"/>
                                      </p:to>
                                    </p:set>
                                    <p:animEffect transition="in" filter="box(in)">
                                      <p:cBhvr>
                                        <p:cTn id="54" dur="1000"/>
                                        <p:tgtEl>
                                          <p:spTgt spid="12"/>
                                        </p:tgtEl>
                                      </p:cBhvr>
                                    </p:animEffect>
                                  </p:childTnLst>
                                  <p:subTnLst>
                                    <p:set>
                                      <p:cBhvr override="childStyle">
                                        <p:cTn dur="65" fill="hold" display="1" masterRel="nextClick" afterEffect="1"/>
                                        <p:tgtEl>
                                          <p:spTgt spid="12"/>
                                        </p:tgtEl>
                                        <p:attrNameLst>
                                          <p:attrName>style.visibility</p:attrName>
                                        </p:attrNameLst>
                                      </p:cBhvr>
                                      <p:to>
                                        <p:strVal val="hidden"/>
                                      </p:to>
                                    </p:set>
                                  </p:subTnLst>
                                </p:cTn>
                              </p:par>
                              <p:par>
                                <p:cTn id="55" presetID="0" presetClass="path" presetSubtype="0" accel="50000" decel="50000" fill="hold" nodeType="withEffect">
                                  <p:stCondLst>
                                    <p:cond delay="0"/>
                                  </p:stCondLst>
                                  <p:childTnLst>
                                    <p:animMotion origin="layout" path="M 0.000000 0.000000 L -0.601302 0.002315 " pathEditMode="relative" ptsTypes="">
                                      <p:cBhvr>
                                        <p:cTn id="56" dur="1000" fill="hold"/>
                                        <p:tgtEl>
                                          <p:spTgt spid="22"/>
                                        </p:tgtEl>
                                        <p:attrNameLst>
                                          <p:attrName>ppt_x</p:attrName>
                                          <p:attrName>ppt_y</p:attrName>
                                        </p:attrNameLst>
                                      </p:cBhvr>
                                    </p:animMotion>
                                  </p:childTnLst>
                                  <p:subTnLst>
                                    <p:set>
                                      <p:cBhvr override="childStyle">
                                        <p:cTn dur="65" fill="hold" display="1" masterRel="nextClick" afterEffect="1"/>
                                        <p:tgtEl>
                                          <p:spTgt spid="22"/>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000" fill="hold">
                                          <p:stCondLst>
                                            <p:cond delay="0"/>
                                          </p:stCondLst>
                                        </p:cTn>
                                        <p:tgtEl>
                                          <p:spTgt spid="13"/>
                                        </p:tgtEl>
                                        <p:attrNameLst>
                                          <p:attrName>style.visibility</p:attrName>
                                        </p:attrNameLst>
                                      </p:cBhvr>
                                      <p:to>
                                        <p:strVal val="visible"/>
                                      </p:to>
                                    </p:set>
                                    <p:animEffect transition="in" filter="box(in)">
                                      <p:cBhvr>
                                        <p:cTn id="61" dur="1000"/>
                                        <p:tgtEl>
                                          <p:spTgt spid="13"/>
                                        </p:tgtEl>
                                      </p:cBhvr>
                                    </p:animEffect>
                                  </p:childTnLst>
                                  <p:subTnLst>
                                    <p:set>
                                      <p:cBhvr override="childStyle">
                                        <p:cTn dur="65" fill="hold" display="1" masterRel="nextClick" afterEffect="1"/>
                                        <p:tgtEl>
                                          <p:spTgt spid="13"/>
                                        </p:tgtEl>
                                        <p:attrNameLst>
                                          <p:attrName>style.visibility</p:attrName>
                                        </p:attrNameLst>
                                      </p:cBhvr>
                                      <p:to>
                                        <p:strVal val="hidden"/>
                                      </p:to>
                                    </p:set>
                                  </p:subTnLst>
                                </p:cTn>
                              </p:par>
                              <p:par>
                                <p:cTn id="62" presetID="0" presetClass="path" presetSubtype="0" accel="50000" decel="50000" fill="hold" nodeType="withEffect">
                                  <p:stCondLst>
                                    <p:cond delay="0"/>
                                  </p:stCondLst>
                                  <p:childTnLst>
                                    <p:animMotion origin="layout" path="M 0.000000 0.000000 L -0.600000 -0.009167 " pathEditMode="relative" ptsTypes="">
                                      <p:cBhvr>
                                        <p:cTn id="63" dur="1000" fill="hold"/>
                                        <p:tgtEl>
                                          <p:spTgt spid="23"/>
                                        </p:tgtEl>
                                        <p:attrNameLst>
                                          <p:attrName>ppt_x</p:attrName>
                                          <p:attrName>ppt_y</p:attrName>
                                        </p:attrNameLst>
                                      </p:cBhvr>
                                    </p:animMotion>
                                  </p:childTnLst>
                                  <p:subTnLst>
                                    <p:set>
                                      <p:cBhvr override="childStyle">
                                        <p:cTn dur="65" fill="hold" display="1" masterRel="nextClick" afterEffect="1"/>
                                        <p:tgtEl>
                                          <p:spTgt spid="23"/>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box(in)">
                                      <p:cBhvr>
                                        <p:cTn id="68" dur="2000"/>
                                        <p:tgtEl>
                                          <p:spTgt spid="15"/>
                                        </p:tgtEl>
                                      </p:cBhvr>
                                    </p:animEffect>
                                  </p:childTnLst>
                                  <p:subTnLst>
                                    <p:set>
                                      <p:cBhvr override="childStyle">
                                        <p:cTn dur="65" fill="hold" display="1" masterRel="nextClick" afterEffect="1"/>
                                        <p:tgtEl>
                                          <p:spTgt spid="15"/>
                                        </p:tgtEl>
                                        <p:attrNameLst>
                                          <p:attrName>style.visibility</p:attrName>
                                        </p:attrNameLst>
                                      </p:cBhvr>
                                      <p:to>
                                        <p:strVal val="hidden"/>
                                      </p:to>
                                    </p:set>
                                  </p:subTnLst>
                                </p:cTn>
                              </p:par>
                              <p:par>
                                <p:cTn id="69" presetID="0" presetClass="path" presetSubtype="0" accel="50000" decel="50000" fill="hold" nodeType="withEffect">
                                  <p:stCondLst>
                                    <p:cond delay="0"/>
                                  </p:stCondLst>
                                  <p:childTnLst>
                                    <p:animMotion origin="layout" path="M 0.000000 0.000000 L -0.601302 -0.004630 " pathEditMode="relative" ptsTypes="">
                                      <p:cBhvr>
                                        <p:cTn id="70" dur="1000" fill="hold"/>
                                        <p:tgtEl>
                                          <p:spTgt spid="24"/>
                                        </p:tgtEl>
                                        <p:attrNameLst>
                                          <p:attrName>ppt_x</p:attrName>
                                          <p:attrName>ppt_y</p:attrName>
                                        </p:attrNameLst>
                                      </p:cBhvr>
                                    </p:animMotion>
                                  </p:childTnLst>
                                  <p:subTnLst>
                                    <p:set>
                                      <p:cBhvr override="childStyle">
                                        <p:cTn dur="65" fill="hold" display="1" masterRel="nextClick" afterEffect="1"/>
                                        <p:tgtEl>
                                          <p:spTgt spid="24"/>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4" presetClass="entr" presetSubtype="16" fill="hold" grpId="0" nodeType="clickEffect">
                                  <p:stCondLst>
                                    <p:cond delay="0"/>
                                  </p:stCondLst>
                                  <p:childTnLst>
                                    <p:set>
                                      <p:cBhvr>
                                        <p:cTn id="74" dur="1000" fill="hold">
                                          <p:stCondLst>
                                            <p:cond delay="0"/>
                                          </p:stCondLst>
                                        </p:cTn>
                                        <p:tgtEl>
                                          <p:spTgt spid="16"/>
                                        </p:tgtEl>
                                        <p:attrNameLst>
                                          <p:attrName>style.visibility</p:attrName>
                                        </p:attrNameLst>
                                      </p:cBhvr>
                                      <p:to>
                                        <p:strVal val="visible"/>
                                      </p:to>
                                    </p:set>
                                    <p:animEffect transition="in" filter="box(in)">
                                      <p:cBhvr>
                                        <p:cTn id="75" dur="1000"/>
                                        <p:tgtEl>
                                          <p:spTgt spid="16"/>
                                        </p:tgtEl>
                                      </p:cBhvr>
                                    </p:animEffect>
                                  </p:childTnLst>
                                  <p:subTnLst>
                                    <p:set>
                                      <p:cBhvr override="childStyle">
                                        <p:cTn dur="65" fill="hold" display="1" masterRel="nextClick" afterEffect="1"/>
                                        <p:tgtEl>
                                          <p:spTgt spid="16"/>
                                        </p:tgtEl>
                                        <p:attrNameLst>
                                          <p:attrName>style.visibility</p:attrName>
                                        </p:attrNameLst>
                                      </p:cBhvr>
                                      <p:to>
                                        <p:strVal val="hidden"/>
                                      </p:to>
                                    </p:set>
                                  </p:subTnLst>
                                </p:cTn>
                              </p:par>
                              <p:par>
                                <p:cTn id="76" presetID="0" presetClass="path" presetSubtype="0" accel="50000" decel="50000" fill="hold" nodeType="withEffect">
                                  <p:stCondLst>
                                    <p:cond delay="0"/>
                                  </p:stCondLst>
                                  <p:childTnLst>
                                    <p:animMotion origin="layout" path="M 0.000000 0.000000 L -0.605208 -0.002315 " pathEditMode="relative" ptsTypes="">
                                      <p:cBhvr>
                                        <p:cTn id="77" dur="1000" fill="hold"/>
                                        <p:tgtEl>
                                          <p:spTgt spid="25"/>
                                        </p:tgtEl>
                                        <p:attrNameLst>
                                          <p:attrName>ppt_x</p:attrName>
                                          <p:attrName>ppt_y</p:attrName>
                                        </p:attrNameLst>
                                      </p:cBhvr>
                                    </p:animMotion>
                                  </p:childTnLst>
                                  <p:subTnLst>
                                    <p:set>
                                      <p:cBhvr override="childStyle">
                                        <p:cTn dur="65" fill="hold" display="1" masterRel="nextClick" afterEffect="1"/>
                                        <p:tgtEl>
                                          <p:spTgt spid="25"/>
                                        </p:tgtEl>
                                        <p:attrNameLst>
                                          <p:attrName>style.visibility</p:attrName>
                                        </p:attrNameLst>
                                      </p:cBhvr>
                                      <p:to>
                                        <p:strVal val="hidden"/>
                                      </p:to>
                                    </p:set>
                                  </p:sub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000" fill="hold">
                                          <p:stCondLst>
                                            <p:cond delay="0"/>
                                          </p:stCondLst>
                                        </p:cTn>
                                        <p:tgtEl>
                                          <p:spTgt spid="17"/>
                                        </p:tgtEl>
                                        <p:attrNameLst>
                                          <p:attrName>style.visibility</p:attrName>
                                        </p:attrNameLst>
                                      </p:cBhvr>
                                      <p:to>
                                        <p:strVal val="visible"/>
                                      </p:to>
                                    </p:set>
                                    <p:animEffect transition="in" filter="box(in)">
                                      <p:cBhvr>
                                        <p:cTn id="82" dur="1000"/>
                                        <p:tgtEl>
                                          <p:spTgt spid="17"/>
                                        </p:tgtEl>
                                      </p:cBhvr>
                                    </p:animEffect>
                                  </p:childTnLst>
                                  <p:subTnLst>
                                    <p:set>
                                      <p:cBhvr override="childStyle">
                                        <p:cTn dur="65" fill="hold" display="1" masterRel="nextClick" afterEffect="1"/>
                                        <p:tgtEl>
                                          <p:spTgt spid="17"/>
                                        </p:tgtEl>
                                        <p:attrNameLst>
                                          <p:attrName>style.visibility</p:attrName>
                                        </p:attrNameLst>
                                      </p:cBhvr>
                                      <p:to>
                                        <p:strVal val="hidden"/>
                                      </p:to>
                                    </p:set>
                                  </p:subTnLst>
                                </p:cTn>
                              </p:par>
                              <p:par>
                                <p:cTn id="83" presetID="0" presetClass="path" presetSubtype="0" accel="50000" decel="50000" fill="hold" nodeType="withEffect">
                                  <p:stCondLst>
                                    <p:cond delay="0"/>
                                  </p:stCondLst>
                                  <p:childTnLst>
                                    <p:animMotion origin="layout" path="M 0.000000 0.000000 L -0.606458 -0.002315 " pathEditMode="relative" ptsTypes="">
                                      <p:cBhvr>
                                        <p:cTn id="84" dur="1000" fill="hold"/>
                                        <p:tgtEl>
                                          <p:spTgt spid="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5" grpId="0" animBg="1"/>
      <p:bldP spid="15" grpId="1" animBg="1"/>
      <p:bldP spid="16" grpId="0" animBg="1"/>
      <p:bldP spid="16" grpId="1" animBg="1"/>
      <p:bldP spid="17" grpId="0" animBg="1"/>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692937" y="-3944515"/>
            <a:ext cx="5405550" cy="5087249"/>
            <a:chOff x="-1708812" y="-3944515"/>
            <a:chExt cx="5405550" cy="5087249"/>
          </a:xfrm>
        </p:grpSpPr>
        <p:sp>
          <p:nvSpPr>
            <p:cNvPr id="5" name="矩形 4"/>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9" name="文本框 38"/>
          <p:cNvSpPr txBox="1"/>
          <p:nvPr/>
        </p:nvSpPr>
        <p:spPr>
          <a:xfrm>
            <a:off x="746686" y="211721"/>
            <a:ext cx="3200400" cy="521970"/>
          </a:xfrm>
          <a:prstGeom prst="rect">
            <a:avLst/>
          </a:prstGeom>
          <a:noFill/>
        </p:spPr>
        <p:txBody>
          <a:bodyPr wrap="square" rtlCol="0">
            <a:spAutoFit/>
          </a:bodyPr>
          <a:p>
            <a:pPr>
              <a:tabLst>
                <a:tab pos="628650" algn="l"/>
              </a:tabLst>
              <a:defRPr/>
            </a:pPr>
            <a:r>
              <a:rPr lang="en-US" altLang="zh-CN" sz="2800" b="1" kern="0" dirty="0">
                <a:solidFill>
                  <a:srgbClr val="C12B27"/>
                </a:solidFill>
                <a:latin typeface="微软雅黑" panose="020B0503020204020204" charset="-122"/>
                <a:ea typeface="微软雅黑" panose="020B0503020204020204" charset="-122"/>
              </a:rPr>
              <a:t>3.2</a:t>
            </a:r>
            <a:r>
              <a:rPr lang="zh-CN" altLang="en-US" sz="2800" b="1" kern="0" dirty="0">
                <a:solidFill>
                  <a:srgbClr val="C12B27"/>
                </a:solidFill>
                <a:latin typeface="微软雅黑" panose="020B0503020204020204" charset="-122"/>
                <a:ea typeface="微软雅黑" panose="020B0503020204020204" charset="-122"/>
              </a:rPr>
              <a:t> 移动端</a:t>
            </a:r>
            <a:r>
              <a:rPr lang="zh-CN" altLang="en-US" sz="2800" b="1" kern="0" dirty="0">
                <a:solidFill>
                  <a:srgbClr val="C12B27"/>
                </a:solidFill>
                <a:latin typeface="微软雅黑" panose="020B0503020204020204" charset="-122"/>
                <a:ea typeface="微软雅黑" panose="020B0503020204020204" charset="-122"/>
              </a:rPr>
              <a:t>展示</a:t>
            </a:r>
            <a:endParaRPr lang="zh-CN" altLang="en-US" sz="2800" b="1" kern="0" dirty="0">
              <a:solidFill>
                <a:srgbClr val="C12B27"/>
              </a:solidFill>
              <a:latin typeface="微软雅黑" panose="020B0503020204020204" charset="-122"/>
              <a:ea typeface="微软雅黑" panose="020B0503020204020204" charset="-122"/>
            </a:endParaRPr>
          </a:p>
        </p:txBody>
      </p:sp>
      <p:grpSp>
        <p:nvGrpSpPr>
          <p:cNvPr id="41" name="组合 40"/>
          <p:cNvGrpSpPr/>
          <p:nvPr/>
        </p:nvGrpSpPr>
        <p:grpSpPr>
          <a:xfrm>
            <a:off x="924945" y="1749772"/>
            <a:ext cx="4024267" cy="529590"/>
            <a:chOff x="7700969" y="1679734"/>
            <a:chExt cx="4024267" cy="529616"/>
          </a:xfrm>
        </p:grpSpPr>
        <p:sp>
          <p:nvSpPr>
            <p:cNvPr id="42" name="文本框 41"/>
            <p:cNvSpPr txBox="1"/>
            <p:nvPr/>
          </p:nvSpPr>
          <p:spPr>
            <a:xfrm>
              <a:off x="8265811" y="1687380"/>
              <a:ext cx="3459425" cy="521970"/>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招聘信息模块</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43" name="组合 42"/>
            <p:cNvGrpSpPr/>
            <p:nvPr/>
          </p:nvGrpSpPr>
          <p:grpSpPr>
            <a:xfrm>
              <a:off x="7700969" y="1679734"/>
              <a:ext cx="528704" cy="528705"/>
              <a:chOff x="5054985" y="2584568"/>
              <a:chExt cx="857513" cy="857514"/>
            </a:xfrm>
          </p:grpSpPr>
          <p:sp>
            <p:nvSpPr>
              <p:cNvPr id="44"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b="1" dirty="0">
                  <a:solidFill>
                    <a:srgbClr val="203864"/>
                  </a:solidFill>
                </a:endParaRPr>
              </a:p>
            </p:txBody>
          </p:sp>
          <p:sp>
            <p:nvSpPr>
              <p:cNvPr id="45"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p>
                <a:pPr>
                  <a:defRPr/>
                </a:pPr>
                <a:endParaRPr lang="en-US" kern="0" dirty="0">
                  <a:solidFill>
                    <a:srgbClr val="203864"/>
                  </a:solidFill>
                  <a:latin typeface="微软雅黑" panose="020B0503020204020204" charset="-122"/>
                  <a:ea typeface="微软雅黑" panose="020B0503020204020204" charset="-122"/>
                </a:endParaRPr>
              </a:p>
            </p:txBody>
          </p:sp>
        </p:grpSp>
      </p:grpSp>
      <p:grpSp>
        <p:nvGrpSpPr>
          <p:cNvPr id="46" name="组合 45"/>
          <p:cNvGrpSpPr/>
          <p:nvPr/>
        </p:nvGrpSpPr>
        <p:grpSpPr>
          <a:xfrm>
            <a:off x="924945" y="1056326"/>
            <a:ext cx="4052351" cy="529616"/>
            <a:chOff x="2804598" y="1685219"/>
            <a:chExt cx="4052351" cy="524386"/>
          </a:xfrm>
        </p:grpSpPr>
        <p:sp>
          <p:nvSpPr>
            <p:cNvPr id="47" name="文本框 46"/>
            <p:cNvSpPr txBox="1"/>
            <p:nvPr/>
          </p:nvSpPr>
          <p:spPr>
            <a:xfrm>
              <a:off x="3397510" y="1685219"/>
              <a:ext cx="3459439" cy="521970"/>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用户登录</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48" name="组合 47"/>
            <p:cNvGrpSpPr/>
            <p:nvPr/>
          </p:nvGrpSpPr>
          <p:grpSpPr>
            <a:xfrm>
              <a:off x="2804598" y="1686720"/>
              <a:ext cx="522885" cy="522885"/>
              <a:chOff x="2883430" y="1601056"/>
              <a:chExt cx="857514" cy="857514"/>
            </a:xfrm>
          </p:grpSpPr>
          <p:sp>
            <p:nvSpPr>
              <p:cNvPr id="49"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rgbClr val="203864"/>
                  </a:solidFill>
                </a:endParaRPr>
              </a:p>
            </p:txBody>
          </p:sp>
          <p:sp>
            <p:nvSpPr>
              <p:cNvPr id="50"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51"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52"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grpSp>
      </p:grpSp>
      <p:grpSp>
        <p:nvGrpSpPr>
          <p:cNvPr id="53" name="组合 52"/>
          <p:cNvGrpSpPr/>
          <p:nvPr/>
        </p:nvGrpSpPr>
        <p:grpSpPr>
          <a:xfrm>
            <a:off x="924310" y="2450812"/>
            <a:ext cx="4052570" cy="528955"/>
            <a:chOff x="2804598" y="1685848"/>
            <a:chExt cx="4052570" cy="523757"/>
          </a:xfrm>
        </p:grpSpPr>
        <p:sp>
          <p:nvSpPr>
            <p:cNvPr id="54" name="文本框 53"/>
            <p:cNvSpPr txBox="1"/>
            <p:nvPr/>
          </p:nvSpPr>
          <p:spPr>
            <a:xfrm>
              <a:off x="3397688" y="1685848"/>
              <a:ext cx="3459480" cy="516841"/>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直通车模块</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55" name="组合 54"/>
            <p:cNvGrpSpPr/>
            <p:nvPr/>
          </p:nvGrpSpPr>
          <p:grpSpPr>
            <a:xfrm>
              <a:off x="2804598" y="1686720"/>
              <a:ext cx="522885" cy="522885"/>
              <a:chOff x="2883430" y="1601056"/>
              <a:chExt cx="857514" cy="857514"/>
            </a:xfrm>
          </p:grpSpPr>
          <p:sp>
            <p:nvSpPr>
              <p:cNvPr id="56"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rgbClr val="203864"/>
                  </a:solidFill>
                </a:endParaRPr>
              </a:p>
            </p:txBody>
          </p:sp>
          <p:sp>
            <p:nvSpPr>
              <p:cNvPr id="57"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58"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59"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grpSp>
      </p:grpSp>
      <p:grpSp>
        <p:nvGrpSpPr>
          <p:cNvPr id="69" name="组合 68"/>
          <p:cNvGrpSpPr/>
          <p:nvPr/>
        </p:nvGrpSpPr>
        <p:grpSpPr>
          <a:xfrm>
            <a:off x="924945" y="3136612"/>
            <a:ext cx="4069987" cy="529590"/>
            <a:chOff x="7700969" y="1679734"/>
            <a:chExt cx="4069987" cy="529616"/>
          </a:xfrm>
        </p:grpSpPr>
        <p:sp>
          <p:nvSpPr>
            <p:cNvPr id="70" name="文本框 69"/>
            <p:cNvSpPr txBox="1"/>
            <p:nvPr/>
          </p:nvSpPr>
          <p:spPr>
            <a:xfrm>
              <a:off x="8311531" y="1687380"/>
              <a:ext cx="3459425" cy="521970"/>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人才推荐模块</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71" name="组合 70"/>
            <p:cNvGrpSpPr/>
            <p:nvPr/>
          </p:nvGrpSpPr>
          <p:grpSpPr>
            <a:xfrm>
              <a:off x="7700969" y="1679734"/>
              <a:ext cx="528704" cy="528705"/>
              <a:chOff x="5054985" y="2584568"/>
              <a:chExt cx="857513" cy="857514"/>
            </a:xfrm>
          </p:grpSpPr>
          <p:sp>
            <p:nvSpPr>
              <p:cNvPr id="72"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b="1" dirty="0">
                  <a:solidFill>
                    <a:srgbClr val="203864"/>
                  </a:solidFill>
                </a:endParaRPr>
              </a:p>
            </p:txBody>
          </p:sp>
          <p:sp>
            <p:nvSpPr>
              <p:cNvPr id="73"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p>
                <a:pPr>
                  <a:defRPr/>
                </a:pPr>
                <a:endParaRPr lang="en-US" kern="0" dirty="0">
                  <a:solidFill>
                    <a:srgbClr val="203864"/>
                  </a:solidFill>
                  <a:latin typeface="微软雅黑" panose="020B0503020204020204" charset="-122"/>
                  <a:ea typeface="微软雅黑" panose="020B0503020204020204" charset="-122"/>
                </a:endParaRPr>
              </a:p>
            </p:txBody>
          </p:sp>
        </p:grpSp>
      </p:grpSp>
      <p:grpSp>
        <p:nvGrpSpPr>
          <p:cNvPr id="74" name="组合 73"/>
          <p:cNvGrpSpPr/>
          <p:nvPr/>
        </p:nvGrpSpPr>
        <p:grpSpPr>
          <a:xfrm>
            <a:off x="924945" y="3830032"/>
            <a:ext cx="4052351" cy="529590"/>
            <a:chOff x="2804598" y="1685219"/>
            <a:chExt cx="4052351" cy="524386"/>
          </a:xfrm>
        </p:grpSpPr>
        <p:sp>
          <p:nvSpPr>
            <p:cNvPr id="75" name="文本框 74"/>
            <p:cNvSpPr txBox="1"/>
            <p:nvPr/>
          </p:nvSpPr>
          <p:spPr>
            <a:xfrm>
              <a:off x="3397510" y="1685219"/>
              <a:ext cx="3459439" cy="521970"/>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面试直播模块</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76" name="组合 75"/>
            <p:cNvGrpSpPr/>
            <p:nvPr/>
          </p:nvGrpSpPr>
          <p:grpSpPr>
            <a:xfrm>
              <a:off x="2804598" y="1686720"/>
              <a:ext cx="522885" cy="522885"/>
              <a:chOff x="2883430" y="1601056"/>
              <a:chExt cx="857514" cy="857514"/>
            </a:xfrm>
          </p:grpSpPr>
          <p:sp>
            <p:nvSpPr>
              <p:cNvPr id="77"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rgbClr val="203864"/>
                  </a:solidFill>
                </a:endParaRPr>
              </a:p>
            </p:txBody>
          </p:sp>
          <p:sp>
            <p:nvSpPr>
              <p:cNvPr id="78"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79"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80"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grpSp>
      </p:grpSp>
      <p:grpSp>
        <p:nvGrpSpPr>
          <p:cNvPr id="81" name="组合 80"/>
          <p:cNvGrpSpPr/>
          <p:nvPr/>
        </p:nvGrpSpPr>
        <p:grpSpPr>
          <a:xfrm>
            <a:off x="924945" y="4523452"/>
            <a:ext cx="4069987" cy="529590"/>
            <a:chOff x="7700969" y="1679734"/>
            <a:chExt cx="4069987" cy="529616"/>
          </a:xfrm>
        </p:grpSpPr>
        <p:sp>
          <p:nvSpPr>
            <p:cNvPr id="82" name="文本框 81"/>
            <p:cNvSpPr txBox="1"/>
            <p:nvPr/>
          </p:nvSpPr>
          <p:spPr>
            <a:xfrm>
              <a:off x="8311531" y="1687380"/>
              <a:ext cx="3459425" cy="521970"/>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就业指南模块</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83" name="组合 82"/>
            <p:cNvGrpSpPr/>
            <p:nvPr/>
          </p:nvGrpSpPr>
          <p:grpSpPr>
            <a:xfrm>
              <a:off x="7700969" y="1679734"/>
              <a:ext cx="528704" cy="528705"/>
              <a:chOff x="5054985" y="2584568"/>
              <a:chExt cx="857513" cy="857514"/>
            </a:xfrm>
          </p:grpSpPr>
          <p:sp>
            <p:nvSpPr>
              <p:cNvPr id="84"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b="1" dirty="0">
                  <a:solidFill>
                    <a:srgbClr val="203864"/>
                  </a:solidFill>
                </a:endParaRPr>
              </a:p>
            </p:txBody>
          </p:sp>
          <p:sp>
            <p:nvSpPr>
              <p:cNvPr id="85"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p>
                <a:pPr>
                  <a:defRPr/>
                </a:pPr>
                <a:endParaRPr lang="en-US" kern="0" dirty="0">
                  <a:solidFill>
                    <a:srgbClr val="203864"/>
                  </a:solidFill>
                  <a:latin typeface="微软雅黑" panose="020B0503020204020204" charset="-122"/>
                  <a:ea typeface="微软雅黑" panose="020B0503020204020204" charset="-122"/>
                </a:endParaRPr>
              </a:p>
            </p:txBody>
          </p:sp>
        </p:grpSp>
      </p:grpSp>
      <p:grpSp>
        <p:nvGrpSpPr>
          <p:cNvPr id="86" name="组合 85"/>
          <p:cNvGrpSpPr/>
          <p:nvPr/>
        </p:nvGrpSpPr>
        <p:grpSpPr>
          <a:xfrm>
            <a:off x="924945" y="5216872"/>
            <a:ext cx="4052351" cy="529590"/>
            <a:chOff x="2804598" y="1685219"/>
            <a:chExt cx="4052351" cy="524386"/>
          </a:xfrm>
        </p:grpSpPr>
        <p:sp>
          <p:nvSpPr>
            <p:cNvPr id="87" name="文本框 86"/>
            <p:cNvSpPr txBox="1"/>
            <p:nvPr/>
          </p:nvSpPr>
          <p:spPr>
            <a:xfrm>
              <a:off x="3397510" y="1685219"/>
              <a:ext cx="3459439" cy="521970"/>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个人档案</a:t>
              </a:r>
              <a:r>
                <a:rPr lang="zh-CN" altLang="en-US" sz="2800" b="1" kern="0" dirty="0">
                  <a:solidFill>
                    <a:srgbClr val="203864"/>
                  </a:solidFill>
                  <a:latin typeface="微软雅黑" panose="020B0503020204020204" charset="-122"/>
                  <a:ea typeface="微软雅黑" panose="020B0503020204020204" charset="-122"/>
                  <a:cs typeface="+mn-ea"/>
                  <a:sym typeface="+mn-lt"/>
                </a:rPr>
                <a:t>模块</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88" name="组合 87"/>
            <p:cNvGrpSpPr/>
            <p:nvPr/>
          </p:nvGrpSpPr>
          <p:grpSpPr>
            <a:xfrm>
              <a:off x="2804598" y="1686720"/>
              <a:ext cx="522885" cy="522885"/>
              <a:chOff x="2883430" y="1601056"/>
              <a:chExt cx="857514" cy="857514"/>
            </a:xfrm>
          </p:grpSpPr>
          <p:sp>
            <p:nvSpPr>
              <p:cNvPr id="89"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rgbClr val="203864"/>
                  </a:solidFill>
                </a:endParaRPr>
              </a:p>
            </p:txBody>
          </p:sp>
          <p:sp>
            <p:nvSpPr>
              <p:cNvPr id="90"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91"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sp>
            <p:nvSpPr>
              <p:cNvPr id="92"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203864"/>
                  </a:solidFill>
                </a:endParaRPr>
              </a:p>
            </p:txBody>
          </p:sp>
        </p:grpSp>
      </p:grpSp>
      <p:grpSp>
        <p:nvGrpSpPr>
          <p:cNvPr id="93" name="组合 92"/>
          <p:cNvGrpSpPr/>
          <p:nvPr/>
        </p:nvGrpSpPr>
        <p:grpSpPr>
          <a:xfrm>
            <a:off x="924945" y="5910292"/>
            <a:ext cx="4069987" cy="529590"/>
            <a:chOff x="7700969" y="1679734"/>
            <a:chExt cx="4069987" cy="529616"/>
          </a:xfrm>
        </p:grpSpPr>
        <p:sp>
          <p:nvSpPr>
            <p:cNvPr id="94" name="文本框 93"/>
            <p:cNvSpPr txBox="1"/>
            <p:nvPr/>
          </p:nvSpPr>
          <p:spPr>
            <a:xfrm>
              <a:off x="8311531" y="1687380"/>
              <a:ext cx="3459425" cy="521970"/>
            </a:xfrm>
            <a:prstGeom prst="rect">
              <a:avLst/>
            </a:prstGeom>
            <a:noFill/>
          </p:spPr>
          <p:txBody>
            <a:bodyPr wrap="square" rtlCol="0">
              <a:spAutoFit/>
            </a:bodyPr>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评价模块</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nvGrpSpPr>
            <p:cNvPr id="95" name="组合 94"/>
            <p:cNvGrpSpPr/>
            <p:nvPr/>
          </p:nvGrpSpPr>
          <p:grpSpPr>
            <a:xfrm>
              <a:off x="7700969" y="1679734"/>
              <a:ext cx="528704" cy="528705"/>
              <a:chOff x="5054985" y="2584568"/>
              <a:chExt cx="857513" cy="857514"/>
            </a:xfrm>
          </p:grpSpPr>
          <p:sp>
            <p:nvSpPr>
              <p:cNvPr id="96"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b="1" dirty="0">
                  <a:solidFill>
                    <a:srgbClr val="203864"/>
                  </a:solidFill>
                </a:endParaRPr>
              </a:p>
            </p:txBody>
          </p:sp>
          <p:sp>
            <p:nvSpPr>
              <p:cNvPr id="97"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p>
                <a:pPr>
                  <a:defRPr/>
                </a:pPr>
                <a:endParaRPr lang="en-US" kern="0" dirty="0">
                  <a:solidFill>
                    <a:srgbClr val="203864"/>
                  </a:solidFill>
                  <a:latin typeface="微软雅黑" panose="020B0503020204020204" charset="-122"/>
                  <a:ea typeface="微软雅黑" panose="020B0503020204020204" charset="-122"/>
                </a:endParaRPr>
              </a:p>
            </p:txBody>
          </p:sp>
        </p:grpSp>
      </p:grpSp>
      <p:sp>
        <p:nvSpPr>
          <p:cNvPr id="105" name="矩形 104"/>
          <p:cNvSpPr/>
          <p:nvPr/>
        </p:nvSpPr>
        <p:spPr>
          <a:xfrm>
            <a:off x="1504950" y="1077595"/>
            <a:ext cx="1725930" cy="586105"/>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8" name="图片 107" descr="83025aafa40f4bfbfbed5b96ea056ff0f736aec3b294"/>
          <p:cNvPicPr>
            <a:picLocks noChangeAspect="1"/>
          </p:cNvPicPr>
          <p:nvPr/>
        </p:nvPicPr>
        <p:blipFill>
          <a:blip r:embed="rId1"/>
          <a:stretch>
            <a:fillRect/>
          </a:stretch>
        </p:blipFill>
        <p:spPr>
          <a:xfrm>
            <a:off x="12389485" y="866775"/>
            <a:ext cx="3699510" cy="6454140"/>
          </a:xfrm>
          <a:prstGeom prst="rect">
            <a:avLst/>
          </a:prstGeom>
        </p:spPr>
      </p:pic>
      <p:pic>
        <p:nvPicPr>
          <p:cNvPr id="12" name="图片 11" descr="封面-恢复的"/>
          <p:cNvPicPr>
            <a:picLocks noChangeAspect="1"/>
          </p:cNvPicPr>
          <p:nvPr/>
        </p:nvPicPr>
        <p:blipFill>
          <a:blip r:embed="rId2"/>
          <a:stretch>
            <a:fillRect/>
          </a:stretch>
        </p:blipFill>
        <p:spPr>
          <a:xfrm>
            <a:off x="12155805" y="1122045"/>
            <a:ext cx="4105910" cy="5944235"/>
          </a:xfrm>
          <a:prstGeom prst="rect">
            <a:avLst/>
          </a:prstGeom>
        </p:spPr>
      </p:pic>
      <p:sp>
        <p:nvSpPr>
          <p:cNvPr id="15" name="矩形 14"/>
          <p:cNvSpPr/>
          <p:nvPr/>
        </p:nvSpPr>
        <p:spPr>
          <a:xfrm>
            <a:off x="1503045" y="1746250"/>
            <a:ext cx="2312035" cy="563880"/>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8" name="图片 17" descr="83025aafa40f4bfbfbed5b96ea056ff0f736aec3b294"/>
          <p:cNvPicPr>
            <a:picLocks noChangeAspect="1"/>
          </p:cNvPicPr>
          <p:nvPr/>
        </p:nvPicPr>
        <p:blipFill>
          <a:blip r:embed="rId1"/>
          <a:stretch>
            <a:fillRect/>
          </a:stretch>
        </p:blipFill>
        <p:spPr>
          <a:xfrm>
            <a:off x="12395200" y="886460"/>
            <a:ext cx="3699510" cy="6455410"/>
          </a:xfrm>
          <a:prstGeom prst="rect">
            <a:avLst/>
          </a:prstGeom>
        </p:spPr>
      </p:pic>
      <p:pic>
        <p:nvPicPr>
          <p:cNvPr id="19" name="图片 18" descr="C:\Users\chinaxsd\Desktop\服务外包——大三\手机2.png手机2"/>
          <p:cNvPicPr>
            <a:picLocks noChangeAspect="1"/>
          </p:cNvPicPr>
          <p:nvPr/>
        </p:nvPicPr>
        <p:blipFill>
          <a:blip r:embed="rId3"/>
          <a:srcRect/>
          <a:stretch>
            <a:fillRect/>
          </a:stretch>
        </p:blipFill>
        <p:spPr>
          <a:xfrm>
            <a:off x="12171680" y="1144270"/>
            <a:ext cx="4086225" cy="5942965"/>
          </a:xfrm>
          <a:prstGeom prst="rect">
            <a:avLst/>
          </a:prstGeom>
        </p:spPr>
      </p:pic>
      <p:sp>
        <p:nvSpPr>
          <p:cNvPr id="20" name="矩形 19"/>
          <p:cNvSpPr/>
          <p:nvPr/>
        </p:nvSpPr>
        <p:spPr>
          <a:xfrm>
            <a:off x="1489710" y="2470785"/>
            <a:ext cx="2137410" cy="570230"/>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descr="83025aafa40f4bfbfbed5b96ea056ff0f736aec3b294"/>
          <p:cNvPicPr>
            <a:picLocks noChangeAspect="1"/>
          </p:cNvPicPr>
          <p:nvPr/>
        </p:nvPicPr>
        <p:blipFill>
          <a:blip r:embed="rId1"/>
          <a:stretch>
            <a:fillRect/>
          </a:stretch>
        </p:blipFill>
        <p:spPr>
          <a:xfrm>
            <a:off x="12415520" y="886460"/>
            <a:ext cx="3699510" cy="6455410"/>
          </a:xfrm>
          <a:prstGeom prst="rect">
            <a:avLst/>
          </a:prstGeom>
        </p:spPr>
      </p:pic>
      <p:pic>
        <p:nvPicPr>
          <p:cNvPr id="22" name="图片 21" descr="C:\Users\chinaxsd\Desktop\服务外包——大三\手机3.png手机3"/>
          <p:cNvPicPr>
            <a:picLocks noChangeAspect="1"/>
          </p:cNvPicPr>
          <p:nvPr/>
        </p:nvPicPr>
        <p:blipFill>
          <a:blip r:embed="rId4"/>
          <a:srcRect/>
          <a:stretch>
            <a:fillRect/>
          </a:stretch>
        </p:blipFill>
        <p:spPr>
          <a:xfrm>
            <a:off x="12192953" y="1144905"/>
            <a:ext cx="4084955" cy="5942330"/>
          </a:xfrm>
          <a:prstGeom prst="rect">
            <a:avLst/>
          </a:prstGeom>
        </p:spPr>
      </p:pic>
      <p:sp>
        <p:nvSpPr>
          <p:cNvPr id="23" name="矩形 22"/>
          <p:cNvSpPr/>
          <p:nvPr/>
        </p:nvSpPr>
        <p:spPr>
          <a:xfrm>
            <a:off x="1505585" y="3136265"/>
            <a:ext cx="2327910" cy="601345"/>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83025aafa40f4bfbfbed5b96ea056ff0f736aec3b294"/>
          <p:cNvPicPr>
            <a:picLocks noChangeAspect="1"/>
          </p:cNvPicPr>
          <p:nvPr/>
        </p:nvPicPr>
        <p:blipFill>
          <a:blip r:embed="rId1"/>
          <a:stretch>
            <a:fillRect/>
          </a:stretch>
        </p:blipFill>
        <p:spPr>
          <a:xfrm>
            <a:off x="12399010" y="886460"/>
            <a:ext cx="3699510" cy="6455410"/>
          </a:xfrm>
          <a:prstGeom prst="rect">
            <a:avLst/>
          </a:prstGeom>
        </p:spPr>
      </p:pic>
      <p:pic>
        <p:nvPicPr>
          <p:cNvPr id="25" name="图片 24" descr="C:\Users\chinaxsd\Desktop\服务外包——大三\手机4.png手机4"/>
          <p:cNvPicPr>
            <a:picLocks noChangeAspect="1"/>
          </p:cNvPicPr>
          <p:nvPr/>
        </p:nvPicPr>
        <p:blipFill>
          <a:blip r:embed="rId5"/>
          <a:srcRect/>
          <a:stretch>
            <a:fillRect/>
          </a:stretch>
        </p:blipFill>
        <p:spPr>
          <a:xfrm>
            <a:off x="12176125" y="1144270"/>
            <a:ext cx="4085590" cy="5942965"/>
          </a:xfrm>
          <a:prstGeom prst="rect">
            <a:avLst/>
          </a:prstGeom>
        </p:spPr>
      </p:pic>
      <p:sp>
        <p:nvSpPr>
          <p:cNvPr id="26" name="矩形 25"/>
          <p:cNvSpPr/>
          <p:nvPr/>
        </p:nvSpPr>
        <p:spPr>
          <a:xfrm>
            <a:off x="1533525" y="3864610"/>
            <a:ext cx="2296160" cy="553720"/>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7" name="图片 26" descr="83025aafa40f4bfbfbed5b96ea056ff0f736aec3b294"/>
          <p:cNvPicPr>
            <a:picLocks noChangeAspect="1"/>
          </p:cNvPicPr>
          <p:nvPr/>
        </p:nvPicPr>
        <p:blipFill>
          <a:blip r:embed="rId1"/>
          <a:stretch>
            <a:fillRect/>
          </a:stretch>
        </p:blipFill>
        <p:spPr>
          <a:xfrm>
            <a:off x="12428855" y="884555"/>
            <a:ext cx="3699510" cy="6455410"/>
          </a:xfrm>
          <a:prstGeom prst="rect">
            <a:avLst/>
          </a:prstGeom>
        </p:spPr>
      </p:pic>
      <p:pic>
        <p:nvPicPr>
          <p:cNvPr id="28" name="图片 27" descr="C:\Users\chinaxsd\Desktop\服务外包——大三\手机5.png手机5"/>
          <p:cNvPicPr>
            <a:picLocks noChangeAspect="1"/>
          </p:cNvPicPr>
          <p:nvPr/>
        </p:nvPicPr>
        <p:blipFill>
          <a:blip r:embed="rId6"/>
          <a:srcRect/>
          <a:stretch>
            <a:fillRect/>
          </a:stretch>
        </p:blipFill>
        <p:spPr>
          <a:xfrm>
            <a:off x="12205970" y="1142683"/>
            <a:ext cx="4085590" cy="5942330"/>
          </a:xfrm>
          <a:prstGeom prst="rect">
            <a:avLst/>
          </a:prstGeom>
        </p:spPr>
      </p:pic>
      <p:sp>
        <p:nvSpPr>
          <p:cNvPr id="29" name="矩形 28"/>
          <p:cNvSpPr/>
          <p:nvPr/>
        </p:nvSpPr>
        <p:spPr>
          <a:xfrm>
            <a:off x="1527175" y="4545330"/>
            <a:ext cx="2374900" cy="601345"/>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descr="83025aafa40f4bfbfbed5b96ea056ff0f736aec3b294"/>
          <p:cNvPicPr>
            <a:picLocks noChangeAspect="1"/>
          </p:cNvPicPr>
          <p:nvPr/>
        </p:nvPicPr>
        <p:blipFill>
          <a:blip r:embed="rId1"/>
          <a:stretch>
            <a:fillRect/>
          </a:stretch>
        </p:blipFill>
        <p:spPr>
          <a:xfrm>
            <a:off x="12409170" y="900430"/>
            <a:ext cx="3699510" cy="6455410"/>
          </a:xfrm>
          <a:prstGeom prst="rect">
            <a:avLst/>
          </a:prstGeom>
        </p:spPr>
      </p:pic>
      <p:pic>
        <p:nvPicPr>
          <p:cNvPr id="31" name="图片 30" descr="C:\Users\chinaxsd\Desktop\服务外包——大三\手机6.png手机6"/>
          <p:cNvPicPr>
            <a:picLocks noChangeAspect="1"/>
          </p:cNvPicPr>
          <p:nvPr/>
        </p:nvPicPr>
        <p:blipFill>
          <a:blip r:embed="rId7"/>
          <a:srcRect/>
          <a:stretch>
            <a:fillRect/>
          </a:stretch>
        </p:blipFill>
        <p:spPr>
          <a:xfrm>
            <a:off x="12186603" y="1158558"/>
            <a:ext cx="4084955" cy="5942330"/>
          </a:xfrm>
          <a:prstGeom prst="rect">
            <a:avLst/>
          </a:prstGeom>
        </p:spPr>
      </p:pic>
      <p:sp>
        <p:nvSpPr>
          <p:cNvPr id="32" name="矩形 31"/>
          <p:cNvSpPr/>
          <p:nvPr/>
        </p:nvSpPr>
        <p:spPr>
          <a:xfrm>
            <a:off x="1522095" y="5241925"/>
            <a:ext cx="2422525" cy="522605"/>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3" name="图片 32" descr="83025aafa40f4bfbfbed5b96ea056ff0f736aec3b294"/>
          <p:cNvPicPr>
            <a:picLocks noChangeAspect="1"/>
          </p:cNvPicPr>
          <p:nvPr/>
        </p:nvPicPr>
        <p:blipFill>
          <a:blip r:embed="rId1"/>
          <a:stretch>
            <a:fillRect/>
          </a:stretch>
        </p:blipFill>
        <p:spPr>
          <a:xfrm>
            <a:off x="12429490" y="890270"/>
            <a:ext cx="3699510" cy="6455410"/>
          </a:xfrm>
          <a:prstGeom prst="rect">
            <a:avLst/>
          </a:prstGeom>
        </p:spPr>
      </p:pic>
      <p:pic>
        <p:nvPicPr>
          <p:cNvPr id="34" name="图片 33" descr="C:\Users\chinaxsd\Desktop\服务外包——大三\手机11.png手机11"/>
          <p:cNvPicPr>
            <a:picLocks noChangeAspect="1"/>
          </p:cNvPicPr>
          <p:nvPr/>
        </p:nvPicPr>
        <p:blipFill>
          <a:blip r:embed="rId8"/>
          <a:srcRect/>
          <a:stretch>
            <a:fillRect/>
          </a:stretch>
        </p:blipFill>
        <p:spPr>
          <a:xfrm>
            <a:off x="12207241" y="1148715"/>
            <a:ext cx="4084320" cy="5941695"/>
          </a:xfrm>
          <a:prstGeom prst="rect">
            <a:avLst/>
          </a:prstGeom>
        </p:spPr>
      </p:pic>
      <p:sp>
        <p:nvSpPr>
          <p:cNvPr id="35" name="矩形 34"/>
          <p:cNvSpPr/>
          <p:nvPr/>
        </p:nvSpPr>
        <p:spPr>
          <a:xfrm>
            <a:off x="1581785" y="5906770"/>
            <a:ext cx="1599565" cy="586105"/>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6" name="图片 35" descr="83025aafa40f4bfbfbed5b96ea056ff0f736aec3b294"/>
          <p:cNvPicPr>
            <a:picLocks noChangeAspect="1"/>
          </p:cNvPicPr>
          <p:nvPr/>
        </p:nvPicPr>
        <p:blipFill>
          <a:blip r:embed="rId1"/>
          <a:stretch>
            <a:fillRect/>
          </a:stretch>
        </p:blipFill>
        <p:spPr>
          <a:xfrm>
            <a:off x="12419330" y="875665"/>
            <a:ext cx="3710305" cy="6475095"/>
          </a:xfrm>
          <a:prstGeom prst="rect">
            <a:avLst/>
          </a:prstGeom>
        </p:spPr>
      </p:pic>
      <p:pic>
        <p:nvPicPr>
          <p:cNvPr id="37" name="图片 36" descr="C:\Users\chinaxsd\Desktop\服务外包——大三\手机8.png手机8"/>
          <p:cNvPicPr>
            <a:picLocks noChangeAspect="1"/>
          </p:cNvPicPr>
          <p:nvPr/>
        </p:nvPicPr>
        <p:blipFill>
          <a:blip r:embed="rId9"/>
          <a:srcRect/>
          <a:stretch>
            <a:fillRect/>
          </a:stretch>
        </p:blipFill>
        <p:spPr>
          <a:xfrm>
            <a:off x="12176125" y="1134110"/>
            <a:ext cx="4115435" cy="5987415"/>
          </a:xfrm>
          <a:prstGeom prst="rect">
            <a:avLst/>
          </a:prstGeom>
        </p:spPr>
      </p:pic>
      <p:pic>
        <p:nvPicPr>
          <p:cNvPr id="65" name="图片 64" descr="83025aafa40f4bfbfbed5b96ea056ff0f736aec3b294"/>
          <p:cNvPicPr>
            <a:picLocks noChangeAspect="1"/>
          </p:cNvPicPr>
          <p:nvPr/>
        </p:nvPicPr>
        <p:blipFill>
          <a:blip r:embed="rId1"/>
          <a:stretch>
            <a:fillRect/>
          </a:stretch>
        </p:blipFill>
        <p:spPr>
          <a:xfrm>
            <a:off x="7764780" y="884555"/>
            <a:ext cx="3699510" cy="6455410"/>
          </a:xfrm>
          <a:prstGeom prst="rect">
            <a:avLst/>
          </a:prstGeom>
        </p:spPr>
      </p:pic>
      <p:pic>
        <p:nvPicPr>
          <p:cNvPr id="66" name="图片 65" descr="手机9"/>
          <p:cNvPicPr>
            <a:picLocks noChangeAspect="1"/>
          </p:cNvPicPr>
          <p:nvPr/>
        </p:nvPicPr>
        <p:blipFill>
          <a:blip r:embed="rId10"/>
          <a:stretch>
            <a:fillRect/>
          </a:stretch>
        </p:blipFill>
        <p:spPr>
          <a:xfrm>
            <a:off x="7588885" y="1156335"/>
            <a:ext cx="4050665" cy="5892800"/>
          </a:xfrm>
          <a:prstGeom prst="rect">
            <a:avLst/>
          </a:prstGeom>
        </p:spPr>
      </p:pic>
      <p:pic>
        <p:nvPicPr>
          <p:cNvPr id="67" name="图片 66" descr="83025aafa40f4bfbfbed5b96ea056ff0f736aec3b294"/>
          <p:cNvPicPr>
            <a:picLocks noChangeAspect="1"/>
          </p:cNvPicPr>
          <p:nvPr/>
        </p:nvPicPr>
        <p:blipFill>
          <a:blip r:embed="rId1"/>
          <a:stretch>
            <a:fillRect/>
          </a:stretch>
        </p:blipFill>
        <p:spPr>
          <a:xfrm>
            <a:off x="7764780" y="904875"/>
            <a:ext cx="3699510" cy="6455410"/>
          </a:xfrm>
          <a:prstGeom prst="rect">
            <a:avLst/>
          </a:prstGeom>
        </p:spPr>
      </p:pic>
      <p:pic>
        <p:nvPicPr>
          <p:cNvPr id="68" name="图片 67" descr="C:\Users\chinaxsd\Desktop\服务外包——大三\手机11.png手机11"/>
          <p:cNvPicPr>
            <a:picLocks noChangeAspect="1"/>
          </p:cNvPicPr>
          <p:nvPr/>
        </p:nvPicPr>
        <p:blipFill>
          <a:blip r:embed="rId8"/>
          <a:srcRect/>
          <a:stretch>
            <a:fillRect/>
          </a:stretch>
        </p:blipFill>
        <p:spPr>
          <a:xfrm>
            <a:off x="7588885" y="1159510"/>
            <a:ext cx="4050665" cy="5891530"/>
          </a:xfrm>
          <a:prstGeom prst="rect">
            <a:avLst/>
          </a:prstGeom>
        </p:spPr>
      </p:pic>
      <p:pic>
        <p:nvPicPr>
          <p:cNvPr id="98" name="图片 97" descr="83025aafa40f4bfbfbed5b96ea056ff0f736aec3b294"/>
          <p:cNvPicPr>
            <a:picLocks noChangeAspect="1"/>
          </p:cNvPicPr>
          <p:nvPr/>
        </p:nvPicPr>
        <p:blipFill>
          <a:blip r:embed="rId1"/>
          <a:stretch>
            <a:fillRect/>
          </a:stretch>
        </p:blipFill>
        <p:spPr>
          <a:xfrm>
            <a:off x="7764780" y="894715"/>
            <a:ext cx="3699510" cy="6455410"/>
          </a:xfrm>
          <a:prstGeom prst="rect">
            <a:avLst/>
          </a:prstGeom>
        </p:spPr>
      </p:pic>
      <p:pic>
        <p:nvPicPr>
          <p:cNvPr id="99" name="图片 98" descr="C:\Users\chinaxsd\Desktop\服务外包——大三\手机10.png手机10"/>
          <p:cNvPicPr>
            <a:picLocks noChangeAspect="1"/>
          </p:cNvPicPr>
          <p:nvPr/>
        </p:nvPicPr>
        <p:blipFill>
          <a:blip r:embed="rId11"/>
          <a:srcRect/>
          <a:stretch>
            <a:fillRect/>
          </a:stretch>
        </p:blipFill>
        <p:spPr>
          <a:xfrm>
            <a:off x="7518400" y="1148715"/>
            <a:ext cx="4161155" cy="5962650"/>
          </a:xfrm>
          <a:prstGeom prst="rect">
            <a:avLst/>
          </a:prstGeom>
        </p:spPr>
      </p:pic>
      <p:pic>
        <p:nvPicPr>
          <p:cNvPr id="100" name="图片 99" descr="83025aafa40f4bfbfbed5b96ea056ff0f736aec3b294"/>
          <p:cNvPicPr>
            <a:picLocks noChangeAspect="1"/>
          </p:cNvPicPr>
          <p:nvPr/>
        </p:nvPicPr>
        <p:blipFill>
          <a:blip r:embed="rId1"/>
          <a:stretch>
            <a:fillRect/>
          </a:stretch>
        </p:blipFill>
        <p:spPr>
          <a:xfrm>
            <a:off x="7754620" y="899795"/>
            <a:ext cx="3699510" cy="6455410"/>
          </a:xfrm>
          <a:prstGeom prst="rect">
            <a:avLst/>
          </a:prstGeom>
        </p:spPr>
      </p:pic>
      <p:pic>
        <p:nvPicPr>
          <p:cNvPr id="101" name="图片 100" descr="C:\Users\chinaxsd\Desktop\服务外包——大三\手机12.png手机12"/>
          <p:cNvPicPr>
            <a:picLocks noChangeAspect="1"/>
          </p:cNvPicPr>
          <p:nvPr/>
        </p:nvPicPr>
        <p:blipFill>
          <a:blip r:embed="rId12"/>
          <a:srcRect/>
          <a:stretch>
            <a:fillRect/>
          </a:stretch>
        </p:blipFill>
        <p:spPr>
          <a:xfrm>
            <a:off x="7539355" y="1153795"/>
            <a:ext cx="4098925" cy="5962650"/>
          </a:xfrm>
          <a:prstGeom prst="rect">
            <a:avLst/>
          </a:prstGeom>
        </p:spPr>
      </p:pic>
      <p:pic>
        <p:nvPicPr>
          <p:cNvPr id="102" name="图片 101" descr="83025aafa40f4bfbfbed5b96ea056ff0f736aec3b294"/>
          <p:cNvPicPr>
            <a:picLocks noChangeAspect="1"/>
          </p:cNvPicPr>
          <p:nvPr/>
        </p:nvPicPr>
        <p:blipFill>
          <a:blip r:embed="rId1"/>
          <a:stretch>
            <a:fillRect/>
          </a:stretch>
        </p:blipFill>
        <p:spPr>
          <a:xfrm>
            <a:off x="7759700" y="904875"/>
            <a:ext cx="3699510" cy="6455410"/>
          </a:xfrm>
          <a:prstGeom prst="rect">
            <a:avLst/>
          </a:prstGeom>
        </p:spPr>
      </p:pic>
      <p:pic>
        <p:nvPicPr>
          <p:cNvPr id="103" name="图片 102" descr="C:\Users\chinaxsd\Desktop\服务外包——大三\手机13.png手机13"/>
          <p:cNvPicPr>
            <a:picLocks noChangeAspect="1"/>
          </p:cNvPicPr>
          <p:nvPr/>
        </p:nvPicPr>
        <p:blipFill>
          <a:blip r:embed="rId13"/>
          <a:srcRect/>
          <a:stretch>
            <a:fillRect/>
          </a:stretch>
        </p:blipFill>
        <p:spPr>
          <a:xfrm>
            <a:off x="7544435" y="1159193"/>
            <a:ext cx="4098925" cy="5962015"/>
          </a:xfrm>
          <a:prstGeom prst="rect">
            <a:avLst/>
          </a:prstGeom>
        </p:spPr>
      </p:pic>
      <p:pic>
        <p:nvPicPr>
          <p:cNvPr id="104" name="图片 103" descr="83025aafa40f4bfbfbed5b96ea056ff0f736aec3b294"/>
          <p:cNvPicPr>
            <a:picLocks noChangeAspect="1"/>
          </p:cNvPicPr>
          <p:nvPr/>
        </p:nvPicPr>
        <p:blipFill>
          <a:blip r:embed="rId1"/>
          <a:stretch>
            <a:fillRect/>
          </a:stretch>
        </p:blipFill>
        <p:spPr>
          <a:xfrm>
            <a:off x="7764780" y="909955"/>
            <a:ext cx="3699510" cy="6455410"/>
          </a:xfrm>
          <a:prstGeom prst="rect">
            <a:avLst/>
          </a:prstGeom>
        </p:spPr>
      </p:pic>
      <p:pic>
        <p:nvPicPr>
          <p:cNvPr id="106" name="图片 105" descr="C:\Users\chinaxsd\Desktop\服务外包——大三\手机14.png手机14"/>
          <p:cNvPicPr>
            <a:picLocks noChangeAspect="1"/>
          </p:cNvPicPr>
          <p:nvPr/>
        </p:nvPicPr>
        <p:blipFill>
          <a:blip r:embed="rId14"/>
          <a:srcRect/>
          <a:stretch>
            <a:fillRect/>
          </a:stretch>
        </p:blipFill>
        <p:spPr>
          <a:xfrm>
            <a:off x="7539038" y="1149033"/>
            <a:ext cx="4098290" cy="5962015"/>
          </a:xfrm>
          <a:prstGeom prst="rect">
            <a:avLst/>
          </a:prstGeom>
        </p:spPr>
      </p:pic>
      <p:pic>
        <p:nvPicPr>
          <p:cNvPr id="112" name="图片 111" descr="83025aafa40f4bfbfbed5b96ea056ff0f736aec3b294"/>
          <p:cNvPicPr>
            <a:picLocks noChangeAspect="1"/>
          </p:cNvPicPr>
          <p:nvPr/>
        </p:nvPicPr>
        <p:blipFill>
          <a:blip r:embed="rId1"/>
          <a:stretch>
            <a:fillRect/>
          </a:stretch>
        </p:blipFill>
        <p:spPr>
          <a:xfrm>
            <a:off x="7815580" y="1006475"/>
            <a:ext cx="3699510" cy="6455410"/>
          </a:xfrm>
          <a:prstGeom prst="rect">
            <a:avLst/>
          </a:prstGeom>
        </p:spPr>
      </p:pic>
      <p:pic>
        <p:nvPicPr>
          <p:cNvPr id="113" name="图片 112" descr="C:\Users\chinaxsd\Desktop\服务外包——大三\手机14.png手机14"/>
          <p:cNvPicPr>
            <a:picLocks noChangeAspect="1"/>
          </p:cNvPicPr>
          <p:nvPr/>
        </p:nvPicPr>
        <p:blipFill>
          <a:blip r:embed="rId14"/>
          <a:srcRect/>
          <a:stretch>
            <a:fillRect/>
          </a:stretch>
        </p:blipFill>
        <p:spPr>
          <a:xfrm>
            <a:off x="7589838" y="1245553"/>
            <a:ext cx="4098290" cy="5962015"/>
          </a:xfrm>
          <a:prstGeom prst="rect">
            <a:avLst/>
          </a:prstGeom>
        </p:spPr>
      </p:pic>
      <p:pic>
        <p:nvPicPr>
          <p:cNvPr id="114" name="图片 113" descr="83025aafa40f4bfbfbed5b96ea056ff0f736aec3b294"/>
          <p:cNvPicPr>
            <a:picLocks noChangeAspect="1"/>
          </p:cNvPicPr>
          <p:nvPr/>
        </p:nvPicPr>
        <p:blipFill>
          <a:blip r:embed="rId1"/>
          <a:stretch>
            <a:fillRect/>
          </a:stretch>
        </p:blipFill>
        <p:spPr>
          <a:xfrm>
            <a:off x="7805420" y="1026795"/>
            <a:ext cx="3699510" cy="6455410"/>
          </a:xfrm>
          <a:prstGeom prst="rect">
            <a:avLst/>
          </a:prstGeom>
        </p:spPr>
      </p:pic>
      <p:pic>
        <p:nvPicPr>
          <p:cNvPr id="115" name="图片 114" descr="C:\Users\chinaxsd\Desktop\服务外包——大三\手机15.png手机15"/>
          <p:cNvPicPr>
            <a:picLocks noChangeAspect="1"/>
          </p:cNvPicPr>
          <p:nvPr/>
        </p:nvPicPr>
        <p:blipFill>
          <a:blip r:embed="rId15"/>
          <a:srcRect/>
          <a:stretch>
            <a:fillRect/>
          </a:stretch>
        </p:blipFill>
        <p:spPr>
          <a:xfrm>
            <a:off x="7579678" y="1266508"/>
            <a:ext cx="4098290" cy="5960745"/>
          </a:xfrm>
          <a:prstGeom prst="rect">
            <a:avLst/>
          </a:prstGeom>
        </p:spPr>
      </p:pic>
      <p:pic>
        <p:nvPicPr>
          <p:cNvPr id="116" name="图片 115" descr="83025aafa40f4bfbfbed5b96ea056ff0f736aec3b294"/>
          <p:cNvPicPr>
            <a:picLocks noChangeAspect="1"/>
          </p:cNvPicPr>
          <p:nvPr/>
        </p:nvPicPr>
        <p:blipFill>
          <a:blip r:embed="rId1"/>
          <a:stretch>
            <a:fillRect/>
          </a:stretch>
        </p:blipFill>
        <p:spPr>
          <a:xfrm>
            <a:off x="7810500" y="1016635"/>
            <a:ext cx="3699510" cy="6455410"/>
          </a:xfrm>
          <a:prstGeom prst="rect">
            <a:avLst/>
          </a:prstGeom>
        </p:spPr>
      </p:pic>
      <p:pic>
        <p:nvPicPr>
          <p:cNvPr id="117" name="图片 116" descr="C:\Users\chinaxsd\Desktop\服务外包——大三\手机16.png手机16"/>
          <p:cNvPicPr>
            <a:picLocks noChangeAspect="1"/>
          </p:cNvPicPr>
          <p:nvPr/>
        </p:nvPicPr>
        <p:blipFill>
          <a:blip r:embed="rId16"/>
          <a:srcRect/>
          <a:stretch>
            <a:fillRect/>
          </a:stretch>
        </p:blipFill>
        <p:spPr>
          <a:xfrm>
            <a:off x="7581901" y="1273493"/>
            <a:ext cx="4097655" cy="5960745"/>
          </a:xfrm>
          <a:prstGeom prst="rect">
            <a:avLst/>
          </a:prstGeom>
        </p:spPr>
      </p:pic>
      <p:pic>
        <p:nvPicPr>
          <p:cNvPr id="120" name="图片 119" descr="83025aafa40f4bfbfbed5b96ea056ff0f736aec3b294"/>
          <p:cNvPicPr>
            <a:picLocks noChangeAspect="1"/>
          </p:cNvPicPr>
          <p:nvPr/>
        </p:nvPicPr>
        <p:blipFill>
          <a:blip r:embed="rId1"/>
          <a:stretch>
            <a:fillRect/>
          </a:stretch>
        </p:blipFill>
        <p:spPr>
          <a:xfrm>
            <a:off x="7815580" y="1036955"/>
            <a:ext cx="3699510" cy="6455410"/>
          </a:xfrm>
          <a:prstGeom prst="rect">
            <a:avLst/>
          </a:prstGeom>
        </p:spPr>
      </p:pic>
      <p:pic>
        <p:nvPicPr>
          <p:cNvPr id="121" name="图片 120" descr="C:\Users\chinaxsd\Desktop\服务外包——大三\手机4.png手机4"/>
          <p:cNvPicPr>
            <a:picLocks noChangeAspect="1"/>
          </p:cNvPicPr>
          <p:nvPr/>
        </p:nvPicPr>
        <p:blipFill>
          <a:blip r:embed="rId5"/>
          <a:srcRect/>
          <a:stretch>
            <a:fillRect/>
          </a:stretch>
        </p:blipFill>
        <p:spPr>
          <a:xfrm>
            <a:off x="7587616" y="1294765"/>
            <a:ext cx="4096385" cy="5958840"/>
          </a:xfrm>
          <a:prstGeom prst="rect">
            <a:avLst/>
          </a:prstGeom>
        </p:spPr>
      </p:pic>
      <p:pic>
        <p:nvPicPr>
          <p:cNvPr id="122" name="图片 121" descr="手机7"/>
          <p:cNvPicPr>
            <a:picLocks noChangeAspect="1"/>
          </p:cNvPicPr>
          <p:nvPr/>
        </p:nvPicPr>
        <p:blipFill>
          <a:blip r:embed="rId17"/>
          <a:stretch>
            <a:fillRect/>
          </a:stretch>
        </p:blipFill>
        <p:spPr>
          <a:xfrm>
            <a:off x="7518400" y="1161415"/>
            <a:ext cx="4125595" cy="5874385"/>
          </a:xfrm>
          <a:prstGeom prst="rect">
            <a:avLst/>
          </a:prstGeom>
        </p:spPr>
      </p:pic>
      <p:sp>
        <p:nvSpPr>
          <p:cNvPr id="2" name="任意形状 4"/>
          <p:cNvSpPr/>
          <p:nvPr/>
        </p:nvSpPr>
        <p:spPr>
          <a:xfrm rot="1800000">
            <a:off x="8964163" y="226058"/>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C12B27"/>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p>
            <a:pPr algn="ctr"/>
            <a:endParaRPr kumimoji="1" lang="zh-CN" altLang="en-US" sz="2400" dirty="0"/>
          </a:p>
        </p:txBody>
      </p:sp>
      <p:sp>
        <p:nvSpPr>
          <p:cNvPr id="3" name="文本框 32"/>
          <p:cNvSpPr txBox="1"/>
          <p:nvPr/>
        </p:nvSpPr>
        <p:spPr>
          <a:xfrm rot="1800000">
            <a:off x="9686399" y="413051"/>
            <a:ext cx="2206728" cy="521970"/>
          </a:xfrm>
          <a:prstGeom prst="rect">
            <a:avLst/>
          </a:prstGeom>
          <a:solidFill>
            <a:srgbClr val="C12B27"/>
          </a:solidFill>
        </p:spPr>
        <p:txBody>
          <a:bodyPr wrap="square" rtlCol="0">
            <a:spAutoFit/>
          </a:bodyPr>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系统实现</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250"/>
                                        <p:tgtEl>
                                          <p:spTgt spid="46"/>
                                        </p:tgtEl>
                                      </p:cBhvr>
                                    </p:animEffect>
                                  </p:childTnLst>
                                </p:cTn>
                              </p:par>
                              <p:par>
                                <p:cTn id="8" presetID="9"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250"/>
                                        <p:tgtEl>
                                          <p:spTgt spid="41"/>
                                        </p:tgtEl>
                                      </p:cBhvr>
                                    </p:animEffect>
                                  </p:childTnLst>
                                </p:cTn>
                              </p:par>
                              <p:par>
                                <p:cTn id="11" presetID="9"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dissolve">
                                      <p:cBhvr>
                                        <p:cTn id="13" dur="250"/>
                                        <p:tgtEl>
                                          <p:spTgt spid="53"/>
                                        </p:tgtEl>
                                      </p:cBhvr>
                                    </p:animEffect>
                                  </p:childTnLst>
                                </p:cTn>
                              </p:par>
                              <p:par>
                                <p:cTn id="14" presetID="9"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dissolve">
                                      <p:cBhvr>
                                        <p:cTn id="16" dur="250"/>
                                        <p:tgtEl>
                                          <p:spTgt spid="69"/>
                                        </p:tgtEl>
                                      </p:cBhvr>
                                    </p:animEffect>
                                  </p:childTnLst>
                                </p:cTn>
                              </p:par>
                              <p:par>
                                <p:cTn id="17" presetID="9"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dissolve">
                                      <p:cBhvr>
                                        <p:cTn id="19" dur="250"/>
                                        <p:tgtEl>
                                          <p:spTgt spid="74"/>
                                        </p:tgtEl>
                                      </p:cBhvr>
                                    </p:animEffect>
                                  </p:childTnLst>
                                </p:cTn>
                              </p:par>
                              <p:par>
                                <p:cTn id="20" presetID="9" presetClass="entr" presetSubtype="0"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dissolve">
                                      <p:cBhvr>
                                        <p:cTn id="22" dur="250"/>
                                        <p:tgtEl>
                                          <p:spTgt spid="81"/>
                                        </p:tgtEl>
                                      </p:cBhvr>
                                    </p:animEffect>
                                  </p:childTnLst>
                                </p:cTn>
                              </p:par>
                              <p:par>
                                <p:cTn id="23" presetID="9"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dissolve">
                                      <p:cBhvr>
                                        <p:cTn id="25" dur="250"/>
                                        <p:tgtEl>
                                          <p:spTgt spid="86"/>
                                        </p:tgtEl>
                                      </p:cBhvr>
                                    </p:animEffect>
                                  </p:childTnLst>
                                </p:cTn>
                              </p:par>
                              <p:par>
                                <p:cTn id="26" presetID="9" presetClass="entr" presetSubtype="0"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dissolve">
                                      <p:cBhvr>
                                        <p:cTn id="28" dur="250"/>
                                        <p:tgtEl>
                                          <p:spTgt spid="93"/>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box(in)">
                                      <p:cBhvr>
                                        <p:cTn id="33" dur="2000"/>
                                        <p:tgtEl>
                                          <p:spTgt spid="105"/>
                                        </p:tgtEl>
                                      </p:cBhvr>
                                    </p:animEffect>
                                  </p:childTnLst>
                                  <p:subTnLst>
                                    <p:set>
                                      <p:cBhvr override="childStyle">
                                        <p:cTn dur="65" fill="hold" display="1" masterRel="nextClick" afterEffect="1"/>
                                        <p:tgtEl>
                                          <p:spTgt spid="105"/>
                                        </p:tgtEl>
                                        <p:attrNameLst>
                                          <p:attrName>style.visibility</p:attrName>
                                        </p:attrNameLst>
                                      </p:cBhvr>
                                      <p:to>
                                        <p:strVal val="hidden"/>
                                      </p:to>
                                    </p:set>
                                  </p:subTnLst>
                                </p:cTn>
                              </p:par>
                              <p:par>
                                <p:cTn id="34" presetID="0" presetClass="path" presetSubtype="0" accel="50000" decel="50000" fill="hold" nodeType="withEffect">
                                  <p:stCondLst>
                                    <p:cond delay="0"/>
                                  </p:stCondLst>
                                  <p:childTnLst>
                                    <p:animMotion origin="layout" path="M 0.000000 0.000000 L -0.398750 0.000000 " pathEditMode="relative" ptsTypes="">
                                      <p:cBhvr>
                                        <p:cTn id="35" dur="1000" fill="hold"/>
                                        <p:tgtEl>
                                          <p:spTgt spid="108"/>
                                        </p:tgtEl>
                                        <p:attrNameLst>
                                          <p:attrName>ppt_x</p:attrName>
                                          <p:attrName>ppt_y</p:attrName>
                                        </p:attrNameLst>
                                      </p:cBhvr>
                                    </p:animMotion>
                                  </p:childTnLst>
                                  <p:subTnLst>
                                    <p:set>
                                      <p:cBhvr override="childStyle">
                                        <p:cTn dur="65" fill="hold" display="1" masterRel="nextClick" afterEffect="1"/>
                                        <p:tgtEl>
                                          <p:spTgt spid="108"/>
                                        </p:tgtEl>
                                        <p:attrNameLst>
                                          <p:attrName>style.visibility</p:attrName>
                                        </p:attrNameLst>
                                      </p:cBhvr>
                                      <p:to>
                                        <p:strVal val="hidden"/>
                                      </p:to>
                                    </p:set>
                                  </p:subTnLst>
                                </p:cTn>
                              </p:par>
                              <p:par>
                                <p:cTn id="36" presetID="0" presetClass="path" presetSubtype="0" accel="50000" decel="50000" fill="hold" nodeType="withEffect">
                                  <p:stCondLst>
                                    <p:cond delay="0"/>
                                  </p:stCondLst>
                                  <p:childTnLst>
                                    <p:animMotion origin="layout" path="M 0.000000 0.000000 L -0.398750 0.000000 " pathEditMode="relative" ptsTypes="">
                                      <p:cBhvr>
                                        <p:cTn id="37" dur="1000" fill="hold"/>
                                        <p:tgtEl>
                                          <p:spTgt spid="12"/>
                                        </p:tgtEl>
                                        <p:attrNameLst>
                                          <p:attrName>ppt_x</p:attrName>
                                          <p:attrName>ppt_y</p:attrName>
                                        </p:attrNameLst>
                                      </p:cBhvr>
                                    </p:animMotion>
                                  </p:childTnLst>
                                  <p:subTnLst>
                                    <p:set>
                                      <p:cBhvr override="childStyle">
                                        <p:cTn dur="65" fill="hold" display="1" masterRel="nextClick" afterEffect="1"/>
                                        <p:tgtEl>
                                          <p:spTgt spid="12"/>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ox(in)">
                                      <p:cBhvr>
                                        <p:cTn id="42" dur="2000"/>
                                        <p:tgtEl>
                                          <p:spTgt spid="15"/>
                                        </p:tgtEl>
                                      </p:cBhvr>
                                    </p:animEffect>
                                  </p:childTnLst>
                                  <p:subTnLst>
                                    <p:set>
                                      <p:cBhvr override="childStyle">
                                        <p:cTn dur="65" fill="hold" display="1" masterRel="nextClick" afterEffect="1"/>
                                        <p:tgtEl>
                                          <p:spTgt spid="15"/>
                                        </p:tgtEl>
                                        <p:attrNameLst>
                                          <p:attrName>style.visibility</p:attrName>
                                        </p:attrNameLst>
                                      </p:cBhvr>
                                      <p:to>
                                        <p:strVal val="hidden"/>
                                      </p:to>
                                    </p:set>
                                  </p:subTnLst>
                                </p:cTn>
                              </p:par>
                              <p:par>
                                <p:cTn id="43" presetID="0" presetClass="path" presetSubtype="0" accel="50000" decel="50000" fill="hold" nodeType="withEffect">
                                  <p:stCondLst>
                                    <p:cond delay="0"/>
                                  </p:stCondLst>
                                  <p:childTnLst>
                                    <p:animMotion origin="layout" path="M 0.000000 0.000000 L -0.398750 0.000000 " pathEditMode="relative" ptsTypes="">
                                      <p:cBhvr>
                                        <p:cTn id="44" dur="1000" fill="hold"/>
                                        <p:tgtEl>
                                          <p:spTgt spid="18"/>
                                        </p:tgtEl>
                                        <p:attrNameLst>
                                          <p:attrName>ppt_x</p:attrName>
                                          <p:attrName>ppt_y</p:attrName>
                                        </p:attrNameLst>
                                      </p:cBhvr>
                                    </p:animMotion>
                                  </p:childTnLst>
                                  <p:subTnLst>
                                    <p:set>
                                      <p:cBhvr override="childStyle">
                                        <p:cTn dur="65" fill="hold" display="1" masterRel="nextClick" afterEffect="1"/>
                                        <p:tgtEl>
                                          <p:spTgt spid="18"/>
                                        </p:tgtEl>
                                        <p:attrNameLst>
                                          <p:attrName>style.visibility</p:attrName>
                                        </p:attrNameLst>
                                      </p:cBhvr>
                                      <p:to>
                                        <p:strVal val="hidden"/>
                                      </p:to>
                                    </p:set>
                                  </p:subTnLst>
                                </p:cTn>
                              </p:par>
                              <p:par>
                                <p:cTn id="45" presetID="0" presetClass="path" presetSubtype="0" accel="50000" decel="50000" fill="hold" nodeType="withEffect">
                                  <p:stCondLst>
                                    <p:cond delay="0"/>
                                  </p:stCondLst>
                                  <p:childTnLst>
                                    <p:animMotion origin="layout" path="M 0.000000 0.000000 L -0.398750 0.000000 " pathEditMode="relative" ptsTypes="">
                                      <p:cBhvr>
                                        <p:cTn id="46" dur="1000" fill="hold"/>
                                        <p:tgtEl>
                                          <p:spTgt spid="19"/>
                                        </p:tgtEl>
                                        <p:attrNameLst>
                                          <p:attrName>ppt_x</p:attrName>
                                          <p:attrName>ppt_y</p:attrName>
                                        </p:attrNameLst>
                                      </p:cBhvr>
                                    </p:animMotion>
                                  </p:childTnLst>
                                  <p:subTnLst>
                                    <p:set>
                                      <p:cBhvr override="childStyle">
                                        <p:cTn dur="65" fill="hold" display="1" masterRel="nextClick" afterEffect="1"/>
                                        <p:tgtEl>
                                          <p:spTgt spid="19"/>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childTnLst>
                                  <p:subTnLst>
                                    <p:set>
                                      <p:cBhvr override="childStyle">
                                        <p:cTn dur="65" fill="hold" display="1" masterRel="nextClick" afterEffect="1"/>
                                        <p:tgtEl>
                                          <p:spTgt spid="100"/>
                                        </p:tgtEl>
                                        <p:attrNameLst>
                                          <p:attrName>style.visibility</p:attrName>
                                        </p:attrNameLst>
                                      </p:cBhvr>
                                      <p:to>
                                        <p:strVal val="hidden"/>
                                      </p:to>
                                    </p:set>
                                  </p:subTnLst>
                                </p:cTn>
                              </p:par>
                              <p:par>
                                <p:cTn id="51" presetID="1"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subTnLst>
                                    <p:set>
                                      <p:cBhvr override="childStyle">
                                        <p:cTn dur="65" fill="hold" display="1" masterRel="nextClick" afterEffect="1"/>
                                        <p:tgtEl>
                                          <p:spTgt spid="101"/>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ox(in)">
                                      <p:cBhvr>
                                        <p:cTn id="57" dur="2000"/>
                                        <p:tgtEl>
                                          <p:spTgt spid="20"/>
                                        </p:tgtEl>
                                      </p:cBhvr>
                                    </p:animEffect>
                                  </p:childTnLst>
                                  <p:subTnLst>
                                    <p:set>
                                      <p:cBhvr override="childStyle">
                                        <p:cTn dur="65" fill="hold" display="1" masterRel="nextClick" afterEffect="1"/>
                                        <p:tgtEl>
                                          <p:spTgt spid="20"/>
                                        </p:tgtEl>
                                        <p:attrNameLst>
                                          <p:attrName>style.visibility</p:attrName>
                                        </p:attrNameLst>
                                      </p:cBhvr>
                                      <p:to>
                                        <p:strVal val="hidden"/>
                                      </p:to>
                                    </p:set>
                                  </p:subTnLst>
                                </p:cTn>
                              </p:par>
                              <p:par>
                                <p:cTn id="58" presetID="0" presetClass="path" presetSubtype="0" accel="50000" decel="50000" fill="hold" nodeType="withEffect">
                                  <p:stCondLst>
                                    <p:cond delay="0"/>
                                  </p:stCondLst>
                                  <p:childTnLst>
                                    <p:animMotion origin="layout" path="M 0.000000 0.000000 L -0.398750 0.000000 " pathEditMode="relative" ptsTypes="">
                                      <p:cBhvr>
                                        <p:cTn id="59" dur="1000" fill="hold"/>
                                        <p:tgtEl>
                                          <p:spTgt spid="21"/>
                                        </p:tgtEl>
                                        <p:attrNameLst>
                                          <p:attrName>ppt_x</p:attrName>
                                          <p:attrName>ppt_y</p:attrName>
                                        </p:attrNameLst>
                                      </p:cBhvr>
                                    </p:animMotion>
                                  </p:childTnLst>
                                  <p:subTnLst>
                                    <p:set>
                                      <p:cBhvr override="childStyle">
                                        <p:cTn dur="65" fill="hold" display="1" masterRel="nextClick" afterEffect="1"/>
                                        <p:tgtEl>
                                          <p:spTgt spid="21"/>
                                        </p:tgtEl>
                                        <p:attrNameLst>
                                          <p:attrName>style.visibility</p:attrName>
                                        </p:attrNameLst>
                                      </p:cBhvr>
                                      <p:to>
                                        <p:strVal val="hidden"/>
                                      </p:to>
                                    </p:set>
                                  </p:subTnLst>
                                </p:cTn>
                              </p:par>
                              <p:par>
                                <p:cTn id="60" presetID="0" presetClass="path" presetSubtype="0" accel="50000" decel="50000" fill="hold" nodeType="withEffect">
                                  <p:stCondLst>
                                    <p:cond delay="0"/>
                                  </p:stCondLst>
                                  <p:childTnLst>
                                    <p:animMotion origin="layout" path="M 0.000000 0.000000 L -0.398750 0.000000 " pathEditMode="relative" ptsTypes="">
                                      <p:cBhvr>
                                        <p:cTn id="61" dur="1000" fill="hold"/>
                                        <p:tgtEl>
                                          <p:spTgt spid="22"/>
                                        </p:tgtEl>
                                        <p:attrNameLst>
                                          <p:attrName>ppt_x</p:attrName>
                                          <p:attrName>ppt_y</p:attrName>
                                        </p:attrNameLst>
                                      </p:cBhvr>
                                    </p:animMotion>
                                  </p:childTnLst>
                                  <p:subTnLst>
                                    <p:set>
                                      <p:cBhvr override="childStyle">
                                        <p:cTn dur="65" fill="hold" display="1" masterRel="nextClick" afterEffect="1"/>
                                        <p:tgtEl>
                                          <p:spTgt spid="22"/>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14"/>
                                        </p:tgtEl>
                                        <p:attrNameLst>
                                          <p:attrName>style.visibility</p:attrName>
                                        </p:attrNameLst>
                                      </p:cBhvr>
                                      <p:to>
                                        <p:strVal val="visible"/>
                                      </p:to>
                                    </p:set>
                                  </p:childTnLst>
                                  <p:subTnLst>
                                    <p:set>
                                      <p:cBhvr override="childStyle">
                                        <p:cTn dur="65" fill="hold" display="1" masterRel="nextClick" afterEffect="1"/>
                                        <p:tgtEl>
                                          <p:spTgt spid="114"/>
                                        </p:tgtEl>
                                        <p:attrNameLst>
                                          <p:attrName>style.visibility</p:attrName>
                                        </p:attrNameLst>
                                      </p:cBhvr>
                                      <p:to>
                                        <p:strVal val="hidden"/>
                                      </p:to>
                                    </p:set>
                                  </p:subTnLst>
                                </p:cTn>
                              </p:par>
                              <p:par>
                                <p:cTn id="66" presetID="1" presetClass="entr" presetSubtype="0" fill="hold" nodeType="withEffect">
                                  <p:stCondLst>
                                    <p:cond delay="0"/>
                                  </p:stCondLst>
                                  <p:childTnLst>
                                    <p:set>
                                      <p:cBhvr>
                                        <p:cTn id="67" dur="1" fill="hold">
                                          <p:stCondLst>
                                            <p:cond delay="0"/>
                                          </p:stCondLst>
                                        </p:cTn>
                                        <p:tgtEl>
                                          <p:spTgt spid="115"/>
                                        </p:tgtEl>
                                        <p:attrNameLst>
                                          <p:attrName>style.visibility</p:attrName>
                                        </p:attrNameLst>
                                      </p:cBhvr>
                                      <p:to>
                                        <p:strVal val="visible"/>
                                      </p:to>
                                    </p:set>
                                  </p:childTnLst>
                                  <p:subTnLst>
                                    <p:set>
                                      <p:cBhvr override="childStyle">
                                        <p:cTn dur="65" fill="hold" display="1" masterRel="nextClick" afterEffect="1"/>
                                        <p:tgtEl>
                                          <p:spTgt spid="115"/>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box(in)">
                                      <p:cBhvr>
                                        <p:cTn id="72" dur="2000"/>
                                        <p:tgtEl>
                                          <p:spTgt spid="23"/>
                                        </p:tgtEl>
                                      </p:cBhvr>
                                    </p:animEffect>
                                  </p:childTnLst>
                                  <p:subTnLst>
                                    <p:set>
                                      <p:cBhvr override="childStyle">
                                        <p:cTn dur="65" fill="hold" display="1" masterRel="nextClick" afterEffect="1"/>
                                        <p:tgtEl>
                                          <p:spTgt spid="23"/>
                                        </p:tgtEl>
                                        <p:attrNameLst>
                                          <p:attrName>style.visibility</p:attrName>
                                        </p:attrNameLst>
                                      </p:cBhvr>
                                      <p:to>
                                        <p:strVal val="hidden"/>
                                      </p:to>
                                    </p:set>
                                  </p:subTnLst>
                                </p:cTn>
                              </p:par>
                              <p:par>
                                <p:cTn id="73" presetID="0" presetClass="path" presetSubtype="0" accel="50000" decel="50000" fill="hold" nodeType="withEffect">
                                  <p:stCondLst>
                                    <p:cond delay="0"/>
                                  </p:stCondLst>
                                  <p:childTnLst>
                                    <p:animMotion origin="layout" path="M 0.000000 0.000000 L -0.398750 0.000000 " pathEditMode="relative" ptsTypes="">
                                      <p:cBhvr>
                                        <p:cTn id="74" dur="1000" fill="hold"/>
                                        <p:tgtEl>
                                          <p:spTgt spid="24"/>
                                        </p:tgtEl>
                                        <p:attrNameLst>
                                          <p:attrName>ppt_x</p:attrName>
                                          <p:attrName>ppt_y</p:attrName>
                                        </p:attrNameLst>
                                      </p:cBhvr>
                                    </p:animMotion>
                                  </p:childTnLst>
                                  <p:subTnLst>
                                    <p:set>
                                      <p:cBhvr override="childStyle">
                                        <p:cTn dur="65" fill="hold" display="1" masterRel="nextClick" afterEffect="1"/>
                                        <p:tgtEl>
                                          <p:spTgt spid="24"/>
                                        </p:tgtEl>
                                        <p:attrNameLst>
                                          <p:attrName>style.visibility</p:attrName>
                                        </p:attrNameLst>
                                      </p:cBhvr>
                                      <p:to>
                                        <p:strVal val="hidden"/>
                                      </p:to>
                                    </p:set>
                                  </p:subTnLst>
                                </p:cTn>
                              </p:par>
                              <p:par>
                                <p:cTn id="75" presetID="0" presetClass="path" presetSubtype="0" accel="50000" decel="50000" fill="hold" nodeType="withEffect">
                                  <p:stCondLst>
                                    <p:cond delay="0"/>
                                  </p:stCondLst>
                                  <p:childTnLst>
                                    <p:animMotion origin="layout" path="M 0.000000 0.000000 L -0.398750 0.000000 " pathEditMode="relative" ptsTypes="">
                                      <p:cBhvr>
                                        <p:cTn id="76" dur="1000" fill="hold"/>
                                        <p:tgtEl>
                                          <p:spTgt spid="25"/>
                                        </p:tgtEl>
                                        <p:attrNameLst>
                                          <p:attrName>ppt_x</p:attrName>
                                          <p:attrName>ppt_y</p:attrName>
                                        </p:attrNameLst>
                                      </p:cBhvr>
                                    </p:animMotion>
                                  </p:childTnLst>
                                  <p:subTnLst>
                                    <p:set>
                                      <p:cBhvr override="childStyle">
                                        <p:cTn dur="65" fill="hold" display="1" masterRel="nextClick" afterEffect="1"/>
                                        <p:tgtEl>
                                          <p:spTgt spid="25"/>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4" presetClass="entr" presetSubtype="16"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box(in)">
                                      <p:cBhvr>
                                        <p:cTn id="81" dur="2000"/>
                                        <p:tgtEl>
                                          <p:spTgt spid="26"/>
                                        </p:tgtEl>
                                      </p:cBhvr>
                                    </p:animEffect>
                                  </p:childTnLst>
                                  <p:subTnLst>
                                    <p:set>
                                      <p:cBhvr override="childStyle">
                                        <p:cTn dur="65" fill="hold" display="1" masterRel="nextClick" afterEffect="1"/>
                                        <p:tgtEl>
                                          <p:spTgt spid="26"/>
                                        </p:tgtEl>
                                        <p:attrNameLst>
                                          <p:attrName>style.visibility</p:attrName>
                                        </p:attrNameLst>
                                      </p:cBhvr>
                                      <p:to>
                                        <p:strVal val="hidden"/>
                                      </p:to>
                                    </p:set>
                                  </p:subTnLst>
                                </p:cTn>
                              </p:par>
                              <p:par>
                                <p:cTn id="82" presetID="0" presetClass="path" presetSubtype="0" accel="50000" decel="50000" fill="hold" nodeType="withEffect">
                                  <p:stCondLst>
                                    <p:cond delay="0"/>
                                  </p:stCondLst>
                                  <p:childTnLst>
                                    <p:animMotion origin="layout" path="M 0.000000 0.000000 L -0.398750 0.000000 " pathEditMode="relative" ptsTypes="">
                                      <p:cBhvr>
                                        <p:cTn id="83" dur="1000" fill="hold"/>
                                        <p:tgtEl>
                                          <p:spTgt spid="27"/>
                                        </p:tgtEl>
                                        <p:attrNameLst>
                                          <p:attrName>ppt_x</p:attrName>
                                          <p:attrName>ppt_y</p:attrName>
                                        </p:attrNameLst>
                                      </p:cBhvr>
                                    </p:animMotion>
                                  </p:childTnLst>
                                  <p:subTnLst>
                                    <p:set>
                                      <p:cBhvr override="childStyle">
                                        <p:cTn dur="65" fill="hold" display="1" masterRel="nextClick" afterEffect="1"/>
                                        <p:tgtEl>
                                          <p:spTgt spid="27"/>
                                        </p:tgtEl>
                                        <p:attrNameLst>
                                          <p:attrName>style.visibility</p:attrName>
                                        </p:attrNameLst>
                                      </p:cBhvr>
                                      <p:to>
                                        <p:strVal val="hidden"/>
                                      </p:to>
                                    </p:set>
                                  </p:subTnLst>
                                </p:cTn>
                              </p:par>
                              <p:par>
                                <p:cTn id="84" presetID="0" presetClass="path" presetSubtype="0" accel="50000" decel="50000" fill="hold" nodeType="withEffect">
                                  <p:stCondLst>
                                    <p:cond delay="0"/>
                                  </p:stCondLst>
                                  <p:childTnLst>
                                    <p:animMotion origin="layout" path="M 0.000000 0.000000 L -0.398750 0.000000 " pathEditMode="relative" ptsTypes="">
                                      <p:cBhvr>
                                        <p:cTn id="85" dur="1000" fill="hold"/>
                                        <p:tgtEl>
                                          <p:spTgt spid="28"/>
                                        </p:tgtEl>
                                        <p:attrNameLst>
                                          <p:attrName>ppt_x</p:attrName>
                                          <p:attrName>ppt_y</p:attrName>
                                        </p:attrNameLst>
                                      </p:cBhvr>
                                    </p:animMotion>
                                  </p:childTnLst>
                                  <p:subTnLst>
                                    <p:set>
                                      <p:cBhvr override="childStyle">
                                        <p:cTn dur="65" fill="hold" display="1" masterRel="nextClick" afterEffect="1"/>
                                        <p:tgtEl>
                                          <p:spTgt spid="28"/>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childTnLst>
                                  <p:subTnLst>
                                    <p:set>
                                      <p:cBhvr override="childStyle">
                                        <p:cTn dur="65" fill="hold" display="1" masterRel="nextClick" afterEffect="1"/>
                                        <p:tgtEl>
                                          <p:spTgt spid="116"/>
                                        </p:tgtEl>
                                        <p:attrNameLst>
                                          <p:attrName>style.visibility</p:attrName>
                                        </p:attrNameLst>
                                      </p:cBhvr>
                                      <p:to>
                                        <p:strVal val="hidden"/>
                                      </p:to>
                                    </p:set>
                                  </p:subTnLst>
                                </p:cTn>
                              </p:par>
                              <p:par>
                                <p:cTn id="90" presetID="1" presetClass="entr" presetSubtype="0" fill="hold" nodeType="withEffect">
                                  <p:stCondLst>
                                    <p:cond delay="0"/>
                                  </p:stCondLst>
                                  <p:childTnLst>
                                    <p:set>
                                      <p:cBhvr>
                                        <p:cTn id="91" dur="1" fill="hold">
                                          <p:stCondLst>
                                            <p:cond delay="0"/>
                                          </p:stCondLst>
                                        </p:cTn>
                                        <p:tgtEl>
                                          <p:spTgt spid="117"/>
                                        </p:tgtEl>
                                        <p:attrNameLst>
                                          <p:attrName>style.visibility</p:attrName>
                                        </p:attrNameLst>
                                      </p:cBhvr>
                                      <p:to>
                                        <p:strVal val="visible"/>
                                      </p:to>
                                    </p:set>
                                  </p:childTnLst>
                                  <p:subTnLst>
                                    <p:set>
                                      <p:cBhvr override="childStyle">
                                        <p:cTn dur="65" fill="hold" display="1" masterRel="nextClick" afterEffect="1"/>
                                        <p:tgtEl>
                                          <p:spTgt spid="117"/>
                                        </p:tgtEl>
                                        <p:attrNameLst>
                                          <p:attrName>style.visibility</p:attrName>
                                        </p:attrNameLst>
                                      </p:cBhvr>
                                      <p:to>
                                        <p:strVal val="hidden"/>
                                      </p:to>
                                    </p:set>
                                  </p:sub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98"/>
                                        </p:tgtEl>
                                        <p:attrNameLst>
                                          <p:attrName>style.visibility</p:attrName>
                                        </p:attrNameLst>
                                      </p:cBhvr>
                                      <p:to>
                                        <p:strVal val="visible"/>
                                      </p:to>
                                    </p:set>
                                  </p:childTnLst>
                                  <p:subTnLst>
                                    <p:set>
                                      <p:cBhvr override="childStyle">
                                        <p:cTn dur="65" fill="hold" display="1" masterRel="nextClick" afterEffect="1"/>
                                        <p:tgtEl>
                                          <p:spTgt spid="98"/>
                                        </p:tgtEl>
                                        <p:attrNameLst>
                                          <p:attrName>style.visibility</p:attrName>
                                        </p:attrNameLst>
                                      </p:cBhvr>
                                      <p:to>
                                        <p:strVal val="hidden"/>
                                      </p:to>
                                    </p:set>
                                  </p:subTnLst>
                                </p:cTn>
                              </p:par>
                              <p:par>
                                <p:cTn id="96" presetID="1" presetClass="entr" presetSubtype="0" fill="hold" nodeType="withEffect">
                                  <p:stCondLst>
                                    <p:cond delay="0"/>
                                  </p:stCondLst>
                                  <p:childTnLst>
                                    <p:set>
                                      <p:cBhvr>
                                        <p:cTn id="97" dur="1" fill="hold">
                                          <p:stCondLst>
                                            <p:cond delay="0"/>
                                          </p:stCondLst>
                                        </p:cTn>
                                        <p:tgtEl>
                                          <p:spTgt spid="99"/>
                                        </p:tgtEl>
                                        <p:attrNameLst>
                                          <p:attrName>style.visibility</p:attrName>
                                        </p:attrNameLst>
                                      </p:cBhvr>
                                      <p:to>
                                        <p:strVal val="visible"/>
                                      </p:to>
                                    </p:set>
                                  </p:childTnLst>
                                  <p:subTnLst>
                                    <p:set>
                                      <p:cBhvr override="childStyle">
                                        <p:cTn dur="65" fill="hold" display="1" masterRel="nextClick" afterEffect="1"/>
                                        <p:tgtEl>
                                          <p:spTgt spid="99"/>
                                        </p:tgtEl>
                                        <p:attrNameLst>
                                          <p:attrName>style.visibility</p:attrName>
                                        </p:attrNameLst>
                                      </p:cBhvr>
                                      <p:to>
                                        <p:strVal val="hidden"/>
                                      </p:to>
                                    </p:set>
                                  </p:subTnLst>
                                </p:cTn>
                              </p:par>
                            </p:childTnLst>
                          </p:cTn>
                        </p:par>
                      </p:childTnLst>
                    </p:cTn>
                  </p:par>
                  <p:par>
                    <p:cTn id="98" fill="hold">
                      <p:stCondLst>
                        <p:cond delay="indefinite"/>
                      </p:stCondLst>
                      <p:childTnLst>
                        <p:par>
                          <p:cTn id="99" fill="hold">
                            <p:stCondLst>
                              <p:cond delay="0"/>
                            </p:stCondLst>
                            <p:childTnLst>
                              <p:par>
                                <p:cTn id="100" presetID="4" presetClass="entr" presetSubtype="16"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box(in)">
                                      <p:cBhvr>
                                        <p:cTn id="102" dur="2000"/>
                                        <p:tgtEl>
                                          <p:spTgt spid="29"/>
                                        </p:tgtEl>
                                      </p:cBhvr>
                                    </p:animEffect>
                                  </p:childTnLst>
                                  <p:subTnLst>
                                    <p:set>
                                      <p:cBhvr override="childStyle">
                                        <p:cTn dur="65" fill="hold" display="1" masterRel="nextClick" afterEffect="1"/>
                                        <p:tgtEl>
                                          <p:spTgt spid="29"/>
                                        </p:tgtEl>
                                        <p:attrNameLst>
                                          <p:attrName>style.visibility</p:attrName>
                                        </p:attrNameLst>
                                      </p:cBhvr>
                                      <p:to>
                                        <p:strVal val="hidden"/>
                                      </p:to>
                                    </p:set>
                                  </p:subTnLst>
                                </p:cTn>
                              </p:par>
                              <p:par>
                                <p:cTn id="103" presetID="0" presetClass="path" presetSubtype="0" accel="50000" decel="50000" fill="hold" nodeType="withEffect">
                                  <p:stCondLst>
                                    <p:cond delay="0"/>
                                  </p:stCondLst>
                                  <p:childTnLst>
                                    <p:animMotion origin="layout" path="M 0.000000 0.000000 L -0.398750 0.000000 " pathEditMode="relative" ptsTypes="">
                                      <p:cBhvr>
                                        <p:cTn id="104" dur="1000" fill="hold"/>
                                        <p:tgtEl>
                                          <p:spTgt spid="30"/>
                                        </p:tgtEl>
                                        <p:attrNameLst>
                                          <p:attrName>ppt_x</p:attrName>
                                          <p:attrName>ppt_y</p:attrName>
                                        </p:attrNameLst>
                                      </p:cBhvr>
                                    </p:animMotion>
                                  </p:childTnLst>
                                  <p:subTnLst>
                                    <p:set>
                                      <p:cBhvr override="childStyle">
                                        <p:cTn dur="65" fill="hold" display="1" masterRel="nextClick" afterEffect="1"/>
                                        <p:tgtEl>
                                          <p:spTgt spid="30"/>
                                        </p:tgtEl>
                                        <p:attrNameLst>
                                          <p:attrName>style.visibility</p:attrName>
                                        </p:attrNameLst>
                                      </p:cBhvr>
                                      <p:to>
                                        <p:strVal val="hidden"/>
                                      </p:to>
                                    </p:set>
                                  </p:subTnLst>
                                </p:cTn>
                              </p:par>
                              <p:par>
                                <p:cTn id="105" presetID="0" presetClass="path" presetSubtype="0" accel="50000" decel="50000" fill="hold" nodeType="withEffect">
                                  <p:stCondLst>
                                    <p:cond delay="0"/>
                                  </p:stCondLst>
                                  <p:childTnLst>
                                    <p:animMotion origin="layout" path="M 0.000000 0.000000 L -0.398750 0.000000 " pathEditMode="relative" ptsTypes="">
                                      <p:cBhvr>
                                        <p:cTn id="106" dur="1000" fill="hold"/>
                                        <p:tgtEl>
                                          <p:spTgt spid="31"/>
                                        </p:tgtEl>
                                        <p:attrNameLst>
                                          <p:attrName>ppt_x</p:attrName>
                                          <p:attrName>ppt_y</p:attrName>
                                        </p:attrNameLst>
                                      </p:cBhvr>
                                    </p:animMotion>
                                  </p:childTnLst>
                                  <p:subTnLst>
                                    <p:set>
                                      <p:cBhvr override="childStyle">
                                        <p:cTn dur="65" fill="hold" display="1" masterRel="nextClick" afterEffect="1"/>
                                        <p:tgtEl>
                                          <p:spTgt spid="31"/>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12"/>
                                        </p:tgtEl>
                                        <p:attrNameLst>
                                          <p:attrName>style.visibility</p:attrName>
                                        </p:attrNameLst>
                                      </p:cBhvr>
                                      <p:to>
                                        <p:strVal val="visible"/>
                                      </p:to>
                                    </p:set>
                                  </p:childTnLst>
                                  <p:subTnLst>
                                    <p:set>
                                      <p:cBhvr override="childStyle">
                                        <p:cTn dur="65" fill="hold" display="1" masterRel="nextClick" afterEffect="1"/>
                                        <p:tgtEl>
                                          <p:spTgt spid="112"/>
                                        </p:tgtEl>
                                        <p:attrNameLst>
                                          <p:attrName>style.visibility</p:attrName>
                                        </p:attrNameLst>
                                      </p:cBhvr>
                                      <p:to>
                                        <p:strVal val="hidden"/>
                                      </p:to>
                                    </p:set>
                                  </p:subTnLst>
                                </p:cTn>
                              </p:par>
                              <p:par>
                                <p:cTn id="111" presetID="1" presetClass="entr" presetSubtype="0" fill="hold" nodeType="withEffect">
                                  <p:stCondLst>
                                    <p:cond delay="0"/>
                                  </p:stCondLst>
                                  <p:childTnLst>
                                    <p:set>
                                      <p:cBhvr>
                                        <p:cTn id="112" dur="1" fill="hold">
                                          <p:stCondLst>
                                            <p:cond delay="0"/>
                                          </p:stCondLst>
                                        </p:cTn>
                                        <p:tgtEl>
                                          <p:spTgt spid="113"/>
                                        </p:tgtEl>
                                        <p:attrNameLst>
                                          <p:attrName>style.visibility</p:attrName>
                                        </p:attrNameLst>
                                      </p:cBhvr>
                                      <p:to>
                                        <p:strVal val="visible"/>
                                      </p:to>
                                    </p:set>
                                  </p:childTnLst>
                                  <p:subTnLst>
                                    <p:set>
                                      <p:cBhvr override="childStyle">
                                        <p:cTn dur="65" fill="hold" display="1" masterRel="nextClick" afterEffect="1"/>
                                        <p:tgtEl>
                                          <p:spTgt spid="113"/>
                                        </p:tgtEl>
                                        <p:attrNameLst>
                                          <p:attrName>style.visibility</p:attrName>
                                        </p:attrNameLst>
                                      </p:cBhvr>
                                      <p:to>
                                        <p:strVal val="hidden"/>
                                      </p:to>
                                    </p:set>
                                  </p:sub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02"/>
                                        </p:tgtEl>
                                        <p:attrNameLst>
                                          <p:attrName>style.visibility</p:attrName>
                                        </p:attrNameLst>
                                      </p:cBhvr>
                                      <p:to>
                                        <p:strVal val="visible"/>
                                      </p:to>
                                    </p:set>
                                  </p:childTnLst>
                                  <p:subTnLst>
                                    <p:set>
                                      <p:cBhvr override="childStyle">
                                        <p:cTn dur="65" fill="hold" display="1" masterRel="nextClick" afterEffect="1"/>
                                        <p:tgtEl>
                                          <p:spTgt spid="102"/>
                                        </p:tgtEl>
                                        <p:attrNameLst>
                                          <p:attrName>style.visibility</p:attrName>
                                        </p:attrNameLst>
                                      </p:cBhvr>
                                      <p:to>
                                        <p:strVal val="hidden"/>
                                      </p:to>
                                    </p:set>
                                  </p:subTnLst>
                                </p:cTn>
                              </p:par>
                              <p:par>
                                <p:cTn id="117" presetID="1" presetClass="entr" presetSubtype="0" fill="hold" nodeType="withEffect">
                                  <p:stCondLst>
                                    <p:cond delay="0"/>
                                  </p:stCondLst>
                                  <p:childTnLst>
                                    <p:set>
                                      <p:cBhvr>
                                        <p:cTn id="118" dur="1" fill="hold">
                                          <p:stCondLst>
                                            <p:cond delay="0"/>
                                          </p:stCondLst>
                                        </p:cTn>
                                        <p:tgtEl>
                                          <p:spTgt spid="103"/>
                                        </p:tgtEl>
                                        <p:attrNameLst>
                                          <p:attrName>style.visibility</p:attrName>
                                        </p:attrNameLst>
                                      </p:cBhvr>
                                      <p:to>
                                        <p:strVal val="visible"/>
                                      </p:to>
                                    </p:set>
                                  </p:childTnLst>
                                  <p:subTnLst>
                                    <p:set>
                                      <p:cBhvr override="childStyle">
                                        <p:cTn dur="65" fill="hold" display="1" masterRel="nextClick" afterEffect="1"/>
                                        <p:tgtEl>
                                          <p:spTgt spid="103"/>
                                        </p:tgtEl>
                                        <p:attrNameLst>
                                          <p:attrName>style.visibility</p:attrName>
                                        </p:attrNameLst>
                                      </p:cBhvr>
                                      <p:to>
                                        <p:strVal val="hidden"/>
                                      </p:to>
                                    </p:set>
                                  </p:sub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04"/>
                                        </p:tgtEl>
                                        <p:attrNameLst>
                                          <p:attrName>style.visibility</p:attrName>
                                        </p:attrNameLst>
                                      </p:cBhvr>
                                      <p:to>
                                        <p:strVal val="visible"/>
                                      </p:to>
                                    </p:set>
                                  </p:childTnLst>
                                  <p:subTnLst>
                                    <p:set>
                                      <p:cBhvr override="childStyle">
                                        <p:cTn dur="65" fill="hold" display="1" masterRel="nextClick" afterEffect="1"/>
                                        <p:tgtEl>
                                          <p:spTgt spid="104"/>
                                        </p:tgtEl>
                                        <p:attrNameLst>
                                          <p:attrName>style.visibility</p:attrName>
                                        </p:attrNameLst>
                                      </p:cBhvr>
                                      <p:to>
                                        <p:strVal val="hidden"/>
                                      </p:to>
                                    </p:set>
                                  </p:subTnLst>
                                </p:cTn>
                              </p:par>
                              <p:par>
                                <p:cTn id="123" presetID="1" presetClass="entr" presetSubtype="0" fill="hold" nodeType="withEffect">
                                  <p:stCondLst>
                                    <p:cond delay="0"/>
                                  </p:stCondLst>
                                  <p:childTnLst>
                                    <p:set>
                                      <p:cBhvr>
                                        <p:cTn id="124" dur="1" fill="hold">
                                          <p:stCondLst>
                                            <p:cond delay="0"/>
                                          </p:stCondLst>
                                        </p:cTn>
                                        <p:tgtEl>
                                          <p:spTgt spid="106"/>
                                        </p:tgtEl>
                                        <p:attrNameLst>
                                          <p:attrName>style.visibility</p:attrName>
                                        </p:attrNameLst>
                                      </p:cBhvr>
                                      <p:to>
                                        <p:strVal val="visible"/>
                                      </p:to>
                                    </p:set>
                                  </p:childTnLst>
                                  <p:subTnLst>
                                    <p:set>
                                      <p:cBhvr override="childStyle">
                                        <p:cTn dur="65" fill="hold" display="1" masterRel="nextClick" afterEffect="1"/>
                                        <p:tgtEl>
                                          <p:spTgt spid="106"/>
                                        </p:tgtEl>
                                        <p:attrNameLst>
                                          <p:attrName>style.visibility</p:attrName>
                                        </p:attrNameLst>
                                      </p:cBhvr>
                                      <p:to>
                                        <p:strVal val="hidden"/>
                                      </p:to>
                                    </p:set>
                                  </p:subTnLst>
                                </p:cTn>
                              </p:par>
                            </p:childTnLst>
                          </p:cTn>
                        </p:par>
                      </p:childTnLst>
                    </p:cTn>
                  </p:par>
                  <p:par>
                    <p:cTn id="125" fill="hold">
                      <p:stCondLst>
                        <p:cond delay="indefinite"/>
                      </p:stCondLst>
                      <p:childTnLst>
                        <p:par>
                          <p:cTn id="126" fill="hold">
                            <p:stCondLst>
                              <p:cond delay="0"/>
                            </p:stCondLst>
                            <p:childTnLst>
                              <p:par>
                                <p:cTn id="127" presetID="4" presetClass="entr" presetSubtype="16" fill="hold" grpId="0" nodeType="clickEffect">
                                  <p:stCondLst>
                                    <p:cond delay="0"/>
                                  </p:stCondLst>
                                  <p:childTnLst>
                                    <p:set>
                                      <p:cBhvr>
                                        <p:cTn id="128" dur="1000" fill="hold">
                                          <p:stCondLst>
                                            <p:cond delay="0"/>
                                          </p:stCondLst>
                                        </p:cTn>
                                        <p:tgtEl>
                                          <p:spTgt spid="32"/>
                                        </p:tgtEl>
                                        <p:attrNameLst>
                                          <p:attrName>style.visibility</p:attrName>
                                        </p:attrNameLst>
                                      </p:cBhvr>
                                      <p:to>
                                        <p:strVal val="visible"/>
                                      </p:to>
                                    </p:set>
                                    <p:animEffect transition="in" filter="box(in)">
                                      <p:cBhvr>
                                        <p:cTn id="129" dur="1000"/>
                                        <p:tgtEl>
                                          <p:spTgt spid="32"/>
                                        </p:tgtEl>
                                      </p:cBhvr>
                                    </p:animEffect>
                                  </p:childTnLst>
                                  <p:subTnLst>
                                    <p:set>
                                      <p:cBhvr override="childStyle">
                                        <p:cTn dur="65" fill="hold" display="1" masterRel="nextClick" afterEffect="1"/>
                                        <p:tgtEl>
                                          <p:spTgt spid="32"/>
                                        </p:tgtEl>
                                        <p:attrNameLst>
                                          <p:attrName>style.visibility</p:attrName>
                                        </p:attrNameLst>
                                      </p:cBhvr>
                                      <p:to>
                                        <p:strVal val="hidden"/>
                                      </p:to>
                                    </p:set>
                                  </p:subTnLst>
                                </p:cTn>
                              </p:par>
                              <p:par>
                                <p:cTn id="130" presetID="0" presetClass="path" presetSubtype="0" accel="50000" decel="50000" fill="hold" nodeType="withEffect">
                                  <p:stCondLst>
                                    <p:cond delay="0"/>
                                  </p:stCondLst>
                                  <p:childTnLst>
                                    <p:animMotion origin="layout" path="M 0.000000 0.000000 L -0.388281 0.002315 " pathEditMode="relative" ptsTypes="">
                                      <p:cBhvr>
                                        <p:cTn id="131" dur="1000" fill="hold"/>
                                        <p:tgtEl>
                                          <p:spTgt spid="33"/>
                                        </p:tgtEl>
                                        <p:attrNameLst>
                                          <p:attrName>ppt_x</p:attrName>
                                          <p:attrName>ppt_y</p:attrName>
                                        </p:attrNameLst>
                                      </p:cBhvr>
                                    </p:animMotion>
                                  </p:childTnLst>
                                  <p:subTnLst>
                                    <p:set>
                                      <p:cBhvr override="childStyle">
                                        <p:cTn dur="65" fill="hold" display="1" masterRel="nextClick" afterEffect="1"/>
                                        <p:tgtEl>
                                          <p:spTgt spid="33"/>
                                        </p:tgtEl>
                                        <p:attrNameLst>
                                          <p:attrName>style.visibility</p:attrName>
                                        </p:attrNameLst>
                                      </p:cBhvr>
                                      <p:to>
                                        <p:strVal val="hidden"/>
                                      </p:to>
                                    </p:set>
                                  </p:subTnLst>
                                </p:cTn>
                              </p:par>
                              <p:par>
                                <p:cTn id="132" presetID="0" presetClass="path" presetSubtype="0" accel="50000" decel="50000" fill="hold" nodeType="withEffect">
                                  <p:stCondLst>
                                    <p:cond delay="0"/>
                                  </p:stCondLst>
                                  <p:childTnLst>
                                    <p:animMotion origin="layout" path="M 0.000000 0.000000 L -0.388281 0.002315 " pathEditMode="relative" ptsTypes="">
                                      <p:cBhvr>
                                        <p:cTn id="133" dur="1000" fill="hold"/>
                                        <p:tgtEl>
                                          <p:spTgt spid="34"/>
                                        </p:tgtEl>
                                        <p:attrNameLst>
                                          <p:attrName>ppt_x</p:attrName>
                                          <p:attrName>ppt_y</p:attrName>
                                        </p:attrNameLst>
                                      </p:cBhvr>
                                    </p:animMotion>
                                  </p:childTnLst>
                                  <p:subTnLst>
                                    <p:set>
                                      <p:cBhvr override="childStyle">
                                        <p:cTn dur="65" fill="hold" display="1" masterRel="nextClick" afterEffect="1"/>
                                        <p:tgtEl>
                                          <p:spTgt spid="34"/>
                                        </p:tgtEl>
                                        <p:attrNameLst>
                                          <p:attrName>style.visibility</p:attrName>
                                        </p:attrNameLst>
                                      </p:cBhvr>
                                      <p:to>
                                        <p:strVal val="hidden"/>
                                      </p:to>
                                    </p:set>
                                  </p:sub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67"/>
                                        </p:tgtEl>
                                        <p:attrNameLst>
                                          <p:attrName>style.visibility</p:attrName>
                                        </p:attrNameLst>
                                      </p:cBhvr>
                                      <p:to>
                                        <p:strVal val="visible"/>
                                      </p:to>
                                    </p:set>
                                  </p:childTnLst>
                                  <p:subTnLst>
                                    <p:set>
                                      <p:cBhvr override="childStyle">
                                        <p:cTn dur="65" fill="hold" display="1" masterRel="nextClick" afterEffect="1"/>
                                        <p:tgtEl>
                                          <p:spTgt spid="67"/>
                                        </p:tgtEl>
                                        <p:attrNameLst>
                                          <p:attrName>style.visibility</p:attrName>
                                        </p:attrNameLst>
                                      </p:cBhvr>
                                      <p:to>
                                        <p:strVal val="hidden"/>
                                      </p:to>
                                    </p:set>
                                  </p:subTnLst>
                                </p:cTn>
                              </p:par>
                              <p:par>
                                <p:cTn id="138" presetID="1" presetClass="entr" presetSubtype="0" fill="hold" nodeType="withEffect">
                                  <p:stCondLst>
                                    <p:cond delay="0"/>
                                  </p:stCondLst>
                                  <p:childTnLst>
                                    <p:set>
                                      <p:cBhvr>
                                        <p:cTn id="139" dur="1" fill="hold">
                                          <p:stCondLst>
                                            <p:cond delay="0"/>
                                          </p:stCondLst>
                                        </p:cTn>
                                        <p:tgtEl>
                                          <p:spTgt spid="68"/>
                                        </p:tgtEl>
                                        <p:attrNameLst>
                                          <p:attrName>style.visibility</p:attrName>
                                        </p:attrNameLst>
                                      </p:cBhvr>
                                      <p:to>
                                        <p:strVal val="visible"/>
                                      </p:to>
                                    </p:set>
                                  </p:childTnLst>
                                  <p:subTnLst>
                                    <p:set>
                                      <p:cBhvr override="childStyle">
                                        <p:cTn dur="65" fill="hold" display="1" masterRel="nextClick" afterEffect="1"/>
                                        <p:tgtEl>
                                          <p:spTgt spid="68"/>
                                        </p:tgtEl>
                                        <p:attrNameLst>
                                          <p:attrName>style.visibility</p:attrName>
                                        </p:attrNameLst>
                                      </p:cBhvr>
                                      <p:to>
                                        <p:strVal val="hidden"/>
                                      </p:to>
                                    </p:set>
                                  </p:subTnLst>
                                </p:cTn>
                              </p:par>
                              <p:par>
                                <p:cTn id="140" presetID="1" presetClass="entr" presetSubtype="0" fill="hold" nodeType="withEffect">
                                  <p:stCondLst>
                                    <p:cond delay="0"/>
                                  </p:stCondLst>
                                  <p:childTnLst>
                                    <p:set>
                                      <p:cBhvr>
                                        <p:cTn id="141" dur="1" fill="hold">
                                          <p:stCondLst>
                                            <p:cond delay="0"/>
                                          </p:stCondLst>
                                        </p:cTn>
                                        <p:tgtEl>
                                          <p:spTgt spid="122"/>
                                        </p:tgtEl>
                                        <p:attrNameLst>
                                          <p:attrName>style.visibility</p:attrName>
                                        </p:attrNameLst>
                                      </p:cBhvr>
                                      <p:to>
                                        <p:strVal val="visible"/>
                                      </p:to>
                                    </p:set>
                                  </p:childTnLst>
                                  <p:subTnLst>
                                    <p:set>
                                      <p:cBhvr override="childStyle">
                                        <p:cTn dur="65" fill="hold" display="1" masterRel="nextClick" afterEffect="1"/>
                                        <p:tgtEl>
                                          <p:spTgt spid="122"/>
                                        </p:tgtEl>
                                        <p:attrNameLst>
                                          <p:attrName>style.visibility</p:attrName>
                                        </p:attrNameLst>
                                      </p:cBhvr>
                                      <p:to>
                                        <p:strVal val="hidden"/>
                                      </p:to>
                                    </p:set>
                                  </p:sub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65"/>
                                        </p:tgtEl>
                                        <p:attrNameLst>
                                          <p:attrName>style.visibility</p:attrName>
                                        </p:attrNameLst>
                                      </p:cBhvr>
                                      <p:to>
                                        <p:strVal val="visible"/>
                                      </p:to>
                                    </p:set>
                                  </p:childTnLst>
                                  <p:subTnLst>
                                    <p:set>
                                      <p:cBhvr override="childStyle">
                                        <p:cTn dur="65" fill="hold" display="1" masterRel="nextClick" afterEffect="1"/>
                                        <p:tgtEl>
                                          <p:spTgt spid="65"/>
                                        </p:tgtEl>
                                        <p:attrNameLst>
                                          <p:attrName>style.visibility</p:attrName>
                                        </p:attrNameLst>
                                      </p:cBhvr>
                                      <p:to>
                                        <p:strVal val="hidden"/>
                                      </p:to>
                                    </p:set>
                                  </p:subTnLst>
                                </p:cTn>
                              </p:par>
                              <p:par>
                                <p:cTn id="146" presetID="1" presetClass="entr" presetSubtype="0" fill="hold" nodeType="withEffect">
                                  <p:stCondLst>
                                    <p:cond delay="0"/>
                                  </p:stCondLst>
                                  <p:childTnLst>
                                    <p:set>
                                      <p:cBhvr>
                                        <p:cTn id="147" dur="1" fill="hold">
                                          <p:stCondLst>
                                            <p:cond delay="0"/>
                                          </p:stCondLst>
                                        </p:cTn>
                                        <p:tgtEl>
                                          <p:spTgt spid="66"/>
                                        </p:tgtEl>
                                        <p:attrNameLst>
                                          <p:attrName>style.visibility</p:attrName>
                                        </p:attrNameLst>
                                      </p:cBhvr>
                                      <p:to>
                                        <p:strVal val="visible"/>
                                      </p:to>
                                    </p:set>
                                  </p:childTnLst>
                                  <p:subTnLst>
                                    <p:set>
                                      <p:cBhvr override="childStyle">
                                        <p:cTn dur="65" fill="hold" display="1" masterRel="nextClick" afterEffect="1"/>
                                        <p:tgtEl>
                                          <p:spTgt spid="66"/>
                                        </p:tgtEl>
                                        <p:attrNameLst>
                                          <p:attrName>style.visibility</p:attrName>
                                        </p:attrNameLst>
                                      </p:cBhvr>
                                      <p:to>
                                        <p:strVal val="hidden"/>
                                      </p:to>
                                    </p:set>
                                  </p:sub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120"/>
                                        </p:tgtEl>
                                        <p:attrNameLst>
                                          <p:attrName>style.visibility</p:attrName>
                                        </p:attrNameLst>
                                      </p:cBhvr>
                                      <p:to>
                                        <p:strVal val="visible"/>
                                      </p:to>
                                    </p:set>
                                  </p:childTnLst>
                                  <p:subTnLst>
                                    <p:set>
                                      <p:cBhvr override="childStyle">
                                        <p:cTn dur="65" fill="hold" display="1" masterRel="nextClick" afterEffect="1"/>
                                        <p:tgtEl>
                                          <p:spTgt spid="120"/>
                                        </p:tgtEl>
                                        <p:attrNameLst>
                                          <p:attrName>style.visibility</p:attrName>
                                        </p:attrNameLst>
                                      </p:cBhvr>
                                      <p:to>
                                        <p:strVal val="hidden"/>
                                      </p:to>
                                    </p:set>
                                  </p:subTnLst>
                                </p:cTn>
                              </p:par>
                              <p:par>
                                <p:cTn id="152" presetID="1" presetClass="entr" presetSubtype="0" fill="hold" nodeType="withEffect">
                                  <p:stCondLst>
                                    <p:cond delay="0"/>
                                  </p:stCondLst>
                                  <p:childTnLst>
                                    <p:set>
                                      <p:cBhvr>
                                        <p:cTn id="153" dur="1" fill="hold">
                                          <p:stCondLst>
                                            <p:cond delay="0"/>
                                          </p:stCondLst>
                                        </p:cTn>
                                        <p:tgtEl>
                                          <p:spTgt spid="121"/>
                                        </p:tgtEl>
                                        <p:attrNameLst>
                                          <p:attrName>style.visibility</p:attrName>
                                        </p:attrNameLst>
                                      </p:cBhvr>
                                      <p:to>
                                        <p:strVal val="visible"/>
                                      </p:to>
                                    </p:set>
                                  </p:childTnLst>
                                  <p:subTnLst>
                                    <p:set>
                                      <p:cBhvr override="childStyle">
                                        <p:cTn dur="65" fill="hold" display="1" masterRel="nextClick" afterEffect="1"/>
                                        <p:tgtEl>
                                          <p:spTgt spid="121"/>
                                        </p:tgtEl>
                                        <p:attrNameLst>
                                          <p:attrName>style.visibility</p:attrName>
                                        </p:attrNameLst>
                                      </p:cBhvr>
                                      <p:to>
                                        <p:strVal val="hidden"/>
                                      </p:to>
                                    </p:set>
                                  </p:subTnLst>
                                </p:cTn>
                              </p:par>
                            </p:childTnLst>
                          </p:cTn>
                        </p:par>
                      </p:childTnLst>
                    </p:cTn>
                  </p:par>
                  <p:par>
                    <p:cTn id="154" fill="hold">
                      <p:stCondLst>
                        <p:cond delay="indefinite"/>
                      </p:stCondLst>
                      <p:childTnLst>
                        <p:par>
                          <p:cTn id="155" fill="hold">
                            <p:stCondLst>
                              <p:cond delay="0"/>
                            </p:stCondLst>
                            <p:childTnLst>
                              <p:par>
                                <p:cTn id="156" presetID="4" presetClass="entr" presetSubtype="16" fill="hold" grpId="0" nodeType="clickEffect">
                                  <p:stCondLst>
                                    <p:cond delay="0"/>
                                  </p:stCondLst>
                                  <p:childTnLst>
                                    <p:set>
                                      <p:cBhvr>
                                        <p:cTn id="157" dur="1" fill="hold">
                                          <p:stCondLst>
                                            <p:cond delay="0"/>
                                          </p:stCondLst>
                                        </p:cTn>
                                        <p:tgtEl>
                                          <p:spTgt spid="35"/>
                                        </p:tgtEl>
                                        <p:attrNameLst>
                                          <p:attrName>style.visibility</p:attrName>
                                        </p:attrNameLst>
                                      </p:cBhvr>
                                      <p:to>
                                        <p:strVal val="visible"/>
                                      </p:to>
                                    </p:set>
                                    <p:animEffect transition="in" filter="box(in)">
                                      <p:cBhvr>
                                        <p:cTn id="158" dur="2000"/>
                                        <p:tgtEl>
                                          <p:spTgt spid="35"/>
                                        </p:tgtEl>
                                      </p:cBhvr>
                                    </p:animEffect>
                                  </p:childTnLst>
                                  <p:subTnLst>
                                    <p:set>
                                      <p:cBhvr override="childStyle">
                                        <p:cTn dur="65" fill="hold" display="1" masterRel="nextClick" afterEffect="1"/>
                                        <p:tgtEl>
                                          <p:spTgt spid="35"/>
                                        </p:tgtEl>
                                        <p:attrNameLst>
                                          <p:attrName>style.visibility</p:attrName>
                                        </p:attrNameLst>
                                      </p:cBhvr>
                                      <p:to>
                                        <p:strVal val="hidden"/>
                                      </p:to>
                                    </p:set>
                                  </p:subTnLst>
                                </p:cTn>
                              </p:par>
                              <p:par>
                                <p:cTn id="159" presetID="0" presetClass="path" presetSubtype="0" accel="50000" decel="50000" fill="hold" nodeType="withEffect">
                                  <p:stCondLst>
                                    <p:cond delay="0"/>
                                  </p:stCondLst>
                                  <p:childTnLst>
                                    <p:animMotion origin="layout" path="M 0.000000 0.000000 L -0.398750 0.000000 " pathEditMode="relative" ptsTypes="">
                                      <p:cBhvr>
                                        <p:cTn id="160" dur="1000" fill="hold"/>
                                        <p:tgtEl>
                                          <p:spTgt spid="36"/>
                                        </p:tgtEl>
                                        <p:attrNameLst>
                                          <p:attrName>ppt_x</p:attrName>
                                          <p:attrName>ppt_y</p:attrName>
                                        </p:attrNameLst>
                                      </p:cBhvr>
                                    </p:animMotion>
                                  </p:childTnLst>
                                  <p:subTnLst>
                                    <p:set>
                                      <p:cBhvr override="childStyle">
                                        <p:cTn dur="65" fill="hold" display="1" masterRel="nextClick" afterEffect="1"/>
                                        <p:tgtEl>
                                          <p:spTgt spid="36"/>
                                        </p:tgtEl>
                                        <p:attrNameLst>
                                          <p:attrName>style.visibility</p:attrName>
                                        </p:attrNameLst>
                                      </p:cBhvr>
                                      <p:to>
                                        <p:strVal val="hidden"/>
                                      </p:to>
                                    </p:set>
                                  </p:subTnLst>
                                </p:cTn>
                              </p:par>
                              <p:par>
                                <p:cTn id="161" presetID="0" presetClass="path" presetSubtype="0" accel="50000" decel="50000" fill="hold" nodeType="withEffect">
                                  <p:stCondLst>
                                    <p:cond delay="0"/>
                                  </p:stCondLst>
                                  <p:childTnLst>
                                    <p:animMotion origin="layout" path="M 0.000000 0.000000 L -0.398750 0.000000 " pathEditMode="relative" ptsTypes="">
                                      <p:cBhvr>
                                        <p:cTn id="162" dur="1000" fill="hold"/>
                                        <p:tgtEl>
                                          <p:spTgt spid="37"/>
                                        </p:tgtEl>
                                        <p:attrNameLst>
                                          <p:attrName>ppt_x</p:attrName>
                                          <p:attrName>ppt_y</p:attrName>
                                        </p:attrNameLst>
                                      </p:cBhvr>
                                    </p:animMotion>
                                  </p:childTnLst>
                                  <p:subTnLst>
                                    <p:set>
                                      <p:cBhvr override="childStyle">
                                        <p:cTn dur="65" fill="hold" display="1" masterRel="nextClick" afterEffect="1"/>
                                        <p:tgtEl>
                                          <p:spTgt spid="3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5" grpId="1" animBg="1"/>
      <p:bldP spid="15" grpId="0" bldLvl="0" animBg="1"/>
      <p:bldP spid="15" grpId="1" animBg="1"/>
      <p:bldP spid="20" grpId="0" animBg="1"/>
      <p:bldP spid="20" grpId="1" animBg="1"/>
      <p:bldP spid="23" grpId="0" animBg="1"/>
      <p:bldP spid="23" grpId="1" animBg="1"/>
      <p:bldP spid="26" grpId="0" animBg="1"/>
      <p:bldP spid="26" grpId="1" animBg="1"/>
      <p:bldP spid="29" grpId="0" animBg="1"/>
      <p:bldP spid="29" grpId="1" animBg="1"/>
      <p:bldP spid="32" grpId="0" animBg="1"/>
      <p:bldP spid="32" grpId="1" animBg="1"/>
      <p:bldP spid="35" grpId="0" animBg="1"/>
      <p:bldP spid="3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形状 4"/>
          <p:cNvSpPr/>
          <p:nvPr/>
        </p:nvSpPr>
        <p:spPr>
          <a:xfrm rot="1800000">
            <a:off x="8980038" y="19621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20386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p>
            <a:pPr algn="ctr"/>
            <a:endParaRPr kumimoji="1" lang="zh-CN" altLang="en-US" sz="2400" dirty="0"/>
          </a:p>
        </p:txBody>
      </p:sp>
      <p:sp>
        <p:nvSpPr>
          <p:cNvPr id="3" name="文本框 32"/>
          <p:cNvSpPr txBox="1"/>
          <p:nvPr/>
        </p:nvSpPr>
        <p:spPr>
          <a:xfrm rot="1800000">
            <a:off x="9686399" y="383206"/>
            <a:ext cx="2206728" cy="521970"/>
          </a:xfrm>
          <a:prstGeom prst="rect">
            <a:avLst/>
          </a:prstGeom>
          <a:solidFill>
            <a:srgbClr val="203864"/>
          </a:solidFill>
          <a:ln>
            <a:solidFill>
              <a:srgbClr val="203864"/>
            </a:solidFill>
          </a:ln>
        </p:spPr>
        <p:txBody>
          <a:bodyPr wrap="square" rtlCol="0">
            <a:spAutoFit/>
          </a:bodyPr>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项目管理</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9" name="椭圆 152"/>
          <p:cNvSpPr/>
          <p:nvPr/>
        </p:nvSpPr>
        <p:spPr>
          <a:xfrm>
            <a:off x="6460966" y="2577399"/>
            <a:ext cx="2204244" cy="2204244"/>
          </a:xfrm>
          <a:prstGeom prst="ellipse">
            <a:avLst/>
          </a:prstGeom>
          <a:noFill/>
          <a:ln w="539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34" name="椭圆 131"/>
          <p:cNvSpPr>
            <a:spLocks noChangeAspect="1"/>
          </p:cNvSpPr>
          <p:nvPr/>
        </p:nvSpPr>
        <p:spPr>
          <a:xfrm>
            <a:off x="6665025" y="2760275"/>
            <a:ext cx="1789567" cy="1800000"/>
          </a:xfrm>
          <a:prstGeom prst="ellipse">
            <a:avLst/>
          </a:prstGeom>
          <a:solidFill>
            <a:srgbClr val="F5F5F5"/>
          </a:solidFill>
          <a:ln w="22225">
            <a:solidFill>
              <a:srgbClr val="203864"/>
            </a:soli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AA9B"/>
                </a:solidFill>
                <a:effectLst/>
                <a:uLnTx/>
                <a:uFillTx/>
                <a:latin typeface="黑体" panose="02010609060101010101" pitchFamily="49" charset="-122"/>
                <a:ea typeface="黑体" panose="02010609060101010101" pitchFamily="49" charset="-122"/>
                <a:cs typeface="+mn-cs"/>
              </a:rPr>
              <a:t>可行性</a:t>
            </a:r>
            <a:endParaRPr kumimoji="0" lang="zh-CN" altLang="en-US" sz="2800" b="1" i="0" u="none" strike="noStrike" kern="1200" cap="none" spc="0" normalizeH="0" baseline="0" noProof="0" dirty="0">
              <a:ln>
                <a:noFill/>
              </a:ln>
              <a:solidFill>
                <a:srgbClr val="00AA9B"/>
              </a:solidFill>
              <a:effectLst/>
              <a:uLnTx/>
              <a:uFillTx/>
              <a:latin typeface="黑体" panose="02010609060101010101" pitchFamily="49" charset="-122"/>
              <a:ea typeface="黑体" panose="02010609060101010101" pitchFamily="49" charset="-122"/>
              <a:cs typeface="+mn-cs"/>
            </a:endParaRPr>
          </a:p>
        </p:txBody>
      </p:sp>
      <p:cxnSp>
        <p:nvCxnSpPr>
          <p:cNvPr id="138" name="直接连接符 11"/>
          <p:cNvCxnSpPr/>
          <p:nvPr/>
        </p:nvCxnSpPr>
        <p:spPr>
          <a:xfrm>
            <a:off x="7547208" y="-1219200"/>
            <a:ext cx="0" cy="3796602"/>
          </a:xfrm>
          <a:prstGeom prst="line">
            <a:avLst/>
          </a:prstGeom>
          <a:ln w="50800">
            <a:solidFill>
              <a:srgbClr val="203864"/>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522" y="14605"/>
            <a:ext cx="3563242" cy="6858000"/>
          </a:xfrm>
          <a:prstGeom prst="rect">
            <a:avLst/>
          </a:prstGeom>
          <a:solidFill>
            <a:srgbClr val="203864"/>
          </a:solidFill>
        </p:spPr>
        <p:txBody>
          <a:bodyPr wrap="square" rtlCol="0">
            <a:spAutoFit/>
          </a:bodyPr>
          <a:p>
            <a:endParaRPr lang="zh-CN" altLang="en-US" dirty="0"/>
          </a:p>
        </p:txBody>
      </p:sp>
      <p:sp>
        <p:nvSpPr>
          <p:cNvPr id="29" name="文本框 28"/>
          <p:cNvSpPr txBox="1"/>
          <p:nvPr/>
        </p:nvSpPr>
        <p:spPr>
          <a:xfrm>
            <a:off x="730811" y="219835"/>
            <a:ext cx="3200400" cy="521970"/>
          </a:xfrm>
          <a:prstGeom prst="rect">
            <a:avLst/>
          </a:prstGeom>
          <a:noFill/>
        </p:spPr>
        <p:txBody>
          <a:bodyPr wrap="square" rtlCol="0">
            <a:spAutoFit/>
          </a:bodyPr>
          <a:p>
            <a:pPr marL="0" marR="0" lvl="0" indent="0" defTabSz="914400" eaLnBrk="1" fontAlgn="auto" latinLnBrk="0" hangingPunct="1">
              <a:lnSpc>
                <a:spcPct val="100000"/>
              </a:lnSpc>
              <a:spcBef>
                <a:spcPts val="0"/>
              </a:spcBef>
              <a:spcAft>
                <a:spcPts val="0"/>
              </a:spcAft>
              <a:buClrTx/>
              <a:buSzTx/>
              <a:buFontTx/>
              <a:buNone/>
              <a:tabLst>
                <a:tab pos="628650" algn="l"/>
              </a:tabLst>
              <a:defRPr/>
            </a:pPr>
            <a:r>
              <a:rPr kumimoji="0" lang="en-US" altLang="zh-CN" sz="2800" b="1" i="0" u="none" strike="noStrike" kern="0" cap="none" spc="0" normalizeH="0" baseline="0" noProof="0" dirty="0">
                <a:ln>
                  <a:noFill/>
                </a:ln>
                <a:solidFill>
                  <a:schemeClr val="bg1"/>
                </a:solidFill>
                <a:uLnTx/>
                <a:uFillTx/>
                <a:latin typeface="微软雅黑" panose="020B0503020204020204" charset="-122"/>
                <a:ea typeface="微软雅黑" panose="020B0503020204020204" charset="-122"/>
              </a:rPr>
              <a:t>4.1</a:t>
            </a:r>
            <a:r>
              <a:rPr kumimoji="0" lang="zh-CN" altLang="en-US" sz="2800" b="1" i="0" u="none" strike="noStrike" kern="0" cap="none" spc="0" normalizeH="0" baseline="0" noProof="0" dirty="0">
                <a:ln>
                  <a:noFill/>
                </a:ln>
                <a:solidFill>
                  <a:schemeClr val="bg1"/>
                </a:solidFill>
                <a:uLnTx/>
                <a:uFillTx/>
                <a:latin typeface="微软雅黑" panose="020B0503020204020204" charset="-122"/>
                <a:ea typeface="微软雅黑" panose="020B0503020204020204" charset="-122"/>
              </a:rPr>
              <a:t> 可行性分析</a:t>
            </a:r>
            <a:endParaRPr kumimoji="0" lang="zh-CN" altLang="en-US" sz="2800" b="1" i="0" u="none" strike="noStrike" kern="0" cap="none" spc="0" normalizeH="0" baseline="0" noProof="0" dirty="0">
              <a:ln>
                <a:noFill/>
              </a:ln>
              <a:solidFill>
                <a:schemeClr val="bg1"/>
              </a:solidFill>
              <a:uLnTx/>
              <a:uFillTx/>
              <a:latin typeface="微软雅黑" panose="020B0503020204020204" charset="-122"/>
              <a:ea typeface="微软雅黑" panose="020B0503020204020204" charset="-122"/>
            </a:endParaRPr>
          </a:p>
        </p:txBody>
      </p:sp>
      <p:grpSp>
        <p:nvGrpSpPr>
          <p:cNvPr id="32" name="组合 31"/>
          <p:cNvGrpSpPr/>
          <p:nvPr/>
        </p:nvGrpSpPr>
        <p:grpSpPr>
          <a:xfrm>
            <a:off x="-1708812" y="-3944515"/>
            <a:ext cx="5405550" cy="5087249"/>
            <a:chOff x="-1708812" y="-3944515"/>
            <a:chExt cx="5405550" cy="5087249"/>
          </a:xfrm>
        </p:grpSpPr>
        <p:sp>
          <p:nvSpPr>
            <p:cNvPr id="33" name="矩形 32"/>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9" name="矩形 28"/>
          <p:cNvSpPr/>
          <p:nvPr/>
        </p:nvSpPr>
        <p:spPr>
          <a:xfrm>
            <a:off x="-18415" y="14605"/>
            <a:ext cx="12209780" cy="6851015"/>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endParaRPr>
          </a:p>
        </p:txBody>
      </p:sp>
      <p:grpSp>
        <p:nvGrpSpPr>
          <p:cNvPr id="37" name="Group 1"/>
          <p:cNvGrpSpPr/>
          <p:nvPr/>
        </p:nvGrpSpPr>
        <p:grpSpPr>
          <a:xfrm>
            <a:off x="91032" y="2038678"/>
            <a:ext cx="3345496" cy="3040360"/>
            <a:chOff x="1149331" y="1805176"/>
            <a:chExt cx="3381005" cy="3072631"/>
          </a:xfrm>
        </p:grpSpPr>
        <p:sp>
          <p:nvSpPr>
            <p:cNvPr id="38" name="Freeform: Shape 3"/>
            <p:cNvSpPr/>
            <p:nvPr/>
          </p:nvSpPr>
          <p:spPr>
            <a:xfrm>
              <a:off x="1149331" y="1844073"/>
              <a:ext cx="3381005" cy="2707051"/>
            </a:xfrm>
            <a:custGeom>
              <a:avLst/>
              <a:gdLst/>
              <a:ahLst/>
              <a:cxnLst>
                <a:cxn ang="0">
                  <a:pos x="wd2" y="hd2"/>
                </a:cxn>
                <a:cxn ang="5400000">
                  <a:pos x="wd2" y="hd2"/>
                </a:cxn>
                <a:cxn ang="10800000">
                  <a:pos x="wd2" y="hd2"/>
                </a:cxn>
                <a:cxn ang="16200000">
                  <a:pos x="wd2" y="hd2"/>
                </a:cxn>
              </a:cxnLst>
              <a:rect l="0" t="0" r="r" b="b"/>
              <a:pathLst>
                <a:path w="21535" h="21600" extrusionOk="0">
                  <a:moveTo>
                    <a:pt x="20910" y="6750"/>
                  </a:moveTo>
                  <a:lnTo>
                    <a:pt x="624" y="6750"/>
                  </a:lnTo>
                  <a:cubicBezTo>
                    <a:pt x="256" y="6750"/>
                    <a:pt x="-33" y="7147"/>
                    <a:pt x="3" y="7607"/>
                  </a:cubicBezTo>
                  <a:lnTo>
                    <a:pt x="997" y="20660"/>
                  </a:lnTo>
                  <a:cubicBezTo>
                    <a:pt x="1037" y="21192"/>
                    <a:pt x="1395" y="21600"/>
                    <a:pt x="1823" y="21600"/>
                  </a:cubicBezTo>
                  <a:lnTo>
                    <a:pt x="19711" y="21600"/>
                  </a:lnTo>
                  <a:cubicBezTo>
                    <a:pt x="20139" y="21600"/>
                    <a:pt x="20496" y="21192"/>
                    <a:pt x="20537" y="20660"/>
                  </a:cubicBezTo>
                  <a:lnTo>
                    <a:pt x="21531" y="7607"/>
                  </a:lnTo>
                  <a:cubicBezTo>
                    <a:pt x="21567" y="7147"/>
                    <a:pt x="21278" y="6750"/>
                    <a:pt x="20910" y="6750"/>
                  </a:cubicBezTo>
                  <a:close/>
                  <a:moveTo>
                    <a:pt x="19825" y="3779"/>
                  </a:moveTo>
                  <a:cubicBezTo>
                    <a:pt x="19705" y="3185"/>
                    <a:pt x="19119" y="2700"/>
                    <a:pt x="18521" y="2700"/>
                  </a:cubicBezTo>
                  <a:lnTo>
                    <a:pt x="11178" y="2700"/>
                  </a:lnTo>
                  <a:cubicBezTo>
                    <a:pt x="10581" y="2700"/>
                    <a:pt x="9744" y="2271"/>
                    <a:pt x="9322" y="1746"/>
                  </a:cubicBezTo>
                  <a:lnTo>
                    <a:pt x="8680" y="952"/>
                  </a:lnTo>
                  <a:cubicBezTo>
                    <a:pt x="8257" y="427"/>
                    <a:pt x="7422" y="0"/>
                    <a:pt x="6825" y="0"/>
                  </a:cubicBezTo>
                  <a:lnTo>
                    <a:pt x="3317" y="0"/>
                  </a:lnTo>
                  <a:cubicBezTo>
                    <a:pt x="2719" y="0"/>
                    <a:pt x="2176" y="603"/>
                    <a:pt x="2110" y="1342"/>
                  </a:cubicBezTo>
                  <a:lnTo>
                    <a:pt x="1796" y="5400"/>
                  </a:lnTo>
                  <a:lnTo>
                    <a:pt x="20041" y="5400"/>
                  </a:lnTo>
                  <a:cubicBezTo>
                    <a:pt x="20041" y="5400"/>
                    <a:pt x="19825" y="3779"/>
                    <a:pt x="19825" y="3779"/>
                  </a:cubicBezTo>
                  <a:close/>
                </a:path>
              </a:pathLst>
            </a:custGeom>
            <a:solidFill>
              <a:schemeClr val="bg1"/>
            </a:solidFill>
            <a:ln w="19050">
              <a:solidFill>
                <a:srgbClr val="203864"/>
              </a:solidFill>
              <a:miter lim="400000"/>
            </a:ln>
          </p:spPr>
          <p:txBody>
            <a:bodyPr anchor="ctr"/>
            <a:p>
              <a:pPr algn="ctr"/>
            </a:p>
          </p:txBody>
        </p:sp>
        <p:sp>
          <p:nvSpPr>
            <p:cNvPr id="40" name="Freeform: Shape 16"/>
            <p:cNvSpPr/>
            <p:nvPr/>
          </p:nvSpPr>
          <p:spPr>
            <a:xfrm rot="18900000">
              <a:off x="2101761" y="1805176"/>
              <a:ext cx="1975263" cy="307263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7"/>
                  </a:moveTo>
                  <a:lnTo>
                    <a:pt x="12000" y="21214"/>
                  </a:lnTo>
                  <a:cubicBezTo>
                    <a:pt x="12000" y="21431"/>
                    <a:pt x="11738" y="21600"/>
                    <a:pt x="11400" y="21600"/>
                  </a:cubicBezTo>
                  <a:lnTo>
                    <a:pt x="10200" y="21600"/>
                  </a:lnTo>
                  <a:cubicBezTo>
                    <a:pt x="9862" y="21600"/>
                    <a:pt x="9600" y="21431"/>
                    <a:pt x="9600" y="21214"/>
                  </a:cubicBezTo>
                  <a:lnTo>
                    <a:pt x="9600" y="13837"/>
                  </a:lnTo>
                  <a:cubicBezTo>
                    <a:pt x="4200" y="13452"/>
                    <a:pt x="0" y="10511"/>
                    <a:pt x="0" y="6943"/>
                  </a:cubicBezTo>
                  <a:cubicBezTo>
                    <a:pt x="0" y="3110"/>
                    <a:pt x="4837" y="0"/>
                    <a:pt x="10800" y="0"/>
                  </a:cubicBezTo>
                  <a:cubicBezTo>
                    <a:pt x="16763" y="0"/>
                    <a:pt x="21600" y="3110"/>
                    <a:pt x="21600" y="6943"/>
                  </a:cubicBezTo>
                  <a:cubicBezTo>
                    <a:pt x="21600" y="10511"/>
                    <a:pt x="17400" y="13452"/>
                    <a:pt x="12000" y="13837"/>
                  </a:cubicBezTo>
                  <a:close/>
                </a:path>
              </a:pathLst>
            </a:custGeom>
            <a:solidFill>
              <a:srgbClr val="C12B27"/>
            </a:solidFill>
            <a:ln w="19050">
              <a:solidFill>
                <a:schemeClr val="tx1"/>
              </a:solidFill>
              <a:miter lim="400000"/>
            </a:ln>
          </p:spPr>
          <p:txBody>
            <a:bodyPr anchor="ctr"/>
            <a:p>
              <a:pPr algn="ctr"/>
            </a:p>
          </p:txBody>
        </p:sp>
      </p:grpSp>
      <p:grpSp>
        <p:nvGrpSpPr>
          <p:cNvPr id="41" name="组合 40"/>
          <p:cNvGrpSpPr/>
          <p:nvPr/>
        </p:nvGrpSpPr>
        <p:grpSpPr>
          <a:xfrm>
            <a:off x="3776095" y="3178749"/>
            <a:ext cx="4024267" cy="529616"/>
            <a:chOff x="7700969" y="1679734"/>
            <a:chExt cx="4024267" cy="529616"/>
          </a:xfrm>
        </p:grpSpPr>
        <p:sp>
          <p:nvSpPr>
            <p:cNvPr id="42" name="文本框 41"/>
            <p:cNvSpPr txBox="1"/>
            <p:nvPr/>
          </p:nvSpPr>
          <p:spPr>
            <a:xfrm>
              <a:off x="8265811" y="1687380"/>
              <a:ext cx="3459425" cy="521970"/>
            </a:xfrm>
            <a:prstGeom prst="rect">
              <a:avLst/>
            </a:prstGeom>
            <a:noFill/>
          </p:spPr>
          <p:txBody>
            <a:bodyPr wrap="square" rtlCol="0">
              <a:spAutoFit/>
            </a:bodyPr>
            <a:p>
              <a:pPr>
                <a:defRPr/>
              </a:pPr>
              <a:r>
                <a:rPr lang="zh-CN" altLang="en-US" sz="2800" b="1" kern="0" dirty="0">
                  <a:solidFill>
                    <a:schemeClr val="bg1"/>
                  </a:solidFill>
                  <a:latin typeface="微软雅黑" panose="020B0503020204020204" charset="-122"/>
                  <a:ea typeface="微软雅黑" panose="020B0503020204020204" charset="-122"/>
                  <a:cs typeface="+mn-ea"/>
                  <a:sym typeface="+mn-lt"/>
                </a:rPr>
                <a:t>软件可行性</a:t>
              </a:r>
              <a:endParaRPr lang="zh-CN" altLang="en-US" sz="2800" b="1" kern="0" dirty="0">
                <a:solidFill>
                  <a:schemeClr val="bg1"/>
                </a:solidFill>
                <a:latin typeface="微软雅黑" panose="020B0503020204020204" charset="-122"/>
                <a:ea typeface="微软雅黑" panose="020B0503020204020204" charset="-122"/>
                <a:cs typeface="+mn-ea"/>
                <a:sym typeface="+mn-lt"/>
              </a:endParaRPr>
            </a:p>
          </p:txBody>
        </p:sp>
        <p:grpSp>
          <p:nvGrpSpPr>
            <p:cNvPr id="43" name="组合 42"/>
            <p:cNvGrpSpPr/>
            <p:nvPr/>
          </p:nvGrpSpPr>
          <p:grpSpPr>
            <a:xfrm>
              <a:off x="7700969" y="1679734"/>
              <a:ext cx="528704" cy="528705"/>
              <a:chOff x="5054985" y="2584568"/>
              <a:chExt cx="857513" cy="857514"/>
            </a:xfrm>
          </p:grpSpPr>
          <p:sp>
            <p:nvSpPr>
              <p:cNvPr id="44"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b="1" dirty="0">
                  <a:solidFill>
                    <a:schemeClr val="bg1"/>
                  </a:solidFill>
                </a:endParaRPr>
              </a:p>
            </p:txBody>
          </p:sp>
          <p:sp>
            <p:nvSpPr>
              <p:cNvPr id="45"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p>
                <a:pPr>
                  <a:defRPr/>
                </a:pPr>
                <a:endParaRPr lang="en-US" kern="0" dirty="0">
                  <a:solidFill>
                    <a:schemeClr val="bg1"/>
                  </a:solidFill>
                  <a:latin typeface="微软雅黑" panose="020B0503020204020204" charset="-122"/>
                  <a:ea typeface="微软雅黑" panose="020B0503020204020204" charset="-122"/>
                </a:endParaRPr>
              </a:p>
            </p:txBody>
          </p:sp>
        </p:grpSp>
      </p:grpSp>
      <p:grpSp>
        <p:nvGrpSpPr>
          <p:cNvPr id="46" name="组合 45"/>
          <p:cNvGrpSpPr/>
          <p:nvPr/>
        </p:nvGrpSpPr>
        <p:grpSpPr>
          <a:xfrm>
            <a:off x="3776095" y="1792291"/>
            <a:ext cx="4006631" cy="524386"/>
            <a:chOff x="2804598" y="1685219"/>
            <a:chExt cx="4006631" cy="524386"/>
          </a:xfrm>
        </p:grpSpPr>
        <p:sp>
          <p:nvSpPr>
            <p:cNvPr id="47" name="文本框 46"/>
            <p:cNvSpPr txBox="1"/>
            <p:nvPr/>
          </p:nvSpPr>
          <p:spPr>
            <a:xfrm>
              <a:off x="3351790" y="1685219"/>
              <a:ext cx="3459439" cy="521970"/>
            </a:xfrm>
            <a:prstGeom prst="rect">
              <a:avLst/>
            </a:prstGeom>
            <a:noFill/>
          </p:spPr>
          <p:txBody>
            <a:bodyPr wrap="square" rtlCol="0">
              <a:spAutoFit/>
            </a:bodyPr>
            <a:p>
              <a:pPr>
                <a:defRPr/>
              </a:pPr>
              <a:r>
                <a:rPr lang="zh-CN" altLang="en-US" sz="2800" b="1" kern="0" dirty="0">
                  <a:solidFill>
                    <a:schemeClr val="bg1"/>
                  </a:solidFill>
                  <a:latin typeface="微软雅黑" panose="020B0503020204020204" charset="-122"/>
                  <a:ea typeface="微软雅黑" panose="020B0503020204020204" charset="-122"/>
                  <a:cs typeface="+mn-ea"/>
                  <a:sym typeface="+mn-lt"/>
                </a:rPr>
                <a:t>经济</a:t>
              </a:r>
              <a:r>
                <a:rPr lang="zh-CN" altLang="en-US" sz="2800" b="1" kern="0" dirty="0">
                  <a:solidFill>
                    <a:schemeClr val="bg1"/>
                  </a:solidFill>
                  <a:latin typeface="微软雅黑" panose="020B0503020204020204" charset="-122"/>
                  <a:ea typeface="微软雅黑" panose="020B0503020204020204" charset="-122"/>
                  <a:cs typeface="+mn-ea"/>
                  <a:sym typeface="+mn-lt"/>
                </a:rPr>
                <a:t>可行性</a:t>
              </a:r>
              <a:endParaRPr lang="zh-CN" altLang="en-US" sz="2800" b="1" kern="0" dirty="0">
                <a:solidFill>
                  <a:schemeClr val="bg1"/>
                </a:solidFill>
                <a:latin typeface="微软雅黑" panose="020B0503020204020204" charset="-122"/>
                <a:ea typeface="微软雅黑" panose="020B0503020204020204" charset="-122"/>
                <a:cs typeface="+mn-ea"/>
                <a:sym typeface="+mn-lt"/>
              </a:endParaRPr>
            </a:p>
          </p:txBody>
        </p:sp>
        <p:grpSp>
          <p:nvGrpSpPr>
            <p:cNvPr id="48" name="组合 47"/>
            <p:cNvGrpSpPr/>
            <p:nvPr/>
          </p:nvGrpSpPr>
          <p:grpSpPr>
            <a:xfrm>
              <a:off x="2804598" y="1686720"/>
              <a:ext cx="522885" cy="522885"/>
              <a:chOff x="2883430" y="1601056"/>
              <a:chExt cx="857514" cy="857514"/>
            </a:xfrm>
          </p:grpSpPr>
          <p:sp>
            <p:nvSpPr>
              <p:cNvPr id="49"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bg1"/>
                  </a:solidFill>
                </a:endParaRPr>
              </a:p>
            </p:txBody>
          </p:sp>
          <p:sp>
            <p:nvSpPr>
              <p:cNvPr id="50"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solidFill>
                </a:endParaRPr>
              </a:p>
            </p:txBody>
          </p:sp>
          <p:sp>
            <p:nvSpPr>
              <p:cNvPr id="51"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solidFill>
                </a:endParaRPr>
              </a:p>
            </p:txBody>
          </p:sp>
          <p:sp>
            <p:nvSpPr>
              <p:cNvPr id="52"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solidFill>
                </a:endParaRPr>
              </a:p>
            </p:txBody>
          </p:sp>
        </p:grpSp>
      </p:grpSp>
      <p:grpSp>
        <p:nvGrpSpPr>
          <p:cNvPr id="53" name="组合 52"/>
          <p:cNvGrpSpPr/>
          <p:nvPr/>
        </p:nvGrpSpPr>
        <p:grpSpPr>
          <a:xfrm>
            <a:off x="3775460" y="4560256"/>
            <a:ext cx="4006631" cy="524386"/>
            <a:chOff x="2804598" y="1685219"/>
            <a:chExt cx="4006631" cy="524386"/>
          </a:xfrm>
        </p:grpSpPr>
        <p:sp>
          <p:nvSpPr>
            <p:cNvPr id="54" name="文本框 53"/>
            <p:cNvSpPr txBox="1"/>
            <p:nvPr/>
          </p:nvSpPr>
          <p:spPr>
            <a:xfrm>
              <a:off x="3351790" y="1685219"/>
              <a:ext cx="3459439" cy="521970"/>
            </a:xfrm>
            <a:prstGeom prst="rect">
              <a:avLst/>
            </a:prstGeom>
            <a:noFill/>
          </p:spPr>
          <p:txBody>
            <a:bodyPr wrap="square" rtlCol="0">
              <a:spAutoFit/>
            </a:bodyPr>
            <a:p>
              <a:pPr>
                <a:defRPr/>
              </a:pPr>
              <a:r>
                <a:rPr lang="zh-CN" altLang="en-US" sz="2800" b="1" kern="0" dirty="0">
                  <a:solidFill>
                    <a:schemeClr val="bg1"/>
                  </a:solidFill>
                  <a:latin typeface="微软雅黑" panose="020B0503020204020204" charset="-122"/>
                  <a:ea typeface="微软雅黑" panose="020B0503020204020204" charset="-122"/>
                  <a:cs typeface="+mn-ea"/>
                  <a:sym typeface="+mn-lt"/>
                </a:rPr>
                <a:t>团队可行性</a:t>
              </a:r>
              <a:endParaRPr lang="zh-CN" altLang="en-US" sz="2800" b="1" kern="0" dirty="0">
                <a:solidFill>
                  <a:schemeClr val="bg1"/>
                </a:solidFill>
                <a:latin typeface="微软雅黑" panose="020B0503020204020204" charset="-122"/>
                <a:ea typeface="微软雅黑" panose="020B0503020204020204" charset="-122"/>
                <a:cs typeface="+mn-ea"/>
                <a:sym typeface="+mn-lt"/>
              </a:endParaRPr>
            </a:p>
          </p:txBody>
        </p:sp>
        <p:grpSp>
          <p:nvGrpSpPr>
            <p:cNvPr id="55" name="组合 54"/>
            <p:cNvGrpSpPr/>
            <p:nvPr/>
          </p:nvGrpSpPr>
          <p:grpSpPr>
            <a:xfrm>
              <a:off x="2804598" y="1686720"/>
              <a:ext cx="522885" cy="522885"/>
              <a:chOff x="2883430" y="1601056"/>
              <a:chExt cx="857514" cy="857514"/>
            </a:xfrm>
          </p:grpSpPr>
          <p:sp>
            <p:nvSpPr>
              <p:cNvPr id="56"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bg1"/>
                  </a:solidFill>
                </a:endParaRPr>
              </a:p>
            </p:txBody>
          </p:sp>
          <p:sp>
            <p:nvSpPr>
              <p:cNvPr id="57"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solidFill>
                </a:endParaRPr>
              </a:p>
            </p:txBody>
          </p:sp>
          <p:sp>
            <p:nvSpPr>
              <p:cNvPr id="58"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solidFill>
                </a:endParaRPr>
              </a:p>
            </p:txBody>
          </p:sp>
          <p:sp>
            <p:nvSpPr>
              <p:cNvPr id="59"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chemeClr val="bg1"/>
                  </a:solidFill>
                </a:endParaRPr>
              </a:p>
            </p:txBody>
          </p:sp>
        </p:grpSp>
      </p:grpSp>
      <p:sp>
        <p:nvSpPr>
          <p:cNvPr id="60" name="矩形 59"/>
          <p:cNvSpPr/>
          <p:nvPr/>
        </p:nvSpPr>
        <p:spPr>
          <a:xfrm>
            <a:off x="4355465" y="1775460"/>
            <a:ext cx="1983740" cy="650875"/>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矩形 63"/>
          <p:cNvSpPr/>
          <p:nvPr/>
        </p:nvSpPr>
        <p:spPr>
          <a:xfrm>
            <a:off x="4370705" y="3098165"/>
            <a:ext cx="2031365" cy="698500"/>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矩形 67"/>
          <p:cNvSpPr/>
          <p:nvPr/>
        </p:nvSpPr>
        <p:spPr>
          <a:xfrm>
            <a:off x="4323080" y="4540250"/>
            <a:ext cx="2078990" cy="698500"/>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4" name="TextBox 6"/>
          <p:cNvSpPr txBox="1"/>
          <p:nvPr/>
        </p:nvSpPr>
        <p:spPr>
          <a:xfrm>
            <a:off x="6874510" y="1763078"/>
            <a:ext cx="448310" cy="492125"/>
          </a:xfrm>
          <a:prstGeom prst="rect">
            <a:avLst/>
          </a:prstGeom>
          <a:noFill/>
        </p:spPr>
        <p:txBody>
          <a:bodyPr vert="horz" wrap="square" lIns="0" tIns="0" rIns="0" bIns="0" rtlCol="0" anchor="ctr">
            <a:sp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01</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405" name="TextBox 6"/>
          <p:cNvSpPr txBox="1"/>
          <p:nvPr/>
        </p:nvSpPr>
        <p:spPr>
          <a:xfrm>
            <a:off x="6859265" y="2969345"/>
            <a:ext cx="448425" cy="492443"/>
          </a:xfrm>
          <a:prstGeom prst="rect">
            <a:avLst/>
          </a:prstGeom>
          <a:noFill/>
        </p:spPr>
        <p:txBody>
          <a:bodyPr vert="horz" wrap="square" lIns="0" tIns="0" rIns="0" bIns="0" rtlCol="0" anchor="ctr">
            <a:sp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02</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406" name="TextBox 6"/>
          <p:cNvSpPr txBox="1"/>
          <p:nvPr/>
        </p:nvSpPr>
        <p:spPr>
          <a:xfrm>
            <a:off x="6859265" y="4383661"/>
            <a:ext cx="448425" cy="492443"/>
          </a:xfrm>
          <a:prstGeom prst="rect">
            <a:avLst/>
          </a:prstGeom>
          <a:noFill/>
        </p:spPr>
        <p:txBody>
          <a:bodyPr vert="horz" wrap="square" lIns="0" tIns="0" rIns="0" bIns="0" rtlCol="0" anchor="ctr">
            <a:sp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03</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4335" name="文本框 4334"/>
          <p:cNvSpPr txBox="1"/>
          <p:nvPr/>
        </p:nvSpPr>
        <p:spPr>
          <a:xfrm>
            <a:off x="7503795" y="1748790"/>
            <a:ext cx="1765300" cy="521970"/>
          </a:xfrm>
          <a:prstGeom prst="rect">
            <a:avLst/>
          </a:prstGeom>
          <a:noFill/>
        </p:spPr>
        <p:txBody>
          <a:bodyPr wrap="square" rtlCol="0">
            <a:spAutoFit/>
          </a:bodyPr>
          <a:p>
            <a:pPr>
              <a:defRPr/>
            </a:pPr>
            <a:r>
              <a:rPr lang="zh-CN" altLang="en-US" sz="2800" b="1" kern="0" dirty="0">
                <a:solidFill>
                  <a:schemeClr val="bg1"/>
                </a:solidFill>
                <a:latin typeface="微软雅黑" panose="020B0503020204020204" charset="-122"/>
                <a:ea typeface="微软雅黑" panose="020B0503020204020204" charset="-122"/>
                <a:cs typeface="+mn-ea"/>
                <a:sym typeface="+mn-lt"/>
              </a:rPr>
              <a:t>资金来源</a:t>
            </a:r>
            <a:endParaRPr lang="zh-CN" altLang="en-US" sz="2800" b="1" kern="0" dirty="0">
              <a:solidFill>
                <a:schemeClr val="bg1"/>
              </a:solidFill>
              <a:latin typeface="微软雅黑" panose="020B0503020204020204" charset="-122"/>
              <a:ea typeface="微软雅黑" panose="020B0503020204020204" charset="-122"/>
              <a:cs typeface="+mn-ea"/>
              <a:sym typeface="+mn-lt"/>
            </a:endParaRPr>
          </a:p>
        </p:txBody>
      </p:sp>
      <p:sp>
        <p:nvSpPr>
          <p:cNvPr id="4" name="文本框 3"/>
          <p:cNvSpPr txBox="1"/>
          <p:nvPr/>
        </p:nvSpPr>
        <p:spPr>
          <a:xfrm>
            <a:off x="7488555" y="2940050"/>
            <a:ext cx="1765300" cy="521970"/>
          </a:xfrm>
          <a:prstGeom prst="rect">
            <a:avLst/>
          </a:prstGeom>
          <a:noFill/>
        </p:spPr>
        <p:txBody>
          <a:bodyPr wrap="square" rtlCol="0">
            <a:spAutoFit/>
          </a:bodyPr>
          <a:p>
            <a:pPr>
              <a:defRPr/>
            </a:pPr>
            <a:r>
              <a:rPr lang="zh-CN" altLang="en-US" sz="2800" b="1" kern="0" dirty="0">
                <a:solidFill>
                  <a:schemeClr val="bg1"/>
                </a:solidFill>
                <a:latin typeface="微软雅黑" panose="020B0503020204020204" charset="-122"/>
                <a:ea typeface="微软雅黑" panose="020B0503020204020204" charset="-122"/>
                <a:cs typeface="+mn-ea"/>
                <a:sym typeface="+mn-lt"/>
              </a:rPr>
              <a:t>盈利模式</a:t>
            </a:r>
            <a:endParaRPr lang="zh-CN" altLang="en-US" sz="2800" b="1" kern="0" dirty="0">
              <a:solidFill>
                <a:schemeClr val="bg1"/>
              </a:solidFill>
              <a:latin typeface="微软雅黑" panose="020B0503020204020204" charset="-122"/>
              <a:ea typeface="微软雅黑" panose="020B0503020204020204" charset="-122"/>
              <a:cs typeface="+mn-ea"/>
              <a:sym typeface="+mn-lt"/>
            </a:endParaRPr>
          </a:p>
        </p:txBody>
      </p:sp>
      <p:sp>
        <p:nvSpPr>
          <p:cNvPr id="5" name="文本框 4"/>
          <p:cNvSpPr txBox="1"/>
          <p:nvPr/>
        </p:nvSpPr>
        <p:spPr>
          <a:xfrm>
            <a:off x="7546975" y="4365625"/>
            <a:ext cx="2603500" cy="521970"/>
          </a:xfrm>
          <a:prstGeom prst="rect">
            <a:avLst/>
          </a:prstGeom>
          <a:noFill/>
        </p:spPr>
        <p:txBody>
          <a:bodyPr wrap="square" rtlCol="0">
            <a:spAutoFit/>
          </a:bodyPr>
          <a:p>
            <a:pPr>
              <a:defRPr/>
            </a:pPr>
            <a:r>
              <a:rPr lang="en-US" altLang="zh-CN" sz="2800" b="1" kern="0" dirty="0">
                <a:solidFill>
                  <a:schemeClr val="bg1"/>
                </a:solidFill>
                <a:latin typeface="微软雅黑" panose="020B0503020204020204" charset="-122"/>
                <a:ea typeface="微软雅黑" panose="020B0503020204020204" charset="-122"/>
                <a:cs typeface="+mn-ea"/>
                <a:sym typeface="+mn-lt"/>
              </a:rPr>
              <a:t>F</a:t>
            </a:r>
            <a:r>
              <a:rPr lang="zh-CN" altLang="en-US" sz="2800" b="1" kern="0" dirty="0">
                <a:solidFill>
                  <a:schemeClr val="bg1"/>
                </a:solidFill>
                <a:latin typeface="微软雅黑" panose="020B0503020204020204" charset="-122"/>
                <a:ea typeface="微软雅黑" panose="020B0503020204020204" charset="-122"/>
                <a:cs typeface="+mn-ea"/>
                <a:sym typeface="+mn-lt"/>
              </a:rPr>
              <a:t>综合评判理论</a:t>
            </a:r>
            <a:endParaRPr lang="zh-CN" altLang="en-US" sz="2800" b="1" kern="0" dirty="0">
              <a:solidFill>
                <a:schemeClr val="bg1"/>
              </a:solidFill>
              <a:latin typeface="微软雅黑" panose="020B0503020204020204" charset="-122"/>
              <a:ea typeface="微软雅黑" panose="020B0503020204020204" charset="-122"/>
              <a:cs typeface="+mn-ea"/>
              <a:sym typeface="+mn-lt"/>
            </a:endParaRPr>
          </a:p>
        </p:txBody>
      </p:sp>
      <p:sp>
        <p:nvSpPr>
          <p:cNvPr id="6" name="文本框 5"/>
          <p:cNvSpPr txBox="1"/>
          <p:nvPr/>
        </p:nvSpPr>
        <p:spPr>
          <a:xfrm>
            <a:off x="7488555" y="2225675"/>
            <a:ext cx="1765300" cy="706755"/>
          </a:xfrm>
          <a:prstGeom prst="rect">
            <a:avLst/>
          </a:prstGeom>
          <a:noFill/>
        </p:spPr>
        <p:txBody>
          <a:bodyPr wrap="square" rtlCol="0">
            <a:spAutoFit/>
          </a:bodyPr>
          <a:p>
            <a:pPr>
              <a:defRPr/>
            </a:pPr>
            <a:r>
              <a:rPr lang="zh-CN" altLang="en-US" sz="2000" b="1" kern="0" dirty="0">
                <a:solidFill>
                  <a:schemeClr val="bg1"/>
                </a:solidFill>
                <a:latin typeface="微软雅黑" panose="020B0503020204020204" charset="-122"/>
                <a:ea typeface="微软雅黑" panose="020B0503020204020204" charset="-122"/>
                <a:cs typeface="+mn-ea"/>
                <a:sym typeface="+mn-lt"/>
              </a:rPr>
              <a:t>项目人员</a:t>
            </a:r>
            <a:endParaRPr lang="zh-CN" altLang="en-US" sz="2000" b="1" kern="0" dirty="0">
              <a:solidFill>
                <a:schemeClr val="bg1"/>
              </a:solidFill>
              <a:latin typeface="微软雅黑" panose="020B0503020204020204" charset="-122"/>
              <a:ea typeface="微软雅黑" panose="020B0503020204020204" charset="-122"/>
              <a:cs typeface="+mn-ea"/>
              <a:sym typeface="+mn-lt"/>
            </a:endParaRPr>
          </a:p>
          <a:p>
            <a:pPr>
              <a:defRPr/>
            </a:pPr>
            <a:r>
              <a:rPr lang="zh-CN" altLang="en-US" sz="2000" b="1" kern="0" dirty="0">
                <a:solidFill>
                  <a:schemeClr val="bg1"/>
                </a:solidFill>
                <a:latin typeface="微软雅黑" panose="020B0503020204020204" charset="-122"/>
                <a:ea typeface="微软雅黑" panose="020B0503020204020204" charset="-122"/>
                <a:cs typeface="+mn-ea"/>
                <a:sym typeface="+mn-lt"/>
              </a:rPr>
              <a:t>赞助商</a:t>
            </a:r>
            <a:endParaRPr lang="zh-CN" altLang="en-US" sz="2000" b="1" kern="0" dirty="0">
              <a:solidFill>
                <a:schemeClr val="bg1"/>
              </a:solidFill>
              <a:latin typeface="微软雅黑" panose="020B0503020204020204" charset="-122"/>
              <a:ea typeface="微软雅黑" panose="020B0503020204020204" charset="-122"/>
              <a:cs typeface="+mn-ea"/>
              <a:sym typeface="+mn-lt"/>
            </a:endParaRPr>
          </a:p>
        </p:txBody>
      </p:sp>
      <p:sp>
        <p:nvSpPr>
          <p:cNvPr id="7" name="文本框 6"/>
          <p:cNvSpPr txBox="1"/>
          <p:nvPr/>
        </p:nvSpPr>
        <p:spPr>
          <a:xfrm>
            <a:off x="7546975" y="3462020"/>
            <a:ext cx="1765300" cy="706755"/>
          </a:xfrm>
          <a:prstGeom prst="rect">
            <a:avLst/>
          </a:prstGeom>
          <a:noFill/>
        </p:spPr>
        <p:txBody>
          <a:bodyPr wrap="square" rtlCol="0">
            <a:spAutoFit/>
          </a:bodyPr>
          <a:p>
            <a:pPr>
              <a:defRPr/>
            </a:pPr>
            <a:r>
              <a:rPr lang="zh-CN" altLang="en-US" sz="2000" b="1" kern="0" dirty="0">
                <a:solidFill>
                  <a:schemeClr val="bg1"/>
                </a:solidFill>
                <a:latin typeface="微软雅黑" panose="020B0503020204020204" charset="-122"/>
                <a:ea typeface="微软雅黑" panose="020B0503020204020204" charset="-122"/>
                <a:cs typeface="+mn-ea"/>
                <a:sym typeface="+mn-lt"/>
              </a:rPr>
              <a:t>精准营销</a:t>
            </a:r>
            <a:endParaRPr lang="zh-CN" altLang="en-US" sz="2000" b="1" kern="0" dirty="0">
              <a:solidFill>
                <a:schemeClr val="bg1"/>
              </a:solidFill>
              <a:latin typeface="微软雅黑" panose="020B0503020204020204" charset="-122"/>
              <a:ea typeface="微软雅黑" panose="020B0503020204020204" charset="-122"/>
              <a:cs typeface="+mn-ea"/>
              <a:sym typeface="+mn-lt"/>
            </a:endParaRPr>
          </a:p>
          <a:p>
            <a:pPr>
              <a:defRPr/>
            </a:pPr>
            <a:r>
              <a:rPr lang="zh-CN" altLang="en-US" sz="2000" b="1" kern="0" dirty="0">
                <a:solidFill>
                  <a:schemeClr val="bg1"/>
                </a:solidFill>
                <a:latin typeface="微软雅黑" panose="020B0503020204020204" charset="-122"/>
                <a:ea typeface="微软雅黑" panose="020B0503020204020204" charset="-122"/>
                <a:cs typeface="+mn-ea"/>
                <a:sym typeface="+mn-lt"/>
              </a:rPr>
              <a:t>广告收入</a:t>
            </a:r>
            <a:endParaRPr lang="zh-CN" altLang="en-US" sz="2000" b="1" kern="0" dirty="0">
              <a:solidFill>
                <a:schemeClr val="bg1"/>
              </a:solidFill>
              <a:latin typeface="微软雅黑" panose="020B0503020204020204" charset="-122"/>
              <a:ea typeface="微软雅黑" panose="020B0503020204020204" charset="-122"/>
              <a:cs typeface="+mn-ea"/>
              <a:sym typeface="+mn-lt"/>
            </a:endParaRPr>
          </a:p>
        </p:txBody>
      </p:sp>
      <p:sp>
        <p:nvSpPr>
          <p:cNvPr id="8" name="文本框 7"/>
          <p:cNvSpPr txBox="1"/>
          <p:nvPr/>
        </p:nvSpPr>
        <p:spPr>
          <a:xfrm>
            <a:off x="7546975" y="5009515"/>
            <a:ext cx="1765300" cy="1014730"/>
          </a:xfrm>
          <a:prstGeom prst="rect">
            <a:avLst/>
          </a:prstGeom>
          <a:noFill/>
        </p:spPr>
        <p:txBody>
          <a:bodyPr wrap="square" rtlCol="0">
            <a:spAutoFit/>
          </a:bodyPr>
          <a:p>
            <a:pPr>
              <a:defRPr/>
            </a:pPr>
            <a:r>
              <a:rPr lang="zh-CN" altLang="en-US" sz="2000" b="1" kern="0" dirty="0">
                <a:solidFill>
                  <a:schemeClr val="bg1"/>
                </a:solidFill>
                <a:latin typeface="微软雅黑" panose="020B0503020204020204" charset="-122"/>
                <a:ea typeface="微软雅黑" panose="020B0503020204020204" charset="-122"/>
                <a:cs typeface="+mn-ea"/>
                <a:sym typeface="+mn-lt"/>
              </a:rPr>
              <a:t>经济成本</a:t>
            </a:r>
            <a:endParaRPr lang="zh-CN" altLang="en-US" sz="2000" b="1" kern="0" dirty="0">
              <a:solidFill>
                <a:schemeClr val="bg1"/>
              </a:solidFill>
              <a:latin typeface="微软雅黑" panose="020B0503020204020204" charset="-122"/>
              <a:ea typeface="微软雅黑" panose="020B0503020204020204" charset="-122"/>
              <a:cs typeface="+mn-ea"/>
              <a:sym typeface="+mn-lt"/>
            </a:endParaRPr>
          </a:p>
          <a:p>
            <a:pPr>
              <a:defRPr/>
            </a:pPr>
            <a:r>
              <a:rPr lang="zh-CN" altLang="en-US" sz="2000" b="1" kern="0" dirty="0">
                <a:solidFill>
                  <a:schemeClr val="bg1"/>
                </a:solidFill>
                <a:latin typeface="微软雅黑" panose="020B0503020204020204" charset="-122"/>
                <a:ea typeface="微软雅黑" panose="020B0503020204020204" charset="-122"/>
                <a:cs typeface="+mn-ea"/>
                <a:sym typeface="+mn-lt"/>
              </a:rPr>
              <a:t>直接经济利益</a:t>
            </a:r>
            <a:endParaRPr lang="zh-CN" altLang="en-US" sz="2000" b="1" kern="0" dirty="0">
              <a:solidFill>
                <a:schemeClr val="bg1"/>
              </a:solidFill>
              <a:latin typeface="微软雅黑" panose="020B0503020204020204" charset="-122"/>
              <a:ea typeface="微软雅黑" panose="020B0503020204020204" charset="-122"/>
              <a:cs typeface="+mn-ea"/>
              <a:sym typeface="+mn-lt"/>
            </a:endParaRPr>
          </a:p>
          <a:p>
            <a:pPr>
              <a:defRPr/>
            </a:pPr>
            <a:r>
              <a:rPr lang="zh-CN" altLang="en-US" sz="2000" b="1" kern="0" dirty="0">
                <a:solidFill>
                  <a:schemeClr val="bg1"/>
                </a:solidFill>
                <a:latin typeface="微软雅黑" panose="020B0503020204020204" charset="-122"/>
                <a:ea typeface="微软雅黑" panose="020B0503020204020204" charset="-122"/>
                <a:cs typeface="+mn-ea"/>
                <a:sym typeface="+mn-lt"/>
              </a:rPr>
              <a:t>间接经济利益</a:t>
            </a:r>
            <a:endParaRPr lang="zh-CN" altLang="en-US" sz="2000" b="1" kern="0" dirty="0">
              <a:solidFill>
                <a:schemeClr val="bg1"/>
              </a:solidFill>
              <a:latin typeface="微软雅黑" panose="020B0503020204020204" charset="-122"/>
              <a:ea typeface="微软雅黑" panose="020B0503020204020204" charset="-122"/>
              <a:cs typeface="+mn-ea"/>
              <a:sym typeface="+mn-lt"/>
            </a:endParaRPr>
          </a:p>
        </p:txBody>
      </p:sp>
      <p:sp>
        <p:nvSpPr>
          <p:cNvPr id="10" name="TextBox 6"/>
          <p:cNvSpPr txBox="1"/>
          <p:nvPr/>
        </p:nvSpPr>
        <p:spPr>
          <a:xfrm>
            <a:off x="7001510" y="1890078"/>
            <a:ext cx="448310" cy="492125"/>
          </a:xfrm>
          <a:prstGeom prst="rect">
            <a:avLst/>
          </a:prstGeom>
          <a:noFill/>
        </p:spPr>
        <p:txBody>
          <a:bodyPr vert="horz" wrap="square" lIns="0" tIns="0" rIns="0" bIns="0" rtlCol="0" anchor="ctr">
            <a:sp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01</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11" name="TextBox 6"/>
          <p:cNvSpPr txBox="1"/>
          <p:nvPr/>
        </p:nvSpPr>
        <p:spPr>
          <a:xfrm>
            <a:off x="6986265" y="3248745"/>
            <a:ext cx="448425" cy="492443"/>
          </a:xfrm>
          <a:prstGeom prst="rect">
            <a:avLst/>
          </a:prstGeom>
          <a:noFill/>
        </p:spPr>
        <p:txBody>
          <a:bodyPr vert="horz" wrap="square" lIns="0" tIns="0" rIns="0" bIns="0" rtlCol="0" anchor="ctr">
            <a:sp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02</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12" name="TextBox 6"/>
          <p:cNvSpPr txBox="1"/>
          <p:nvPr/>
        </p:nvSpPr>
        <p:spPr>
          <a:xfrm>
            <a:off x="6986265" y="4632581"/>
            <a:ext cx="448425" cy="492443"/>
          </a:xfrm>
          <a:prstGeom prst="rect">
            <a:avLst/>
          </a:prstGeom>
          <a:noFill/>
        </p:spPr>
        <p:txBody>
          <a:bodyPr vert="horz" wrap="square" lIns="0" tIns="0" rIns="0" bIns="0" rtlCol="0" anchor="ctr">
            <a:sp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03</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13" name="文本框 12"/>
          <p:cNvSpPr txBox="1"/>
          <p:nvPr/>
        </p:nvSpPr>
        <p:spPr>
          <a:xfrm>
            <a:off x="7630795" y="1875790"/>
            <a:ext cx="2382520" cy="521970"/>
          </a:xfrm>
          <a:prstGeom prst="rect">
            <a:avLst/>
          </a:prstGeom>
          <a:noFill/>
        </p:spPr>
        <p:txBody>
          <a:bodyPr wrap="square" rtlCol="0">
            <a:spAutoFit/>
          </a:bodyPr>
          <a:p>
            <a:pPr>
              <a:defRPr/>
            </a:pPr>
            <a:r>
              <a:rPr lang="zh-CN" altLang="en-US" sz="2800" b="1" kern="0" dirty="0">
                <a:solidFill>
                  <a:schemeClr val="bg1"/>
                </a:solidFill>
                <a:latin typeface="微软雅黑" panose="020B0503020204020204" charset="-122"/>
                <a:ea typeface="微软雅黑" panose="020B0503020204020204" charset="-122"/>
                <a:cs typeface="+mn-ea"/>
                <a:sym typeface="+mn-lt"/>
              </a:rPr>
              <a:t>微信小程序端</a:t>
            </a:r>
            <a:endParaRPr lang="zh-CN" altLang="en-US" sz="2800" b="1" kern="0" dirty="0">
              <a:solidFill>
                <a:schemeClr val="bg1"/>
              </a:solidFill>
              <a:latin typeface="微软雅黑" panose="020B0503020204020204" charset="-122"/>
              <a:ea typeface="微软雅黑" panose="020B0503020204020204" charset="-122"/>
              <a:cs typeface="+mn-ea"/>
              <a:sym typeface="+mn-lt"/>
            </a:endParaRPr>
          </a:p>
        </p:txBody>
      </p:sp>
      <p:sp>
        <p:nvSpPr>
          <p:cNvPr id="14" name="文本框 13"/>
          <p:cNvSpPr txBox="1"/>
          <p:nvPr/>
        </p:nvSpPr>
        <p:spPr>
          <a:xfrm>
            <a:off x="7615555" y="3219450"/>
            <a:ext cx="1765300" cy="521970"/>
          </a:xfrm>
          <a:prstGeom prst="rect">
            <a:avLst/>
          </a:prstGeom>
          <a:noFill/>
        </p:spPr>
        <p:txBody>
          <a:bodyPr wrap="square" rtlCol="0">
            <a:spAutoFit/>
          </a:bodyPr>
          <a:p>
            <a:pPr>
              <a:defRPr/>
            </a:pPr>
            <a:r>
              <a:rPr lang="en-US" altLang="zh-CN" sz="2800" b="1" kern="0" dirty="0">
                <a:solidFill>
                  <a:schemeClr val="bg1"/>
                </a:solidFill>
                <a:latin typeface="微软雅黑" panose="020B0503020204020204" charset="-122"/>
                <a:ea typeface="微软雅黑" panose="020B0503020204020204" charset="-122"/>
                <a:cs typeface="+mn-ea"/>
                <a:sym typeface="+mn-lt"/>
              </a:rPr>
              <a:t>WEB</a:t>
            </a:r>
            <a:r>
              <a:rPr lang="zh-CN" altLang="en-US" sz="2800" b="1" kern="0" dirty="0">
                <a:solidFill>
                  <a:schemeClr val="bg1"/>
                </a:solidFill>
                <a:latin typeface="微软雅黑" panose="020B0503020204020204" charset="-122"/>
                <a:ea typeface="微软雅黑" panose="020B0503020204020204" charset="-122"/>
                <a:cs typeface="+mn-ea"/>
                <a:sym typeface="+mn-lt"/>
              </a:rPr>
              <a:t>端</a:t>
            </a:r>
            <a:endParaRPr lang="zh-CN" altLang="en-US" sz="2800" b="1" kern="0" dirty="0">
              <a:solidFill>
                <a:schemeClr val="bg1"/>
              </a:solidFill>
              <a:latin typeface="微软雅黑" panose="020B0503020204020204" charset="-122"/>
              <a:ea typeface="微软雅黑" panose="020B0503020204020204" charset="-122"/>
              <a:cs typeface="+mn-ea"/>
              <a:sym typeface="+mn-lt"/>
            </a:endParaRPr>
          </a:p>
        </p:txBody>
      </p:sp>
      <p:sp>
        <p:nvSpPr>
          <p:cNvPr id="15" name="文本框 14"/>
          <p:cNvSpPr txBox="1"/>
          <p:nvPr/>
        </p:nvSpPr>
        <p:spPr>
          <a:xfrm>
            <a:off x="7673975" y="4614545"/>
            <a:ext cx="2603500" cy="521970"/>
          </a:xfrm>
          <a:prstGeom prst="rect">
            <a:avLst/>
          </a:prstGeom>
          <a:noFill/>
        </p:spPr>
        <p:txBody>
          <a:bodyPr wrap="square" rtlCol="0">
            <a:spAutoFit/>
          </a:bodyPr>
          <a:p>
            <a:pPr>
              <a:defRPr/>
            </a:pPr>
            <a:r>
              <a:rPr lang="zh-CN" altLang="en-US" sz="2800" b="1" kern="0" dirty="0">
                <a:solidFill>
                  <a:schemeClr val="bg1"/>
                </a:solidFill>
                <a:latin typeface="微软雅黑" panose="020B0503020204020204" charset="-122"/>
                <a:ea typeface="微软雅黑" panose="020B0503020204020204" charset="-122"/>
                <a:cs typeface="+mn-ea"/>
                <a:sym typeface="+mn-lt"/>
              </a:rPr>
              <a:t>后台数据库端</a:t>
            </a:r>
            <a:endParaRPr lang="zh-CN" altLang="en-US" sz="2800" b="1" kern="0" dirty="0">
              <a:solidFill>
                <a:schemeClr val="bg1"/>
              </a:solidFill>
              <a:latin typeface="微软雅黑" panose="020B0503020204020204" charset="-122"/>
              <a:ea typeface="微软雅黑" panose="020B0503020204020204" charset="-122"/>
              <a:cs typeface="+mn-ea"/>
              <a:sym typeface="+mn-lt"/>
            </a:endParaRPr>
          </a:p>
        </p:txBody>
      </p:sp>
      <p:sp>
        <p:nvSpPr>
          <p:cNvPr id="16" name="文本框 15"/>
          <p:cNvSpPr txBox="1"/>
          <p:nvPr/>
        </p:nvSpPr>
        <p:spPr>
          <a:xfrm>
            <a:off x="7615555" y="2352675"/>
            <a:ext cx="1765300" cy="1014730"/>
          </a:xfrm>
          <a:prstGeom prst="rect">
            <a:avLst/>
          </a:prstGeom>
          <a:noFill/>
        </p:spPr>
        <p:txBody>
          <a:bodyPr wrap="square" rtlCol="0">
            <a:spAutoFit/>
          </a:bodyPr>
          <a:p>
            <a:pPr>
              <a:defRPr/>
            </a:pPr>
            <a:r>
              <a:rPr lang="en-US" altLang="zh-CN" sz="2000" b="1" kern="0" dirty="0">
                <a:solidFill>
                  <a:schemeClr val="bg1"/>
                </a:solidFill>
                <a:latin typeface="微软雅黑" panose="020B0503020204020204" charset="-122"/>
                <a:ea typeface="微软雅黑" panose="020B0503020204020204" charset="-122"/>
                <a:cs typeface="+mn-ea"/>
                <a:sym typeface="+mn-lt"/>
              </a:rPr>
              <a:t>JavaScript</a:t>
            </a:r>
            <a:endParaRPr lang="en-US" altLang="zh-CN" sz="2000" b="1" kern="0" dirty="0">
              <a:solidFill>
                <a:schemeClr val="bg1"/>
              </a:solidFill>
              <a:latin typeface="微软雅黑" panose="020B0503020204020204" charset="-122"/>
              <a:ea typeface="微软雅黑" panose="020B0503020204020204" charset="-122"/>
              <a:cs typeface="+mn-ea"/>
              <a:sym typeface="+mn-lt"/>
            </a:endParaRPr>
          </a:p>
          <a:p>
            <a:pPr>
              <a:defRPr/>
            </a:pPr>
            <a:r>
              <a:rPr lang="en-US" altLang="zh-CN" sz="2000" b="1" kern="0" dirty="0">
                <a:solidFill>
                  <a:schemeClr val="bg1"/>
                </a:solidFill>
                <a:latin typeface="微软雅黑" panose="020B0503020204020204" charset="-122"/>
                <a:ea typeface="微软雅黑" panose="020B0503020204020204" charset="-122"/>
                <a:cs typeface="+mn-ea"/>
                <a:sym typeface="+mn-lt"/>
              </a:rPr>
              <a:t>WXML</a:t>
            </a:r>
            <a:endParaRPr lang="en-US" altLang="zh-CN" sz="2000" b="1" kern="0" dirty="0">
              <a:solidFill>
                <a:schemeClr val="bg1"/>
              </a:solidFill>
              <a:latin typeface="微软雅黑" panose="020B0503020204020204" charset="-122"/>
              <a:ea typeface="微软雅黑" panose="020B0503020204020204" charset="-122"/>
              <a:cs typeface="+mn-ea"/>
              <a:sym typeface="+mn-lt"/>
            </a:endParaRPr>
          </a:p>
          <a:p>
            <a:pPr>
              <a:defRPr/>
            </a:pPr>
            <a:r>
              <a:rPr lang="en-US" altLang="zh-CN" sz="2000" b="1" kern="0" dirty="0">
                <a:solidFill>
                  <a:schemeClr val="bg1"/>
                </a:solidFill>
                <a:latin typeface="微软雅黑" panose="020B0503020204020204" charset="-122"/>
                <a:ea typeface="微软雅黑" panose="020B0503020204020204" charset="-122"/>
                <a:cs typeface="+mn-ea"/>
                <a:sym typeface="+mn-lt"/>
              </a:rPr>
              <a:t>WXSS</a:t>
            </a:r>
            <a:endParaRPr lang="en-US" altLang="zh-CN" sz="2000" b="1" kern="0" dirty="0">
              <a:solidFill>
                <a:schemeClr val="bg1"/>
              </a:solidFill>
              <a:latin typeface="微软雅黑" panose="020B0503020204020204" charset="-122"/>
              <a:ea typeface="微软雅黑" panose="020B0503020204020204" charset="-122"/>
              <a:cs typeface="+mn-ea"/>
              <a:sym typeface="+mn-lt"/>
            </a:endParaRPr>
          </a:p>
        </p:txBody>
      </p:sp>
      <p:sp>
        <p:nvSpPr>
          <p:cNvPr id="17" name="文本框 16"/>
          <p:cNvSpPr txBox="1"/>
          <p:nvPr/>
        </p:nvSpPr>
        <p:spPr>
          <a:xfrm>
            <a:off x="7673975" y="3710940"/>
            <a:ext cx="1765300" cy="1014730"/>
          </a:xfrm>
          <a:prstGeom prst="rect">
            <a:avLst/>
          </a:prstGeom>
          <a:noFill/>
        </p:spPr>
        <p:txBody>
          <a:bodyPr wrap="square" rtlCol="0">
            <a:spAutoFit/>
          </a:bodyPr>
          <a:p>
            <a:pPr>
              <a:defRPr/>
            </a:pPr>
            <a:r>
              <a:rPr lang="en-US" altLang="zh-CN" sz="2000" b="1" kern="0" dirty="0">
                <a:solidFill>
                  <a:schemeClr val="bg1"/>
                </a:solidFill>
                <a:latin typeface="微软雅黑" panose="020B0503020204020204" charset="-122"/>
                <a:ea typeface="微软雅黑" panose="020B0503020204020204" charset="-122"/>
                <a:cs typeface="+mn-ea"/>
                <a:sym typeface="+mn-lt"/>
              </a:rPr>
              <a:t>JS</a:t>
            </a:r>
            <a:endParaRPr lang="en-US" altLang="zh-CN" sz="2000" b="1" kern="0" dirty="0">
              <a:solidFill>
                <a:schemeClr val="bg1"/>
              </a:solidFill>
              <a:latin typeface="微软雅黑" panose="020B0503020204020204" charset="-122"/>
              <a:ea typeface="微软雅黑" panose="020B0503020204020204" charset="-122"/>
              <a:cs typeface="+mn-ea"/>
              <a:sym typeface="+mn-lt"/>
            </a:endParaRPr>
          </a:p>
          <a:p>
            <a:pPr>
              <a:defRPr/>
            </a:pPr>
            <a:r>
              <a:rPr lang="en-US" altLang="zh-CN" sz="2000" b="1" kern="0" dirty="0">
                <a:solidFill>
                  <a:schemeClr val="bg1"/>
                </a:solidFill>
                <a:latin typeface="微软雅黑" panose="020B0503020204020204" charset="-122"/>
                <a:ea typeface="微软雅黑" panose="020B0503020204020204" charset="-122"/>
                <a:cs typeface="+mn-ea"/>
                <a:sym typeface="+mn-lt"/>
              </a:rPr>
              <a:t>Bootstrap</a:t>
            </a:r>
            <a:endParaRPr lang="en-US" altLang="zh-CN" sz="2000" b="1" kern="0" dirty="0">
              <a:solidFill>
                <a:schemeClr val="bg1"/>
              </a:solidFill>
              <a:latin typeface="微软雅黑" panose="020B0503020204020204" charset="-122"/>
              <a:ea typeface="微软雅黑" panose="020B0503020204020204" charset="-122"/>
              <a:cs typeface="+mn-ea"/>
              <a:sym typeface="+mn-lt"/>
            </a:endParaRPr>
          </a:p>
          <a:p>
            <a:pPr>
              <a:defRPr/>
            </a:pPr>
            <a:r>
              <a:rPr lang="en-US" altLang="zh-CN" sz="2000" b="1" kern="0" dirty="0">
                <a:solidFill>
                  <a:schemeClr val="bg1"/>
                </a:solidFill>
                <a:latin typeface="微软雅黑" panose="020B0503020204020204" charset="-122"/>
                <a:ea typeface="微软雅黑" panose="020B0503020204020204" charset="-122"/>
                <a:cs typeface="+mn-ea"/>
                <a:sym typeface="+mn-lt"/>
              </a:rPr>
              <a:t>Ajax</a:t>
            </a:r>
            <a:endParaRPr lang="en-US" altLang="zh-CN" sz="2000" b="1" kern="0" dirty="0">
              <a:solidFill>
                <a:schemeClr val="bg1"/>
              </a:solidFill>
              <a:latin typeface="微软雅黑" panose="020B0503020204020204" charset="-122"/>
              <a:ea typeface="微软雅黑" panose="020B0503020204020204" charset="-122"/>
              <a:cs typeface="+mn-ea"/>
              <a:sym typeface="+mn-lt"/>
            </a:endParaRPr>
          </a:p>
        </p:txBody>
      </p:sp>
      <p:sp>
        <p:nvSpPr>
          <p:cNvPr id="18" name="文本框 17"/>
          <p:cNvSpPr txBox="1"/>
          <p:nvPr/>
        </p:nvSpPr>
        <p:spPr>
          <a:xfrm>
            <a:off x="7673975" y="5014595"/>
            <a:ext cx="1765300" cy="398780"/>
          </a:xfrm>
          <a:prstGeom prst="rect">
            <a:avLst/>
          </a:prstGeom>
          <a:noFill/>
        </p:spPr>
        <p:txBody>
          <a:bodyPr wrap="square" rtlCol="0">
            <a:spAutoFit/>
          </a:bodyPr>
          <a:p>
            <a:pPr>
              <a:defRPr/>
            </a:pPr>
            <a:r>
              <a:rPr lang="en-US" altLang="zh-CN" sz="2000" b="1" kern="0" dirty="0">
                <a:solidFill>
                  <a:schemeClr val="bg1"/>
                </a:solidFill>
                <a:latin typeface="微软雅黑" panose="020B0503020204020204" charset="-122"/>
                <a:ea typeface="微软雅黑" panose="020B0503020204020204" charset="-122"/>
                <a:cs typeface="+mn-ea"/>
                <a:sym typeface="+mn-lt"/>
              </a:rPr>
              <a:t>Mysql</a:t>
            </a:r>
            <a:endParaRPr lang="en-US" altLang="zh-CN" sz="2000" b="1" kern="0" dirty="0">
              <a:solidFill>
                <a:schemeClr val="bg1"/>
              </a:solidFill>
              <a:latin typeface="微软雅黑" panose="020B0503020204020204" charset="-122"/>
              <a:ea typeface="微软雅黑" panose="020B050302020402020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134"/>
                                        </p:tgtEl>
                                        <p:attrNameLst>
                                          <p:attrName>style.visibility</p:attrName>
                                        </p:attrNameLst>
                                      </p:cBhvr>
                                      <p:to>
                                        <p:strVal val="visible"/>
                                      </p:to>
                                    </p:set>
                                    <p:anim calcmode="lin" valueType="num">
                                      <p:cBhvr>
                                        <p:cTn id="10" dur="500" fill="hold"/>
                                        <p:tgtEl>
                                          <p:spTgt spid="134"/>
                                        </p:tgtEl>
                                        <p:attrNameLst>
                                          <p:attrName>ppt_w</p:attrName>
                                        </p:attrNameLst>
                                      </p:cBhvr>
                                      <p:tavLst>
                                        <p:tav tm="0">
                                          <p:val>
                                            <p:fltVal val="0"/>
                                          </p:val>
                                        </p:tav>
                                        <p:tav tm="100000">
                                          <p:val>
                                            <p:strVal val="#ppt_w"/>
                                          </p:val>
                                        </p:tav>
                                      </p:tavLst>
                                    </p:anim>
                                    <p:anim calcmode="lin" valueType="num">
                                      <p:cBhvr>
                                        <p:cTn id="11" dur="500" fill="hold"/>
                                        <p:tgtEl>
                                          <p:spTgt spid="134"/>
                                        </p:tgtEl>
                                        <p:attrNameLst>
                                          <p:attrName>ppt_h</p:attrName>
                                        </p:attrNameLst>
                                      </p:cBhvr>
                                      <p:tavLst>
                                        <p:tav tm="0">
                                          <p:val>
                                            <p:fltVal val="0"/>
                                          </p:val>
                                        </p:tav>
                                        <p:tav tm="100000">
                                          <p:val>
                                            <p:strVal val="#ppt_h"/>
                                          </p:val>
                                        </p:tav>
                                      </p:tavLst>
                                    </p:anim>
                                    <p:animEffect transition="in" filter="fade">
                                      <p:cBhvr>
                                        <p:cTn id="12" dur="500"/>
                                        <p:tgtEl>
                                          <p:spTgt spid="134"/>
                                        </p:tgtEl>
                                      </p:cBhvr>
                                    </p:animEffect>
                                  </p:childTnLst>
                                </p:cTn>
                              </p:par>
                              <p:par>
                                <p:cTn id="13" presetID="26" presetClass="emph" presetSubtype="0" fill="hold" grpId="1" nodeType="withEffect">
                                  <p:stCondLst>
                                    <p:cond delay="250"/>
                                  </p:stCondLst>
                                  <p:childTnLst>
                                    <p:animEffect transition="out" filter="fade">
                                      <p:cBhvr>
                                        <p:cTn id="14" dur="500" tmFilter="0, 0; .2, .5; .8, .5; 1, 0"/>
                                        <p:tgtEl>
                                          <p:spTgt spid="134"/>
                                        </p:tgtEl>
                                      </p:cBhvr>
                                    </p:animEffect>
                                    <p:animScale>
                                      <p:cBhvr>
                                        <p:cTn id="15" dur="250" autoRev="1" fill="hold"/>
                                        <p:tgtEl>
                                          <p:spTgt spid="134"/>
                                        </p:tgtEl>
                                      </p:cBhvr>
                                      <p:by x="105000" y="105000"/>
                                    </p:animScale>
                                  </p:childTnLst>
                                </p:cTn>
                              </p:par>
                              <p:par>
                                <p:cTn id="16" presetID="22" presetClass="entr" presetSubtype="1" fill="hold" nodeType="withEffect">
                                  <p:stCondLst>
                                    <p:cond delay="250"/>
                                  </p:stCondLst>
                                  <p:childTnLst>
                                    <p:set>
                                      <p:cBhvr>
                                        <p:cTn id="17" dur="1" fill="hold">
                                          <p:stCondLst>
                                            <p:cond delay="0"/>
                                          </p:stCondLst>
                                        </p:cTn>
                                        <p:tgtEl>
                                          <p:spTgt spid="138"/>
                                        </p:tgtEl>
                                        <p:attrNameLst>
                                          <p:attrName>style.visibility</p:attrName>
                                        </p:attrNameLst>
                                      </p:cBhvr>
                                      <p:to>
                                        <p:strVal val="visible"/>
                                      </p:to>
                                    </p:set>
                                    <p:animEffect transition="in" filter="wipe(up)">
                                      <p:cBhvr>
                                        <p:cTn id="18" dur="500"/>
                                        <p:tgtEl>
                                          <p:spTgt spid="138"/>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blinds(horizontal)">
                                      <p:cBhvr>
                                        <p:cTn id="22" dur="500"/>
                                        <p:tgtEl>
                                          <p:spTgt spid="69"/>
                                        </p:tgtEl>
                                      </p:cBhvr>
                                    </p:animEffect>
                                  </p:childTnLst>
                                </p:cTn>
                              </p:par>
                            </p:childTnLst>
                          </p:cTn>
                        </p:par>
                        <p:par>
                          <p:cTn id="23" fill="hold">
                            <p:stCondLst>
                              <p:cond delay="1000"/>
                            </p:stCondLst>
                            <p:childTnLst>
                              <p:par>
                                <p:cTn id="24" presetID="31"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p:cTn id="26" dur="1000" fill="hold"/>
                                        <p:tgtEl>
                                          <p:spTgt spid="37"/>
                                        </p:tgtEl>
                                        <p:attrNameLst>
                                          <p:attrName>ppt_w</p:attrName>
                                        </p:attrNameLst>
                                      </p:cBhvr>
                                      <p:tavLst>
                                        <p:tav tm="0">
                                          <p:val>
                                            <p:fltVal val="0"/>
                                          </p:val>
                                        </p:tav>
                                        <p:tav tm="100000">
                                          <p:val>
                                            <p:strVal val="#ppt_w"/>
                                          </p:val>
                                        </p:tav>
                                      </p:tavLst>
                                    </p:anim>
                                    <p:anim calcmode="lin" valueType="num">
                                      <p:cBhvr>
                                        <p:cTn id="27" dur="1000" fill="hold"/>
                                        <p:tgtEl>
                                          <p:spTgt spid="37"/>
                                        </p:tgtEl>
                                        <p:attrNameLst>
                                          <p:attrName>ppt_h</p:attrName>
                                        </p:attrNameLst>
                                      </p:cBhvr>
                                      <p:tavLst>
                                        <p:tav tm="0">
                                          <p:val>
                                            <p:fltVal val="0"/>
                                          </p:val>
                                        </p:tav>
                                        <p:tav tm="100000">
                                          <p:val>
                                            <p:strVal val="#ppt_h"/>
                                          </p:val>
                                        </p:tav>
                                      </p:tavLst>
                                    </p:anim>
                                    <p:anim calcmode="lin" valueType="num">
                                      <p:cBhvr>
                                        <p:cTn id="28" dur="1000" fill="hold"/>
                                        <p:tgtEl>
                                          <p:spTgt spid="37"/>
                                        </p:tgtEl>
                                        <p:attrNameLst>
                                          <p:attrName>style.rotation</p:attrName>
                                        </p:attrNameLst>
                                      </p:cBhvr>
                                      <p:tavLst>
                                        <p:tav tm="0">
                                          <p:val>
                                            <p:fltVal val="90"/>
                                          </p:val>
                                        </p:tav>
                                        <p:tav tm="100000">
                                          <p:val>
                                            <p:fltVal val="0"/>
                                          </p:val>
                                        </p:tav>
                                      </p:tavLst>
                                    </p:anim>
                                    <p:animEffect transition="in" filter="fade">
                                      <p:cBhvr>
                                        <p:cTn id="29" dur="1000"/>
                                        <p:tgtEl>
                                          <p:spTgt spid="37"/>
                                        </p:tgtEl>
                                      </p:cBhvr>
                                    </p:animEffect>
                                  </p:childTnLst>
                                </p:cTn>
                              </p:par>
                              <p:par>
                                <p:cTn id="30" presetID="9"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dissolve">
                                      <p:cBhvr>
                                        <p:cTn id="32" dur="250"/>
                                        <p:tgtEl>
                                          <p:spTgt spid="46"/>
                                        </p:tgtEl>
                                      </p:cBhvr>
                                    </p:animEffect>
                                  </p:childTnLst>
                                </p:cTn>
                              </p:par>
                              <p:par>
                                <p:cTn id="33" presetID="9"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dissolve">
                                      <p:cBhvr>
                                        <p:cTn id="35" dur="250"/>
                                        <p:tgtEl>
                                          <p:spTgt spid="41"/>
                                        </p:tgtEl>
                                      </p:cBhvr>
                                    </p:animEffect>
                                  </p:childTnLst>
                                </p:cTn>
                              </p:par>
                              <p:par>
                                <p:cTn id="36" presetID="9"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dissolve">
                                      <p:cBhvr>
                                        <p:cTn id="38" dur="25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500" fill="hold">
                                          <p:stCondLst>
                                            <p:cond delay="0"/>
                                          </p:stCondLst>
                                        </p:cTn>
                                        <p:tgtEl>
                                          <p:spTgt spid="60"/>
                                        </p:tgtEl>
                                        <p:attrNameLst>
                                          <p:attrName>style.visibility</p:attrName>
                                        </p:attrNameLst>
                                      </p:cBhvr>
                                      <p:to>
                                        <p:strVal val="visible"/>
                                      </p:to>
                                    </p:set>
                                    <p:animEffect transition="in" filter="box(in)">
                                      <p:cBhvr>
                                        <p:cTn id="43" dur="500"/>
                                        <p:tgtEl>
                                          <p:spTgt spid="60"/>
                                        </p:tgtEl>
                                      </p:cBhvr>
                                    </p:animEffect>
                                  </p:childTnLst>
                                  <p:subTnLst>
                                    <p:set>
                                      <p:cBhvr override="childStyle">
                                        <p:cTn dur="65" fill="hold" display="1" masterRel="nextClick" afterEffect="1"/>
                                        <p:tgtEl>
                                          <p:spTgt spid="60"/>
                                        </p:tgtEl>
                                        <p:attrNameLst>
                                          <p:attrName>style.visibility</p:attrName>
                                        </p:attrNameLst>
                                      </p:cBhvr>
                                      <p:to>
                                        <p:strVal val="hidden"/>
                                      </p:to>
                                    </p:set>
                                  </p:subTnLst>
                                </p:cTn>
                              </p:par>
                              <p:par>
                                <p:cTn id="44" presetID="1" presetClass="entr" presetSubtype="0" fill="hold" grpId="0" nodeType="withEffect">
                                  <p:stCondLst>
                                    <p:cond delay="0"/>
                                  </p:stCondLst>
                                  <p:childTnLst>
                                    <p:set>
                                      <p:cBhvr>
                                        <p:cTn id="45" dur="1" fill="hold">
                                          <p:stCondLst>
                                            <p:cond delay="0"/>
                                          </p:stCondLst>
                                        </p:cTn>
                                        <p:tgtEl>
                                          <p:spTgt spid="404"/>
                                        </p:tgtEl>
                                        <p:attrNameLst>
                                          <p:attrName>style.visibility</p:attrName>
                                        </p:attrNameLst>
                                      </p:cBhvr>
                                      <p:to>
                                        <p:strVal val="visible"/>
                                      </p:to>
                                    </p:set>
                                  </p:childTnLst>
                                  <p:subTnLst>
                                    <p:set>
                                      <p:cBhvr override="childStyle">
                                        <p:cTn dur="65" fill="hold" display="1" masterRel="nextClick" afterEffect="1"/>
                                        <p:tgtEl>
                                          <p:spTgt spid="404"/>
                                        </p:tgtEl>
                                        <p:attrNameLst>
                                          <p:attrName>style.visibility</p:attrName>
                                        </p:attrNameLst>
                                      </p:cBhvr>
                                      <p:to>
                                        <p:strVal val="hidden"/>
                                      </p:to>
                                    </p:set>
                                  </p:subTnLst>
                                </p:cTn>
                              </p:par>
                              <p:par>
                                <p:cTn id="46" presetID="1" presetClass="entr" presetSubtype="0" fill="hold" grpId="0" nodeType="withEffect">
                                  <p:stCondLst>
                                    <p:cond delay="0"/>
                                  </p:stCondLst>
                                  <p:childTnLst>
                                    <p:set>
                                      <p:cBhvr>
                                        <p:cTn id="47" dur="1" fill="hold">
                                          <p:stCondLst>
                                            <p:cond delay="0"/>
                                          </p:stCondLst>
                                        </p:cTn>
                                        <p:tgtEl>
                                          <p:spTgt spid="4335"/>
                                        </p:tgtEl>
                                        <p:attrNameLst>
                                          <p:attrName>style.visibility</p:attrName>
                                        </p:attrNameLst>
                                      </p:cBhvr>
                                      <p:to>
                                        <p:strVal val="visible"/>
                                      </p:to>
                                    </p:set>
                                  </p:childTnLst>
                                  <p:subTnLst>
                                    <p:set>
                                      <p:cBhvr override="childStyle">
                                        <p:cTn dur="65" fill="hold" display="1" masterRel="nextClick" afterEffect="1"/>
                                        <p:tgtEl>
                                          <p:spTgt spid="4335"/>
                                        </p:tgtEl>
                                        <p:attrNameLst>
                                          <p:attrName>style.visibility</p:attrName>
                                        </p:attrNameLst>
                                      </p:cBhvr>
                                      <p:to>
                                        <p:strVal val="hidden"/>
                                      </p:to>
                                    </p:set>
                                  </p:subTnLst>
                                </p:cTn>
                              </p:par>
                              <p:par>
                                <p:cTn id="48" presetID="1"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childTnLst>
                                  <p:subTnLst>
                                    <p:set>
                                      <p:cBhvr override="childStyle">
                                        <p:cTn dur="65" fill="hold" display="1" masterRel="nextClick" afterEffect="1"/>
                                        <p:tgtEl>
                                          <p:spTgt spid="6"/>
                                        </p:tgtEl>
                                        <p:attrNameLst>
                                          <p:attrName>style.visibility</p:attrName>
                                        </p:attrNameLst>
                                      </p:cBhvr>
                                      <p:to>
                                        <p:strVal val="hidden"/>
                                      </p:to>
                                    </p:set>
                                  </p:subTnLst>
                                </p:cTn>
                              </p:par>
                              <p:par>
                                <p:cTn id="50" presetID="1" presetClass="entr" presetSubtype="0" fill="hold" grpId="0" nodeType="withEffect">
                                  <p:stCondLst>
                                    <p:cond delay="0"/>
                                  </p:stCondLst>
                                  <p:childTnLst>
                                    <p:set>
                                      <p:cBhvr>
                                        <p:cTn id="51" dur="1" fill="hold">
                                          <p:stCondLst>
                                            <p:cond delay="0"/>
                                          </p:stCondLst>
                                        </p:cTn>
                                        <p:tgtEl>
                                          <p:spTgt spid="405"/>
                                        </p:tgtEl>
                                        <p:attrNameLst>
                                          <p:attrName>style.visibility</p:attrName>
                                        </p:attrNameLst>
                                      </p:cBhvr>
                                      <p:to>
                                        <p:strVal val="visible"/>
                                      </p:to>
                                    </p:set>
                                  </p:childTnLst>
                                  <p:subTnLst>
                                    <p:set>
                                      <p:cBhvr override="childStyle">
                                        <p:cTn dur="65" fill="hold" display="1" masterRel="nextClick" afterEffect="1"/>
                                        <p:tgtEl>
                                          <p:spTgt spid="405"/>
                                        </p:tgtEl>
                                        <p:attrNameLst>
                                          <p:attrName>style.visibility</p:attrName>
                                        </p:attrNameLst>
                                      </p:cBhvr>
                                      <p:to>
                                        <p:strVal val="hidden"/>
                                      </p:to>
                                    </p:set>
                                  </p:subTnLst>
                                </p:cTn>
                              </p:par>
                              <p:par>
                                <p:cTn id="52" presetID="1"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childTnLst>
                                  <p:subTnLst>
                                    <p:set>
                                      <p:cBhvr override="childStyle">
                                        <p:cTn dur="65" fill="hold" display="1" masterRel="nextClick" afterEffect="1"/>
                                        <p:tgtEl>
                                          <p:spTgt spid="4"/>
                                        </p:tgtEl>
                                        <p:attrNameLst>
                                          <p:attrName>style.visibility</p:attrName>
                                        </p:attrNameLst>
                                      </p:cBhvr>
                                      <p:to>
                                        <p:strVal val="hidden"/>
                                      </p:to>
                                    </p:set>
                                  </p:subTnLst>
                                </p:cTn>
                              </p:par>
                              <p:par>
                                <p:cTn id="54" presetID="1"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childTnLst>
                                  <p:subTnLst>
                                    <p:set>
                                      <p:cBhvr override="childStyle">
                                        <p:cTn dur="65" fill="hold" display="1" masterRel="nextClick" afterEffect="1"/>
                                        <p:tgtEl>
                                          <p:spTgt spid="7"/>
                                        </p:tgtEl>
                                        <p:attrNameLst>
                                          <p:attrName>style.visibility</p:attrName>
                                        </p:attrNameLst>
                                      </p:cBhvr>
                                      <p:to>
                                        <p:strVal val="hidden"/>
                                      </p:to>
                                    </p:set>
                                  </p:subTnLst>
                                </p:cTn>
                              </p:par>
                              <p:par>
                                <p:cTn id="56" presetID="1" presetClass="entr" presetSubtype="0" fill="hold" grpId="0" nodeType="withEffect">
                                  <p:stCondLst>
                                    <p:cond delay="0"/>
                                  </p:stCondLst>
                                  <p:childTnLst>
                                    <p:set>
                                      <p:cBhvr>
                                        <p:cTn id="57" dur="1" fill="hold">
                                          <p:stCondLst>
                                            <p:cond delay="0"/>
                                          </p:stCondLst>
                                        </p:cTn>
                                        <p:tgtEl>
                                          <p:spTgt spid="406"/>
                                        </p:tgtEl>
                                        <p:attrNameLst>
                                          <p:attrName>style.visibility</p:attrName>
                                        </p:attrNameLst>
                                      </p:cBhvr>
                                      <p:to>
                                        <p:strVal val="visible"/>
                                      </p:to>
                                    </p:set>
                                  </p:childTnLst>
                                  <p:subTnLst>
                                    <p:set>
                                      <p:cBhvr override="childStyle">
                                        <p:cTn dur="65" fill="hold" display="1" masterRel="nextClick" afterEffect="1"/>
                                        <p:tgtEl>
                                          <p:spTgt spid="406"/>
                                        </p:tgtEl>
                                        <p:attrNameLst>
                                          <p:attrName>style.visibility</p:attrName>
                                        </p:attrNameLst>
                                      </p:cBhvr>
                                      <p:to>
                                        <p:strVal val="hidden"/>
                                      </p:to>
                                    </p:set>
                                  </p:subTnLst>
                                </p:cTn>
                              </p:par>
                              <p:par>
                                <p:cTn id="58" presetID="1" presetClass="entr" presetSubtype="0"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childTnLst>
                                  <p:subTnLst>
                                    <p:set>
                                      <p:cBhvr override="childStyle">
                                        <p:cTn dur="65" fill="hold" display="1" masterRel="nextClick" afterEffect="1"/>
                                        <p:tgtEl>
                                          <p:spTgt spid="5"/>
                                        </p:tgtEl>
                                        <p:attrNameLst>
                                          <p:attrName>style.visibility</p:attrName>
                                        </p:attrNameLst>
                                      </p:cBhvr>
                                      <p:to>
                                        <p:strVal val="hidden"/>
                                      </p:to>
                                    </p:set>
                                  </p:subTnLst>
                                </p:cTn>
                              </p:par>
                              <p:par>
                                <p:cTn id="60" presetID="1"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childTnLst>
                                  <p:subTnLst>
                                    <p:set>
                                      <p:cBhvr override="childStyle">
                                        <p:cTn dur="65" fill="hold" display="1" masterRel="nextClick" afterEffect="1"/>
                                        <p:tgtEl>
                                          <p:spTgt spid="8"/>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500" fill="hold">
                                          <p:stCondLst>
                                            <p:cond delay="0"/>
                                          </p:stCondLst>
                                        </p:cTn>
                                        <p:tgtEl>
                                          <p:spTgt spid="64"/>
                                        </p:tgtEl>
                                        <p:attrNameLst>
                                          <p:attrName>style.visibility</p:attrName>
                                        </p:attrNameLst>
                                      </p:cBhvr>
                                      <p:to>
                                        <p:strVal val="visible"/>
                                      </p:to>
                                    </p:set>
                                    <p:animEffect transition="in" filter="box(in)">
                                      <p:cBhvr>
                                        <p:cTn id="66" dur="500"/>
                                        <p:tgtEl>
                                          <p:spTgt spid="64"/>
                                        </p:tgtEl>
                                      </p:cBhvr>
                                    </p:animEffect>
                                  </p:childTnLst>
                                  <p:subTnLst>
                                    <p:set>
                                      <p:cBhvr override="childStyle">
                                        <p:cTn dur="65" fill="hold" display="1" masterRel="nextClick" afterEffect="1"/>
                                        <p:tgtEl>
                                          <p:spTgt spid="64"/>
                                        </p:tgtEl>
                                        <p:attrNameLst>
                                          <p:attrName>style.visibility</p:attrName>
                                        </p:attrNameLst>
                                      </p:cBhvr>
                                      <p:to>
                                        <p:strVal val="hidden"/>
                                      </p:to>
                                    </p:set>
                                  </p:sub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subTnLst>
                                    <p:set>
                                      <p:cBhvr override="childStyle">
                                        <p:cTn dur="65" fill="hold" display="1" masterRel="nextClick" afterEffect="1"/>
                                        <p:tgtEl>
                                          <p:spTgt spid="10"/>
                                        </p:tgtEl>
                                        <p:attrNameLst>
                                          <p:attrName>style.visibility</p:attrName>
                                        </p:attrNameLst>
                                      </p:cBhvr>
                                      <p:to>
                                        <p:strVal val="hidden"/>
                                      </p:to>
                                    </p:set>
                                  </p:subTnLst>
                                </p:cTn>
                              </p:par>
                              <p:par>
                                <p:cTn id="69" presetID="1"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subTnLst>
                                    <p:set>
                                      <p:cBhvr override="childStyle">
                                        <p:cTn dur="65" fill="hold" display="1" masterRel="nextClick" afterEffect="1"/>
                                        <p:tgtEl>
                                          <p:spTgt spid="13"/>
                                        </p:tgtEl>
                                        <p:attrNameLst>
                                          <p:attrName>style.visibility</p:attrName>
                                        </p:attrNameLst>
                                      </p:cBhvr>
                                      <p:to>
                                        <p:strVal val="hidden"/>
                                      </p:to>
                                    </p:set>
                                  </p:subTnLst>
                                </p:cTn>
                              </p:par>
                              <p:par>
                                <p:cTn id="71" presetID="1"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subTnLst>
                                    <p:set>
                                      <p:cBhvr override="childStyle">
                                        <p:cTn dur="65" fill="hold" display="1" masterRel="nextClick" afterEffect="1"/>
                                        <p:tgtEl>
                                          <p:spTgt spid="16"/>
                                        </p:tgtEl>
                                        <p:attrNameLst>
                                          <p:attrName>style.visibility</p:attrName>
                                        </p:attrNameLst>
                                      </p:cBhvr>
                                      <p:to>
                                        <p:strVal val="hidden"/>
                                      </p:to>
                                    </p:set>
                                  </p:subTnLst>
                                </p:cTn>
                              </p:par>
                              <p:par>
                                <p:cTn id="73" presetID="1"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childTnLst>
                                  <p:subTnLst>
                                    <p:set>
                                      <p:cBhvr override="childStyle">
                                        <p:cTn dur="65" fill="hold" display="1" masterRel="nextClick" afterEffect="1"/>
                                        <p:tgtEl>
                                          <p:spTgt spid="11"/>
                                        </p:tgtEl>
                                        <p:attrNameLst>
                                          <p:attrName>style.visibility</p:attrName>
                                        </p:attrNameLst>
                                      </p:cBhvr>
                                      <p:to>
                                        <p:strVal val="hidden"/>
                                      </p:to>
                                    </p:set>
                                  </p:subTnLst>
                                </p:cTn>
                              </p:par>
                              <p:par>
                                <p:cTn id="75" presetID="1"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subTnLst>
                                    <p:set>
                                      <p:cBhvr override="childStyle">
                                        <p:cTn dur="65" fill="hold" display="1" masterRel="nextClick" afterEffect="1"/>
                                        <p:tgtEl>
                                          <p:spTgt spid="14"/>
                                        </p:tgtEl>
                                        <p:attrNameLst>
                                          <p:attrName>style.visibility</p:attrName>
                                        </p:attrNameLst>
                                      </p:cBhvr>
                                      <p:to>
                                        <p:strVal val="hidden"/>
                                      </p:to>
                                    </p:set>
                                  </p:sub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subTnLst>
                                    <p:set>
                                      <p:cBhvr override="childStyle">
                                        <p:cTn dur="65" fill="hold" display="1" masterRel="nextClick" afterEffect="1"/>
                                        <p:tgtEl>
                                          <p:spTgt spid="17"/>
                                        </p:tgtEl>
                                        <p:attrNameLst>
                                          <p:attrName>style.visibility</p:attrName>
                                        </p:attrNameLst>
                                      </p:cBhvr>
                                      <p:to>
                                        <p:strVal val="hidden"/>
                                      </p:to>
                                    </p:set>
                                  </p:subTnLst>
                                </p:cTn>
                              </p:par>
                              <p:par>
                                <p:cTn id="79" presetID="1"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subTnLst>
                                    <p:set>
                                      <p:cBhvr override="childStyle">
                                        <p:cTn dur="65" fill="hold" display="1" masterRel="nextClick" afterEffect="1"/>
                                        <p:tgtEl>
                                          <p:spTgt spid="12"/>
                                        </p:tgtEl>
                                        <p:attrNameLst>
                                          <p:attrName>style.visibility</p:attrName>
                                        </p:attrNameLst>
                                      </p:cBhvr>
                                      <p:to>
                                        <p:strVal val="hidden"/>
                                      </p:to>
                                    </p:set>
                                  </p:subTnLst>
                                </p:cTn>
                              </p:par>
                              <p:par>
                                <p:cTn id="81" presetID="1" presetClass="entr"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subTnLst>
                                    <p:set>
                                      <p:cBhvr override="childStyle">
                                        <p:cTn dur="65" fill="hold" display="1" masterRel="nextClick" afterEffect="1"/>
                                        <p:tgtEl>
                                          <p:spTgt spid="15"/>
                                        </p:tgtEl>
                                        <p:attrNameLst>
                                          <p:attrName>style.visibility</p:attrName>
                                        </p:attrNameLst>
                                      </p:cBhvr>
                                      <p:to>
                                        <p:strVal val="hidden"/>
                                      </p:to>
                                    </p:set>
                                  </p:sub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subTnLst>
                                    <p:set>
                                      <p:cBhvr override="childStyle">
                                        <p:cTn dur="65" fill="hold" display="1" masterRel="nextClick" afterEffect="1"/>
                                        <p:tgtEl>
                                          <p:spTgt spid="18"/>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box(in)">
                                      <p:cBhvr>
                                        <p:cTn id="89" dur="2000"/>
                                        <p:tgtEl>
                                          <p:spTgt spid="68"/>
                                        </p:tgtEl>
                                      </p:cBhvr>
                                    </p:animEffect>
                                  </p:childTnLst>
                                  <p:subTnLst>
                                    <p:set>
                                      <p:cBhvr override="childStyle">
                                        <p:cTn dur="65" fill="hold" display="1" masterRel="nextClick" afterEffect="1"/>
                                        <p:tgtEl>
                                          <p:spTgt spid="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34" grpId="0" bldLvl="0" animBg="1"/>
      <p:bldP spid="134" grpId="1" bldLvl="0" animBg="1"/>
      <p:bldP spid="69" grpId="0" bldLvl="0" animBg="1"/>
      <p:bldP spid="69" grpId="1" animBg="1"/>
      <p:bldP spid="60" grpId="0" animBg="1"/>
      <p:bldP spid="60" grpId="1" animBg="1"/>
      <p:bldP spid="64" grpId="0" bldLvl="0" animBg="1"/>
      <p:bldP spid="64" grpId="1" animBg="1"/>
      <p:bldP spid="68" grpId="0" animBg="1"/>
      <p:bldP spid="68" grpId="1" animBg="1"/>
      <p:bldP spid="404" grpId="0"/>
      <p:bldP spid="4335" grpId="0"/>
      <p:bldP spid="405" grpId="0"/>
      <p:bldP spid="4" grpId="0"/>
      <p:bldP spid="406" grpId="0"/>
      <p:bldP spid="5" grpId="0"/>
      <p:bldP spid="404" grpId="1"/>
      <p:bldP spid="4335" grpId="1"/>
      <p:bldP spid="405" grpId="1"/>
      <p:bldP spid="4" grpId="1"/>
      <p:bldP spid="406" grpId="1"/>
      <p:bldP spid="5" grpId="1"/>
      <p:bldP spid="6" grpId="0"/>
      <p:bldP spid="6" grpId="1"/>
      <p:bldP spid="7" grpId="0"/>
      <p:bldP spid="7" grpId="1"/>
      <p:bldP spid="8" grpId="0"/>
      <p:bldP spid="8" grpId="1"/>
      <p:bldP spid="10" grpId="0"/>
      <p:bldP spid="13" grpId="0"/>
      <p:bldP spid="11" grpId="0"/>
      <p:bldP spid="14" grpId="0"/>
      <p:bldP spid="12" grpId="0"/>
      <p:bldP spid="15" grpId="0"/>
      <p:bldP spid="10" grpId="1"/>
      <p:bldP spid="13" grpId="1"/>
      <p:bldP spid="11" grpId="1"/>
      <p:bldP spid="14" grpId="1"/>
      <p:bldP spid="12" grpId="1"/>
      <p:bldP spid="15" grpId="1"/>
      <p:bldP spid="16" grpId="0"/>
      <p:bldP spid="16" grpId="1"/>
      <p:bldP spid="17" grpId="0"/>
      <p:bldP spid="17" grpId="1"/>
      <p:bldP spid="18" grpId="0"/>
      <p:bldP spid="1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0811" y="207634"/>
            <a:ext cx="3200400" cy="521970"/>
          </a:xfrm>
          <a:prstGeom prst="rect">
            <a:avLst/>
          </a:prstGeom>
          <a:noFill/>
        </p:spPr>
        <p:txBody>
          <a:bodyPr wrap="square" rtlCol="0">
            <a:spAutoFit/>
          </a:bodyPr>
          <a:lstStyle/>
          <a:p>
            <a:pPr>
              <a:tabLst>
                <a:tab pos="628650" algn="l"/>
              </a:tabLst>
              <a:defRPr/>
            </a:pPr>
            <a:r>
              <a:rPr lang="en-US" altLang="zh-CN" sz="2800" b="1" kern="0" dirty="0">
                <a:solidFill>
                  <a:srgbClr val="203864"/>
                </a:solidFill>
                <a:latin typeface="微软雅黑" panose="020B0503020204020204" charset="-122"/>
                <a:ea typeface="微软雅黑" panose="020B0503020204020204" charset="-122"/>
              </a:rPr>
              <a:t>4.1.3</a:t>
            </a:r>
            <a:r>
              <a:rPr lang="zh-CN" altLang="en-US" sz="2800" b="1" kern="0" dirty="0">
                <a:solidFill>
                  <a:srgbClr val="203864"/>
                </a:solidFill>
                <a:latin typeface="微软雅黑" panose="020B0503020204020204" charset="-122"/>
                <a:ea typeface="微软雅黑" panose="020B0503020204020204" charset="-122"/>
              </a:rPr>
              <a:t> 团队实力</a:t>
            </a:r>
            <a:endParaRPr lang="zh-CN" altLang="en-US" sz="2800" b="1" kern="0" dirty="0">
              <a:solidFill>
                <a:srgbClr val="203864"/>
              </a:solidFill>
              <a:latin typeface="微软雅黑" panose="020B0503020204020204" charset="-122"/>
              <a:ea typeface="微软雅黑" panose="020B0503020204020204" charset="-122"/>
            </a:endParaRPr>
          </a:p>
        </p:txBody>
      </p:sp>
      <p:grpSp>
        <p:nvGrpSpPr>
          <p:cNvPr id="3" name="组合 2"/>
          <p:cNvGrpSpPr/>
          <p:nvPr/>
        </p:nvGrpSpPr>
        <p:grpSpPr>
          <a:xfrm>
            <a:off x="-1708812" y="-3944515"/>
            <a:ext cx="5405550" cy="5087249"/>
            <a:chOff x="-1708812" y="-3944515"/>
            <a:chExt cx="5405550" cy="5087249"/>
          </a:xfrm>
        </p:grpSpPr>
        <p:sp>
          <p:nvSpPr>
            <p:cNvPr id="75" name="矩形 74"/>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038582" y="3736102"/>
            <a:ext cx="5400044" cy="2915073"/>
            <a:chOff x="967" y="1782"/>
            <a:chExt cx="6378" cy="3443"/>
          </a:xfrm>
        </p:grpSpPr>
        <p:grpSp>
          <p:nvGrpSpPr>
            <p:cNvPr id="16" name="组合 15"/>
            <p:cNvGrpSpPr/>
            <p:nvPr/>
          </p:nvGrpSpPr>
          <p:grpSpPr>
            <a:xfrm>
              <a:off x="967" y="1782"/>
              <a:ext cx="6378" cy="3443"/>
              <a:chOff x="1387" y="1469"/>
              <a:chExt cx="6378" cy="3443"/>
            </a:xfrm>
          </p:grpSpPr>
          <p:sp>
            <p:nvSpPr>
              <p:cNvPr id="18" name="文本框 5"/>
              <p:cNvSpPr txBox="1"/>
              <p:nvPr/>
            </p:nvSpPr>
            <p:spPr>
              <a:xfrm>
                <a:off x="3081" y="1469"/>
                <a:ext cx="2798" cy="497"/>
              </a:xfrm>
              <a:prstGeom prst="rect">
                <a:avLst/>
              </a:prstGeom>
              <a:noFill/>
            </p:spPr>
            <p:txBody>
              <a:bodyPr wrap="square" rtlCol="0">
                <a:spAutoFit/>
              </a:bodyPr>
              <a:lstStyle/>
              <a:p>
                <a:r>
                  <a:rPr lang="zh-CN" altLang="en-US" sz="2135" b="1" dirty="0">
                    <a:effectLst>
                      <a:outerShdw blurRad="50800" dist="762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小彬</a:t>
                </a:r>
                <a:endParaRPr lang="zh-CN" altLang="en-US" sz="2135" b="1" dirty="0">
                  <a:effectLst>
                    <a:outerShdw blurRad="50800" dist="762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p:txBody>
          </p:sp>
          <p:sp>
            <p:nvSpPr>
              <p:cNvPr id="19" name="Rectangle 11"/>
              <p:cNvSpPr/>
              <p:nvPr/>
            </p:nvSpPr>
            <p:spPr>
              <a:xfrm>
                <a:off x="2791" y="1955"/>
                <a:ext cx="4974" cy="2957"/>
              </a:xfrm>
              <a:prstGeom prst="rect">
                <a:avLst/>
              </a:prstGeom>
            </p:spPr>
            <p:txBody>
              <a:bodyPr wrap="square">
                <a:spAutoFit/>
              </a:bodyPr>
              <a:lstStyle/>
              <a:p>
                <a:pPr marL="381000" indent="-179705">
                  <a:lnSpc>
                    <a:spcPct val="130000"/>
                  </a:lnSpc>
                  <a:buFont typeface="Wingdings" panose="05000000000000000000" pitchFamily="2" charset="2"/>
                  <a:buChar char="Ø"/>
                </a:pPr>
                <a:r>
                  <a:rPr sz="1335" dirty="0">
                    <a:latin typeface="微软雅黑" panose="020B0503020204020204" charset="-122"/>
                    <a:ea typeface="微软雅黑" panose="020B0503020204020204" charset="-122"/>
                    <a:sym typeface="+mn-ea"/>
                  </a:rPr>
                  <a:t>以第三作者身份在SCI检索的 《IEEE ACCESS》期刊上发表论文</a:t>
                </a:r>
                <a:endParaRPr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sz="1335" dirty="0">
                    <a:latin typeface="微软雅黑" panose="020B0503020204020204" charset="-122"/>
                    <a:ea typeface="微软雅黑" panose="020B0503020204020204" charset="-122"/>
                    <a:sym typeface="+mn-ea"/>
                  </a:rPr>
                  <a:t>以学生二作（导师一作）身份在中文《计算机辅助设计与图形学学报》发表录用综述论文</a:t>
                </a:r>
                <a:endParaRPr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sz="1335" dirty="0">
                    <a:latin typeface="微软雅黑" panose="020B0503020204020204" charset="-122"/>
                    <a:ea typeface="微软雅黑" panose="020B0503020204020204" charset="-122"/>
                  </a:rPr>
                  <a:t>国家级大学生创新创业训练计划项目立项</a:t>
                </a:r>
                <a:endParaRPr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sz="1335" dirty="0">
                    <a:latin typeface="微软雅黑" panose="020B0503020204020204" charset="-122"/>
                    <a:ea typeface="微软雅黑" panose="020B0503020204020204" charset="-122"/>
                  </a:rPr>
                  <a:t>第四十四届国际大学生程序设计竞赛区域赛（沈阳站）优胜奖</a:t>
                </a:r>
                <a:endParaRPr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sz="1335" dirty="0">
                    <a:latin typeface="微软雅黑" panose="020B0503020204020204" charset="-122"/>
                    <a:ea typeface="微软雅黑" panose="020B0503020204020204" charset="-122"/>
                  </a:rPr>
                  <a:t>校程序设计竞赛金奖</a:t>
                </a:r>
                <a:endParaRPr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sz="1335" dirty="0">
                    <a:latin typeface="微软雅黑" panose="020B0503020204020204" charset="-122"/>
                    <a:ea typeface="微软雅黑" panose="020B0503020204020204" charset="-122"/>
                    <a:sym typeface="+mn-ea"/>
                  </a:rPr>
                  <a:t>省政府奖学金</a:t>
                </a:r>
                <a:endParaRPr sz="1335" dirty="0">
                  <a:latin typeface="微软雅黑" panose="020B0503020204020204" charset="-122"/>
                  <a:ea typeface="微软雅黑" panose="020B0503020204020204" charset="-122"/>
                </a:endParaRPr>
              </a:p>
            </p:txBody>
          </p:sp>
          <p:sp>
            <p:nvSpPr>
              <p:cNvPr id="20" name="Rectangle 11"/>
              <p:cNvSpPr/>
              <p:nvPr/>
            </p:nvSpPr>
            <p:spPr>
              <a:xfrm>
                <a:off x="3928" y="1479"/>
                <a:ext cx="1951" cy="450"/>
              </a:xfrm>
              <a:prstGeom prst="rect">
                <a:avLst/>
              </a:prstGeom>
            </p:spPr>
            <p:txBody>
              <a:bodyPr wrap="square">
                <a:spAutoFit/>
              </a:bodyPr>
              <a:lstStyle/>
              <a:p>
                <a:pPr>
                  <a:lnSpc>
                    <a:spcPct val="130000"/>
                  </a:lnSpc>
                </a:pPr>
                <a:r>
                  <a:rPr lang="zh-CN" altLang="en-US" sz="1600" b="1" dirty="0">
                    <a:latin typeface="微软雅黑" panose="020B0503020204020204" charset="-122"/>
                    <a:ea typeface="微软雅黑" panose="020B0503020204020204" charset="-122"/>
                    <a:cs typeface="微软雅黑" panose="020B0503020204020204" charset="-122"/>
                  </a:rPr>
                  <a:t>技术经理</a:t>
                </a:r>
                <a:endParaRPr sz="1600" b="1" dirty="0">
                  <a:latin typeface="微软雅黑" panose="020B0503020204020204" charset="-122"/>
                  <a:ea typeface="微软雅黑" panose="020B0503020204020204" charset="-122"/>
                  <a:cs typeface="微软雅黑" panose="020B0503020204020204" charset="-122"/>
                </a:endParaRPr>
              </a:p>
            </p:txBody>
          </p:sp>
          <p:cxnSp>
            <p:nvCxnSpPr>
              <p:cNvPr id="21" name="直线连接符 8"/>
              <p:cNvCxnSpPr/>
              <p:nvPr/>
            </p:nvCxnSpPr>
            <p:spPr>
              <a:xfrm>
                <a:off x="3162" y="1951"/>
                <a:ext cx="27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组合 2"/>
              <p:cNvGrpSpPr/>
              <p:nvPr/>
            </p:nvGrpSpPr>
            <p:grpSpPr>
              <a:xfrm>
                <a:off x="1387" y="1527"/>
                <a:ext cx="1529" cy="1419"/>
                <a:chOff x="717903" y="1012793"/>
                <a:chExt cx="2018863" cy="1872000"/>
              </a:xfrm>
            </p:grpSpPr>
            <p:sp>
              <p:nvSpPr>
                <p:cNvPr id="23" name="椭圆 3"/>
                <p:cNvSpPr>
                  <a:spLocks noChangeAspect="1"/>
                </p:cNvSpPr>
                <p:nvPr/>
              </p:nvSpPr>
              <p:spPr>
                <a:xfrm>
                  <a:off x="864766" y="1012793"/>
                  <a:ext cx="1872000" cy="1872000"/>
                </a:xfrm>
                <a:prstGeom prst="ellipse">
                  <a:avLst/>
                </a:prstGeom>
                <a:solidFill>
                  <a:schemeClr val="bg1">
                    <a:lumMod val="85000"/>
                  </a:schemeClr>
                </a:solidFill>
                <a:ln w="76200" cmpd="sng">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tx1"/>
                    </a:solidFill>
                  </a:endParaRPr>
                </a:p>
              </p:txBody>
            </p:sp>
            <p:sp>
              <p:nvSpPr>
                <p:cNvPr id="24" name="Freeform 220"/>
                <p:cNvSpPr/>
                <p:nvPr/>
              </p:nvSpPr>
              <p:spPr bwMode="auto">
                <a:xfrm rot="3519006">
                  <a:off x="625219" y="1114320"/>
                  <a:ext cx="712964" cy="527596"/>
                </a:xfrm>
                <a:custGeom>
                  <a:avLst/>
                  <a:gdLst>
                    <a:gd name="T0" fmla="*/ 77 w 100"/>
                    <a:gd name="T1" fmla="*/ 0 h 74"/>
                    <a:gd name="T2" fmla="*/ 66 w 100"/>
                    <a:gd name="T3" fmla="*/ 3 h 74"/>
                    <a:gd name="T4" fmla="*/ 31 w 100"/>
                    <a:gd name="T5" fmla="*/ 20 h 74"/>
                    <a:gd name="T6" fmla="*/ 30 w 100"/>
                    <a:gd name="T7" fmla="*/ 23 h 74"/>
                    <a:gd name="T8" fmla="*/ 31 w 100"/>
                    <a:gd name="T9" fmla="*/ 24 h 74"/>
                    <a:gd name="T10" fmla="*/ 33 w 100"/>
                    <a:gd name="T11" fmla="*/ 24 h 74"/>
                    <a:gd name="T12" fmla="*/ 69 w 100"/>
                    <a:gd name="T13" fmla="*/ 7 h 74"/>
                    <a:gd name="T14" fmla="*/ 77 w 100"/>
                    <a:gd name="T15" fmla="*/ 4 h 74"/>
                    <a:gd name="T16" fmla="*/ 83 w 100"/>
                    <a:gd name="T17" fmla="*/ 5 h 74"/>
                    <a:gd name="T18" fmla="*/ 89 w 100"/>
                    <a:gd name="T19" fmla="*/ 9 h 74"/>
                    <a:gd name="T20" fmla="*/ 93 w 100"/>
                    <a:gd name="T21" fmla="*/ 15 h 74"/>
                    <a:gd name="T22" fmla="*/ 95 w 100"/>
                    <a:gd name="T23" fmla="*/ 28 h 74"/>
                    <a:gd name="T24" fmla="*/ 91 w 100"/>
                    <a:gd name="T25" fmla="*/ 34 h 74"/>
                    <a:gd name="T26" fmla="*/ 25 w 100"/>
                    <a:gd name="T27" fmla="*/ 67 h 74"/>
                    <a:gd name="T28" fmla="*/ 18 w 100"/>
                    <a:gd name="T29" fmla="*/ 69 h 74"/>
                    <a:gd name="T30" fmla="*/ 15 w 100"/>
                    <a:gd name="T31" fmla="*/ 69 h 74"/>
                    <a:gd name="T32" fmla="*/ 8 w 100"/>
                    <a:gd name="T33" fmla="*/ 65 h 74"/>
                    <a:gd name="T34" fmla="*/ 6 w 100"/>
                    <a:gd name="T35" fmla="*/ 62 h 74"/>
                    <a:gd name="T36" fmla="*/ 6 w 100"/>
                    <a:gd name="T37" fmla="*/ 51 h 74"/>
                    <a:gd name="T38" fmla="*/ 12 w 100"/>
                    <a:gd name="T39" fmla="*/ 43 h 74"/>
                    <a:gd name="T40" fmla="*/ 66 w 100"/>
                    <a:gd name="T41" fmla="*/ 17 h 74"/>
                    <a:gd name="T42" fmla="*/ 71 w 100"/>
                    <a:gd name="T43" fmla="*/ 16 h 74"/>
                    <a:gd name="T44" fmla="*/ 73 w 100"/>
                    <a:gd name="T45" fmla="*/ 17 h 74"/>
                    <a:gd name="T46" fmla="*/ 79 w 100"/>
                    <a:gd name="T47" fmla="*/ 21 h 74"/>
                    <a:gd name="T48" fmla="*/ 79 w 100"/>
                    <a:gd name="T49" fmla="*/ 26 h 74"/>
                    <a:gd name="T50" fmla="*/ 79 w 100"/>
                    <a:gd name="T51" fmla="*/ 28 h 74"/>
                    <a:gd name="T52" fmla="*/ 75 w 100"/>
                    <a:gd name="T53" fmla="*/ 34 h 74"/>
                    <a:gd name="T54" fmla="*/ 23 w 100"/>
                    <a:gd name="T55" fmla="*/ 58 h 74"/>
                    <a:gd name="T56" fmla="*/ 22 w 100"/>
                    <a:gd name="T57" fmla="*/ 61 h 74"/>
                    <a:gd name="T58" fmla="*/ 25 w 100"/>
                    <a:gd name="T59" fmla="*/ 62 h 74"/>
                    <a:gd name="T60" fmla="*/ 26 w 100"/>
                    <a:gd name="T61" fmla="*/ 62 h 74"/>
                    <a:gd name="T62" fmla="*/ 76 w 100"/>
                    <a:gd name="T63" fmla="*/ 38 h 74"/>
                    <a:gd name="T64" fmla="*/ 83 w 100"/>
                    <a:gd name="T65" fmla="*/ 30 h 74"/>
                    <a:gd name="T66" fmla="*/ 84 w 100"/>
                    <a:gd name="T67" fmla="*/ 24 h 74"/>
                    <a:gd name="T68" fmla="*/ 83 w 100"/>
                    <a:gd name="T69" fmla="*/ 20 h 74"/>
                    <a:gd name="T70" fmla="*/ 75 w 100"/>
                    <a:gd name="T71" fmla="*/ 13 h 74"/>
                    <a:gd name="T72" fmla="*/ 71 w 100"/>
                    <a:gd name="T73" fmla="*/ 12 h 74"/>
                    <a:gd name="T74" fmla="*/ 64 w 100"/>
                    <a:gd name="T75" fmla="*/ 13 h 74"/>
                    <a:gd name="T76" fmla="*/ 11 w 100"/>
                    <a:gd name="T77" fmla="*/ 39 h 74"/>
                    <a:gd name="T78" fmla="*/ 0 w 100"/>
                    <a:gd name="T79" fmla="*/ 50 h 74"/>
                    <a:gd name="T80" fmla="*/ 2 w 100"/>
                    <a:gd name="T81" fmla="*/ 63 h 74"/>
                    <a:gd name="T82" fmla="*/ 4 w 100"/>
                    <a:gd name="T83" fmla="*/ 67 h 74"/>
                    <a:gd name="T84" fmla="*/ 14 w 100"/>
                    <a:gd name="T85" fmla="*/ 73 h 74"/>
                    <a:gd name="T86" fmla="*/ 18 w 100"/>
                    <a:gd name="T87" fmla="*/ 74 h 74"/>
                    <a:gd name="T88" fmla="*/ 23 w 100"/>
                    <a:gd name="T89" fmla="*/ 73 h 74"/>
                    <a:gd name="T90" fmla="*/ 87 w 100"/>
                    <a:gd name="T91" fmla="*/ 42 h 74"/>
                    <a:gd name="T92" fmla="*/ 91 w 100"/>
                    <a:gd name="T93" fmla="*/ 40 h 74"/>
                    <a:gd name="T94" fmla="*/ 98 w 100"/>
                    <a:gd name="T95" fmla="*/ 34 h 74"/>
                    <a:gd name="T96" fmla="*/ 99 w 100"/>
                    <a:gd name="T97" fmla="*/ 30 h 74"/>
                    <a:gd name="T98" fmla="*/ 100 w 100"/>
                    <a:gd name="T99" fmla="*/ 20 h 74"/>
                    <a:gd name="T100" fmla="*/ 98 w 100"/>
                    <a:gd name="T101" fmla="*/ 12 h 74"/>
                    <a:gd name="T102" fmla="*/ 96 w 100"/>
                    <a:gd name="T103" fmla="*/ 8 h 74"/>
                    <a:gd name="T104" fmla="*/ 89 w 100"/>
                    <a:gd name="T105" fmla="*/ 3 h 74"/>
                    <a:gd name="T106" fmla="*/ 85 w 100"/>
                    <a:gd name="T107"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74">
                      <a:moveTo>
                        <a:pt x="77" y="0"/>
                      </a:moveTo>
                      <a:lnTo>
                        <a:pt x="77" y="0"/>
                      </a:lnTo>
                      <a:lnTo>
                        <a:pt x="72" y="1"/>
                      </a:lnTo>
                      <a:lnTo>
                        <a:pt x="66" y="3"/>
                      </a:lnTo>
                      <a:lnTo>
                        <a:pt x="31" y="20"/>
                      </a:lnTo>
                      <a:lnTo>
                        <a:pt x="31" y="20"/>
                      </a:lnTo>
                      <a:lnTo>
                        <a:pt x="30" y="21"/>
                      </a:lnTo>
                      <a:lnTo>
                        <a:pt x="30" y="23"/>
                      </a:lnTo>
                      <a:lnTo>
                        <a:pt x="30" y="23"/>
                      </a:lnTo>
                      <a:lnTo>
                        <a:pt x="31" y="24"/>
                      </a:lnTo>
                      <a:lnTo>
                        <a:pt x="31" y="24"/>
                      </a:lnTo>
                      <a:lnTo>
                        <a:pt x="33" y="24"/>
                      </a:lnTo>
                      <a:lnTo>
                        <a:pt x="69" y="7"/>
                      </a:lnTo>
                      <a:lnTo>
                        <a:pt x="69" y="7"/>
                      </a:lnTo>
                      <a:lnTo>
                        <a:pt x="73" y="5"/>
                      </a:lnTo>
                      <a:lnTo>
                        <a:pt x="77" y="4"/>
                      </a:lnTo>
                      <a:lnTo>
                        <a:pt x="77" y="4"/>
                      </a:lnTo>
                      <a:lnTo>
                        <a:pt x="83" y="5"/>
                      </a:lnTo>
                      <a:lnTo>
                        <a:pt x="83" y="5"/>
                      </a:lnTo>
                      <a:lnTo>
                        <a:pt x="89" y="9"/>
                      </a:lnTo>
                      <a:lnTo>
                        <a:pt x="93" y="15"/>
                      </a:lnTo>
                      <a:lnTo>
                        <a:pt x="93" y="15"/>
                      </a:lnTo>
                      <a:lnTo>
                        <a:pt x="96" y="21"/>
                      </a:lnTo>
                      <a:lnTo>
                        <a:pt x="95" y="28"/>
                      </a:lnTo>
                      <a:lnTo>
                        <a:pt x="95" y="28"/>
                      </a:lnTo>
                      <a:lnTo>
                        <a:pt x="91" y="34"/>
                      </a:lnTo>
                      <a:lnTo>
                        <a:pt x="85" y="38"/>
                      </a:lnTo>
                      <a:lnTo>
                        <a:pt x="25" y="67"/>
                      </a:lnTo>
                      <a:lnTo>
                        <a:pt x="25" y="67"/>
                      </a:lnTo>
                      <a:lnTo>
                        <a:pt x="18" y="69"/>
                      </a:lnTo>
                      <a:lnTo>
                        <a:pt x="18" y="69"/>
                      </a:lnTo>
                      <a:lnTo>
                        <a:pt x="15" y="69"/>
                      </a:lnTo>
                      <a:lnTo>
                        <a:pt x="11" y="67"/>
                      </a:lnTo>
                      <a:lnTo>
                        <a:pt x="8" y="65"/>
                      </a:lnTo>
                      <a:lnTo>
                        <a:pt x="6" y="62"/>
                      </a:lnTo>
                      <a:lnTo>
                        <a:pt x="6" y="62"/>
                      </a:lnTo>
                      <a:lnTo>
                        <a:pt x="4" y="57"/>
                      </a:lnTo>
                      <a:lnTo>
                        <a:pt x="6" y="51"/>
                      </a:lnTo>
                      <a:lnTo>
                        <a:pt x="8" y="47"/>
                      </a:lnTo>
                      <a:lnTo>
                        <a:pt x="12" y="43"/>
                      </a:lnTo>
                      <a:lnTo>
                        <a:pt x="66" y="17"/>
                      </a:lnTo>
                      <a:lnTo>
                        <a:pt x="66" y="17"/>
                      </a:lnTo>
                      <a:lnTo>
                        <a:pt x="71" y="16"/>
                      </a:lnTo>
                      <a:lnTo>
                        <a:pt x="71" y="16"/>
                      </a:lnTo>
                      <a:lnTo>
                        <a:pt x="73" y="17"/>
                      </a:lnTo>
                      <a:lnTo>
                        <a:pt x="73" y="17"/>
                      </a:lnTo>
                      <a:lnTo>
                        <a:pt x="76" y="19"/>
                      </a:lnTo>
                      <a:lnTo>
                        <a:pt x="79" y="21"/>
                      </a:lnTo>
                      <a:lnTo>
                        <a:pt x="79" y="21"/>
                      </a:lnTo>
                      <a:lnTo>
                        <a:pt x="79" y="26"/>
                      </a:lnTo>
                      <a:lnTo>
                        <a:pt x="79" y="28"/>
                      </a:lnTo>
                      <a:lnTo>
                        <a:pt x="79" y="28"/>
                      </a:lnTo>
                      <a:lnTo>
                        <a:pt x="77" y="31"/>
                      </a:lnTo>
                      <a:lnTo>
                        <a:pt x="75" y="34"/>
                      </a:lnTo>
                      <a:lnTo>
                        <a:pt x="23" y="58"/>
                      </a:lnTo>
                      <a:lnTo>
                        <a:pt x="23" y="58"/>
                      </a:lnTo>
                      <a:lnTo>
                        <a:pt x="22" y="59"/>
                      </a:lnTo>
                      <a:lnTo>
                        <a:pt x="22" y="61"/>
                      </a:lnTo>
                      <a:lnTo>
                        <a:pt x="22" y="61"/>
                      </a:lnTo>
                      <a:lnTo>
                        <a:pt x="25" y="62"/>
                      </a:lnTo>
                      <a:lnTo>
                        <a:pt x="25" y="62"/>
                      </a:lnTo>
                      <a:lnTo>
                        <a:pt x="26" y="62"/>
                      </a:lnTo>
                      <a:lnTo>
                        <a:pt x="76" y="38"/>
                      </a:lnTo>
                      <a:lnTo>
                        <a:pt x="76" y="38"/>
                      </a:lnTo>
                      <a:lnTo>
                        <a:pt x="80" y="35"/>
                      </a:lnTo>
                      <a:lnTo>
                        <a:pt x="83" y="30"/>
                      </a:lnTo>
                      <a:lnTo>
                        <a:pt x="83" y="30"/>
                      </a:lnTo>
                      <a:lnTo>
                        <a:pt x="84" y="24"/>
                      </a:lnTo>
                      <a:lnTo>
                        <a:pt x="83" y="20"/>
                      </a:lnTo>
                      <a:lnTo>
                        <a:pt x="83" y="20"/>
                      </a:lnTo>
                      <a:lnTo>
                        <a:pt x="79" y="16"/>
                      </a:lnTo>
                      <a:lnTo>
                        <a:pt x="75" y="13"/>
                      </a:lnTo>
                      <a:lnTo>
                        <a:pt x="75" y="13"/>
                      </a:lnTo>
                      <a:lnTo>
                        <a:pt x="71" y="12"/>
                      </a:lnTo>
                      <a:lnTo>
                        <a:pt x="71" y="12"/>
                      </a:lnTo>
                      <a:lnTo>
                        <a:pt x="64" y="13"/>
                      </a:lnTo>
                      <a:lnTo>
                        <a:pt x="11" y="39"/>
                      </a:lnTo>
                      <a:lnTo>
                        <a:pt x="11" y="39"/>
                      </a:lnTo>
                      <a:lnTo>
                        <a:pt x="4" y="44"/>
                      </a:lnTo>
                      <a:lnTo>
                        <a:pt x="0" y="50"/>
                      </a:lnTo>
                      <a:lnTo>
                        <a:pt x="0" y="57"/>
                      </a:lnTo>
                      <a:lnTo>
                        <a:pt x="2" y="63"/>
                      </a:lnTo>
                      <a:lnTo>
                        <a:pt x="2" y="63"/>
                      </a:lnTo>
                      <a:lnTo>
                        <a:pt x="4" y="67"/>
                      </a:lnTo>
                      <a:lnTo>
                        <a:pt x="8" y="71"/>
                      </a:lnTo>
                      <a:lnTo>
                        <a:pt x="14" y="73"/>
                      </a:lnTo>
                      <a:lnTo>
                        <a:pt x="18" y="74"/>
                      </a:lnTo>
                      <a:lnTo>
                        <a:pt x="18" y="74"/>
                      </a:lnTo>
                      <a:lnTo>
                        <a:pt x="23" y="73"/>
                      </a:lnTo>
                      <a:lnTo>
                        <a:pt x="23" y="73"/>
                      </a:lnTo>
                      <a:lnTo>
                        <a:pt x="27" y="71"/>
                      </a:lnTo>
                      <a:lnTo>
                        <a:pt x="87" y="42"/>
                      </a:lnTo>
                      <a:lnTo>
                        <a:pt x="87" y="42"/>
                      </a:lnTo>
                      <a:lnTo>
                        <a:pt x="91" y="40"/>
                      </a:lnTo>
                      <a:lnTo>
                        <a:pt x="95" y="36"/>
                      </a:lnTo>
                      <a:lnTo>
                        <a:pt x="98" y="34"/>
                      </a:lnTo>
                      <a:lnTo>
                        <a:pt x="99" y="30"/>
                      </a:lnTo>
                      <a:lnTo>
                        <a:pt x="99" y="30"/>
                      </a:lnTo>
                      <a:lnTo>
                        <a:pt x="100" y="26"/>
                      </a:lnTo>
                      <a:lnTo>
                        <a:pt x="100" y="20"/>
                      </a:lnTo>
                      <a:lnTo>
                        <a:pt x="100" y="16"/>
                      </a:lnTo>
                      <a:lnTo>
                        <a:pt x="98" y="12"/>
                      </a:lnTo>
                      <a:lnTo>
                        <a:pt x="98" y="12"/>
                      </a:lnTo>
                      <a:lnTo>
                        <a:pt x="96" y="8"/>
                      </a:lnTo>
                      <a:lnTo>
                        <a:pt x="92" y="5"/>
                      </a:lnTo>
                      <a:lnTo>
                        <a:pt x="89" y="3"/>
                      </a:lnTo>
                      <a:lnTo>
                        <a:pt x="85" y="1"/>
                      </a:lnTo>
                      <a:lnTo>
                        <a:pt x="85" y="1"/>
                      </a:lnTo>
                      <a:lnTo>
                        <a:pt x="77" y="0"/>
                      </a:lnTo>
                      <a:close/>
                    </a:path>
                  </a:pathLst>
                </a:custGeom>
                <a:solidFill>
                  <a:schemeClr val="accent4"/>
                </a:solidFill>
                <a:ln>
                  <a:noFill/>
                </a:ln>
                <a:effectLst>
                  <a:outerShdw blurRad="50800" dist="76200" dir="2700000" algn="tl" rotWithShape="0">
                    <a:prstClr val="black">
                      <a:alpha val="40000"/>
                    </a:prstClr>
                  </a:outerShdw>
                </a:effectLst>
              </p:spPr>
              <p:txBody>
                <a:bodyPr vert="horz" wrap="square" lIns="162560" tIns="81280" rIns="162560" bIns="81280" numCol="1" anchor="t" anchorCtr="0" compatLnSpc="1"/>
                <a:lstStyle/>
                <a:p>
                  <a:endParaRPr lang="zh-CN" altLang="en-US" sz="3200"/>
                </a:p>
              </p:txBody>
            </p:sp>
          </p:grpSp>
        </p:grpSp>
        <p:pic>
          <p:nvPicPr>
            <p:cNvPr id="17" name="图片 24" descr="C:\Users\chinaxsd\Desktop\3.jpg3"/>
            <p:cNvPicPr/>
            <p:nvPr/>
          </p:nvPicPr>
          <p:blipFill rotWithShape="1">
            <a:blip r:embed="rId1"/>
            <a:srcRect/>
            <a:stretch>
              <a:fillRect/>
            </a:stretch>
          </p:blipFill>
          <p:spPr>
            <a:xfrm>
              <a:off x="1135" y="1898"/>
              <a:ext cx="1360" cy="1361"/>
            </a:xfrm>
            <a:prstGeom prst="ellipse">
              <a:avLst/>
            </a:prstGeom>
          </p:spPr>
        </p:pic>
      </p:grpSp>
      <p:grpSp>
        <p:nvGrpSpPr>
          <p:cNvPr id="25" name="组合 24"/>
          <p:cNvGrpSpPr/>
          <p:nvPr/>
        </p:nvGrpSpPr>
        <p:grpSpPr>
          <a:xfrm>
            <a:off x="1035050" y="1283970"/>
            <a:ext cx="5535295" cy="1854363"/>
            <a:chOff x="967" y="4405"/>
            <a:chExt cx="6388" cy="2190"/>
          </a:xfrm>
        </p:grpSpPr>
        <p:grpSp>
          <p:nvGrpSpPr>
            <p:cNvPr id="26" name="组合 25"/>
            <p:cNvGrpSpPr/>
            <p:nvPr/>
          </p:nvGrpSpPr>
          <p:grpSpPr>
            <a:xfrm>
              <a:off x="967" y="4405"/>
              <a:ext cx="6388" cy="2190"/>
              <a:chOff x="1387" y="1469"/>
              <a:chExt cx="6388" cy="2190"/>
            </a:xfrm>
          </p:grpSpPr>
          <p:sp>
            <p:nvSpPr>
              <p:cNvPr id="28" name="文本框 5"/>
              <p:cNvSpPr txBox="1"/>
              <p:nvPr/>
            </p:nvSpPr>
            <p:spPr>
              <a:xfrm>
                <a:off x="3081" y="1469"/>
                <a:ext cx="2798" cy="496"/>
              </a:xfrm>
              <a:prstGeom prst="rect">
                <a:avLst/>
              </a:prstGeom>
              <a:noFill/>
            </p:spPr>
            <p:txBody>
              <a:bodyPr wrap="square" rtlCol="0">
                <a:spAutoFit/>
              </a:bodyPr>
              <a:lstStyle/>
              <a:p>
                <a:r>
                  <a:rPr lang="zh-CN" altLang="en-US" sz="2135" b="1" dirty="0">
                    <a:effectLst>
                      <a:outerShdw blurRad="50800" dist="762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小陈</a:t>
                </a:r>
                <a:endParaRPr lang="zh-CN" altLang="en-US" sz="2135" b="1" dirty="0">
                  <a:effectLst>
                    <a:outerShdw blurRad="50800" dist="762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p:txBody>
          </p:sp>
          <p:sp>
            <p:nvSpPr>
              <p:cNvPr id="29" name="Rectangle 11"/>
              <p:cNvSpPr/>
              <p:nvPr/>
            </p:nvSpPr>
            <p:spPr>
              <a:xfrm>
                <a:off x="2801" y="1969"/>
                <a:ext cx="4974" cy="1690"/>
              </a:xfrm>
              <a:prstGeom prst="rect">
                <a:avLst/>
              </a:prstGeom>
            </p:spPr>
            <p:txBody>
              <a:bodyPr wrap="square">
                <a:spAutoFit/>
              </a:bodyPr>
              <a:lstStyle/>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rPr>
                  <a:t>第十一届全国服务外包创新创业大赛国家级二</a:t>
                </a:r>
                <a:r>
                  <a:rPr lang="zh-CN" altLang="en-US" sz="1335" dirty="0">
                    <a:latin typeface="微软雅黑" panose="020B0503020204020204" charset="-122"/>
                    <a:ea typeface="微软雅黑" panose="020B0503020204020204" charset="-122"/>
                  </a:rPr>
                  <a:t>等奖</a:t>
                </a:r>
                <a:endParaRPr lang="zh-CN" altLang="en-US"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rPr>
                  <a:t>全国大学生计算机设计大赛省三等奖</a:t>
                </a:r>
                <a:endParaRPr lang="zh-CN" altLang="en-US"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rPr>
                  <a:t>校挑战杯二</a:t>
                </a:r>
                <a:r>
                  <a:rPr lang="zh-CN" altLang="en-US" sz="1335" dirty="0">
                    <a:latin typeface="微软雅黑" panose="020B0503020204020204" charset="-122"/>
                    <a:ea typeface="微软雅黑" panose="020B0503020204020204" charset="-122"/>
                  </a:rPr>
                  <a:t>等奖</a:t>
                </a:r>
                <a:endParaRPr lang="zh-CN" altLang="en-US"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rPr>
                  <a:t>省政府奖学金</a:t>
                </a:r>
                <a:endParaRPr lang="zh-CN" altLang="en-US"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rPr>
                  <a:t>校一等奖学金</a:t>
                </a:r>
                <a:endParaRPr lang="zh-CN" altLang="en-US" sz="1400" dirty="0">
                  <a:latin typeface="微软雅黑" panose="020B0503020204020204" charset="-122"/>
                  <a:ea typeface="微软雅黑" panose="020B0503020204020204" charset="-122"/>
                  <a:cs typeface="微软雅黑" panose="020B0503020204020204" charset="-122"/>
                </a:endParaRPr>
              </a:p>
            </p:txBody>
          </p:sp>
          <p:cxnSp>
            <p:nvCxnSpPr>
              <p:cNvPr id="30" name="直线连接符 8"/>
              <p:cNvCxnSpPr/>
              <p:nvPr/>
            </p:nvCxnSpPr>
            <p:spPr>
              <a:xfrm>
                <a:off x="3162" y="1951"/>
                <a:ext cx="27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2"/>
              <p:cNvGrpSpPr/>
              <p:nvPr/>
            </p:nvGrpSpPr>
            <p:grpSpPr>
              <a:xfrm>
                <a:off x="1387" y="1527"/>
                <a:ext cx="1529" cy="1419"/>
                <a:chOff x="717903" y="1012793"/>
                <a:chExt cx="2018863" cy="1872000"/>
              </a:xfrm>
            </p:grpSpPr>
            <p:sp>
              <p:nvSpPr>
                <p:cNvPr id="32" name="椭圆 3"/>
                <p:cNvSpPr>
                  <a:spLocks noChangeAspect="1"/>
                </p:cNvSpPr>
                <p:nvPr/>
              </p:nvSpPr>
              <p:spPr>
                <a:xfrm>
                  <a:off x="864766" y="1012793"/>
                  <a:ext cx="1872000" cy="1872000"/>
                </a:xfrm>
                <a:prstGeom prst="ellipse">
                  <a:avLst/>
                </a:prstGeom>
                <a:solidFill>
                  <a:schemeClr val="bg1">
                    <a:lumMod val="85000"/>
                  </a:schemeClr>
                </a:solidFill>
                <a:ln w="76200" cmpd="sng">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tx1"/>
                    </a:solidFill>
                  </a:endParaRPr>
                </a:p>
              </p:txBody>
            </p:sp>
            <p:pic>
              <p:nvPicPr>
                <p:cNvPr id="33" name="图片 24" descr="C:\Users\chinaxsd\Desktop\1.jpg1"/>
                <p:cNvPicPr/>
                <p:nvPr/>
              </p:nvPicPr>
              <p:blipFill rotWithShape="1">
                <a:blip r:embed="rId2"/>
                <a:srcRect/>
                <a:stretch>
                  <a:fillRect/>
                </a:stretch>
              </p:blipFill>
              <p:spPr>
                <a:xfrm>
                  <a:off x="922340" y="1089309"/>
                  <a:ext cx="1755232" cy="1795484"/>
                </a:xfrm>
                <a:prstGeom prst="ellipse">
                  <a:avLst/>
                </a:prstGeom>
              </p:spPr>
            </p:pic>
            <p:sp>
              <p:nvSpPr>
                <p:cNvPr id="34" name="Freeform 220"/>
                <p:cNvSpPr/>
                <p:nvPr/>
              </p:nvSpPr>
              <p:spPr bwMode="auto">
                <a:xfrm rot="3519006">
                  <a:off x="625219" y="1114320"/>
                  <a:ext cx="712964" cy="527596"/>
                </a:xfrm>
                <a:custGeom>
                  <a:avLst/>
                  <a:gdLst>
                    <a:gd name="T0" fmla="*/ 77 w 100"/>
                    <a:gd name="T1" fmla="*/ 0 h 74"/>
                    <a:gd name="T2" fmla="*/ 66 w 100"/>
                    <a:gd name="T3" fmla="*/ 3 h 74"/>
                    <a:gd name="T4" fmla="*/ 31 w 100"/>
                    <a:gd name="T5" fmla="*/ 20 h 74"/>
                    <a:gd name="T6" fmla="*/ 30 w 100"/>
                    <a:gd name="T7" fmla="*/ 23 h 74"/>
                    <a:gd name="T8" fmla="*/ 31 w 100"/>
                    <a:gd name="T9" fmla="*/ 24 h 74"/>
                    <a:gd name="T10" fmla="*/ 33 w 100"/>
                    <a:gd name="T11" fmla="*/ 24 h 74"/>
                    <a:gd name="T12" fmla="*/ 69 w 100"/>
                    <a:gd name="T13" fmla="*/ 7 h 74"/>
                    <a:gd name="T14" fmla="*/ 77 w 100"/>
                    <a:gd name="T15" fmla="*/ 4 h 74"/>
                    <a:gd name="T16" fmla="*/ 83 w 100"/>
                    <a:gd name="T17" fmla="*/ 5 h 74"/>
                    <a:gd name="T18" fmla="*/ 89 w 100"/>
                    <a:gd name="T19" fmla="*/ 9 h 74"/>
                    <a:gd name="T20" fmla="*/ 93 w 100"/>
                    <a:gd name="T21" fmla="*/ 15 h 74"/>
                    <a:gd name="T22" fmla="*/ 95 w 100"/>
                    <a:gd name="T23" fmla="*/ 28 h 74"/>
                    <a:gd name="T24" fmla="*/ 91 w 100"/>
                    <a:gd name="T25" fmla="*/ 34 h 74"/>
                    <a:gd name="T26" fmla="*/ 25 w 100"/>
                    <a:gd name="T27" fmla="*/ 67 h 74"/>
                    <a:gd name="T28" fmla="*/ 18 w 100"/>
                    <a:gd name="T29" fmla="*/ 69 h 74"/>
                    <a:gd name="T30" fmla="*/ 15 w 100"/>
                    <a:gd name="T31" fmla="*/ 69 h 74"/>
                    <a:gd name="T32" fmla="*/ 8 w 100"/>
                    <a:gd name="T33" fmla="*/ 65 h 74"/>
                    <a:gd name="T34" fmla="*/ 6 w 100"/>
                    <a:gd name="T35" fmla="*/ 62 h 74"/>
                    <a:gd name="T36" fmla="*/ 6 w 100"/>
                    <a:gd name="T37" fmla="*/ 51 h 74"/>
                    <a:gd name="T38" fmla="*/ 12 w 100"/>
                    <a:gd name="T39" fmla="*/ 43 h 74"/>
                    <a:gd name="T40" fmla="*/ 66 w 100"/>
                    <a:gd name="T41" fmla="*/ 17 h 74"/>
                    <a:gd name="T42" fmla="*/ 71 w 100"/>
                    <a:gd name="T43" fmla="*/ 16 h 74"/>
                    <a:gd name="T44" fmla="*/ 73 w 100"/>
                    <a:gd name="T45" fmla="*/ 17 h 74"/>
                    <a:gd name="T46" fmla="*/ 79 w 100"/>
                    <a:gd name="T47" fmla="*/ 21 h 74"/>
                    <a:gd name="T48" fmla="*/ 79 w 100"/>
                    <a:gd name="T49" fmla="*/ 26 h 74"/>
                    <a:gd name="T50" fmla="*/ 79 w 100"/>
                    <a:gd name="T51" fmla="*/ 28 h 74"/>
                    <a:gd name="T52" fmla="*/ 75 w 100"/>
                    <a:gd name="T53" fmla="*/ 34 h 74"/>
                    <a:gd name="T54" fmla="*/ 23 w 100"/>
                    <a:gd name="T55" fmla="*/ 58 h 74"/>
                    <a:gd name="T56" fmla="*/ 22 w 100"/>
                    <a:gd name="T57" fmla="*/ 61 h 74"/>
                    <a:gd name="T58" fmla="*/ 25 w 100"/>
                    <a:gd name="T59" fmla="*/ 62 h 74"/>
                    <a:gd name="T60" fmla="*/ 26 w 100"/>
                    <a:gd name="T61" fmla="*/ 62 h 74"/>
                    <a:gd name="T62" fmla="*/ 76 w 100"/>
                    <a:gd name="T63" fmla="*/ 38 h 74"/>
                    <a:gd name="T64" fmla="*/ 83 w 100"/>
                    <a:gd name="T65" fmla="*/ 30 h 74"/>
                    <a:gd name="T66" fmla="*/ 84 w 100"/>
                    <a:gd name="T67" fmla="*/ 24 h 74"/>
                    <a:gd name="T68" fmla="*/ 83 w 100"/>
                    <a:gd name="T69" fmla="*/ 20 h 74"/>
                    <a:gd name="T70" fmla="*/ 75 w 100"/>
                    <a:gd name="T71" fmla="*/ 13 h 74"/>
                    <a:gd name="T72" fmla="*/ 71 w 100"/>
                    <a:gd name="T73" fmla="*/ 12 h 74"/>
                    <a:gd name="T74" fmla="*/ 64 w 100"/>
                    <a:gd name="T75" fmla="*/ 13 h 74"/>
                    <a:gd name="T76" fmla="*/ 11 w 100"/>
                    <a:gd name="T77" fmla="*/ 39 h 74"/>
                    <a:gd name="T78" fmla="*/ 0 w 100"/>
                    <a:gd name="T79" fmla="*/ 50 h 74"/>
                    <a:gd name="T80" fmla="*/ 2 w 100"/>
                    <a:gd name="T81" fmla="*/ 63 h 74"/>
                    <a:gd name="T82" fmla="*/ 4 w 100"/>
                    <a:gd name="T83" fmla="*/ 67 h 74"/>
                    <a:gd name="T84" fmla="*/ 14 w 100"/>
                    <a:gd name="T85" fmla="*/ 73 h 74"/>
                    <a:gd name="T86" fmla="*/ 18 w 100"/>
                    <a:gd name="T87" fmla="*/ 74 h 74"/>
                    <a:gd name="T88" fmla="*/ 23 w 100"/>
                    <a:gd name="T89" fmla="*/ 73 h 74"/>
                    <a:gd name="T90" fmla="*/ 87 w 100"/>
                    <a:gd name="T91" fmla="*/ 42 h 74"/>
                    <a:gd name="T92" fmla="*/ 91 w 100"/>
                    <a:gd name="T93" fmla="*/ 40 h 74"/>
                    <a:gd name="T94" fmla="*/ 98 w 100"/>
                    <a:gd name="T95" fmla="*/ 34 h 74"/>
                    <a:gd name="T96" fmla="*/ 99 w 100"/>
                    <a:gd name="T97" fmla="*/ 30 h 74"/>
                    <a:gd name="T98" fmla="*/ 100 w 100"/>
                    <a:gd name="T99" fmla="*/ 20 h 74"/>
                    <a:gd name="T100" fmla="*/ 98 w 100"/>
                    <a:gd name="T101" fmla="*/ 12 h 74"/>
                    <a:gd name="T102" fmla="*/ 96 w 100"/>
                    <a:gd name="T103" fmla="*/ 8 h 74"/>
                    <a:gd name="T104" fmla="*/ 89 w 100"/>
                    <a:gd name="T105" fmla="*/ 3 h 74"/>
                    <a:gd name="T106" fmla="*/ 85 w 100"/>
                    <a:gd name="T107"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74">
                      <a:moveTo>
                        <a:pt x="77" y="0"/>
                      </a:moveTo>
                      <a:lnTo>
                        <a:pt x="77" y="0"/>
                      </a:lnTo>
                      <a:lnTo>
                        <a:pt x="72" y="1"/>
                      </a:lnTo>
                      <a:lnTo>
                        <a:pt x="66" y="3"/>
                      </a:lnTo>
                      <a:lnTo>
                        <a:pt x="31" y="20"/>
                      </a:lnTo>
                      <a:lnTo>
                        <a:pt x="31" y="20"/>
                      </a:lnTo>
                      <a:lnTo>
                        <a:pt x="30" y="21"/>
                      </a:lnTo>
                      <a:lnTo>
                        <a:pt x="30" y="23"/>
                      </a:lnTo>
                      <a:lnTo>
                        <a:pt x="30" y="23"/>
                      </a:lnTo>
                      <a:lnTo>
                        <a:pt x="31" y="24"/>
                      </a:lnTo>
                      <a:lnTo>
                        <a:pt x="31" y="24"/>
                      </a:lnTo>
                      <a:lnTo>
                        <a:pt x="33" y="24"/>
                      </a:lnTo>
                      <a:lnTo>
                        <a:pt x="69" y="7"/>
                      </a:lnTo>
                      <a:lnTo>
                        <a:pt x="69" y="7"/>
                      </a:lnTo>
                      <a:lnTo>
                        <a:pt x="73" y="5"/>
                      </a:lnTo>
                      <a:lnTo>
                        <a:pt x="77" y="4"/>
                      </a:lnTo>
                      <a:lnTo>
                        <a:pt x="77" y="4"/>
                      </a:lnTo>
                      <a:lnTo>
                        <a:pt x="83" y="5"/>
                      </a:lnTo>
                      <a:lnTo>
                        <a:pt x="83" y="5"/>
                      </a:lnTo>
                      <a:lnTo>
                        <a:pt x="89" y="9"/>
                      </a:lnTo>
                      <a:lnTo>
                        <a:pt x="93" y="15"/>
                      </a:lnTo>
                      <a:lnTo>
                        <a:pt x="93" y="15"/>
                      </a:lnTo>
                      <a:lnTo>
                        <a:pt x="96" y="21"/>
                      </a:lnTo>
                      <a:lnTo>
                        <a:pt x="95" y="28"/>
                      </a:lnTo>
                      <a:lnTo>
                        <a:pt x="95" y="28"/>
                      </a:lnTo>
                      <a:lnTo>
                        <a:pt x="91" y="34"/>
                      </a:lnTo>
                      <a:lnTo>
                        <a:pt x="85" y="38"/>
                      </a:lnTo>
                      <a:lnTo>
                        <a:pt x="25" y="67"/>
                      </a:lnTo>
                      <a:lnTo>
                        <a:pt x="25" y="67"/>
                      </a:lnTo>
                      <a:lnTo>
                        <a:pt x="18" y="69"/>
                      </a:lnTo>
                      <a:lnTo>
                        <a:pt x="18" y="69"/>
                      </a:lnTo>
                      <a:lnTo>
                        <a:pt x="15" y="69"/>
                      </a:lnTo>
                      <a:lnTo>
                        <a:pt x="11" y="67"/>
                      </a:lnTo>
                      <a:lnTo>
                        <a:pt x="8" y="65"/>
                      </a:lnTo>
                      <a:lnTo>
                        <a:pt x="6" y="62"/>
                      </a:lnTo>
                      <a:lnTo>
                        <a:pt x="6" y="62"/>
                      </a:lnTo>
                      <a:lnTo>
                        <a:pt x="4" y="57"/>
                      </a:lnTo>
                      <a:lnTo>
                        <a:pt x="6" y="51"/>
                      </a:lnTo>
                      <a:lnTo>
                        <a:pt x="8" y="47"/>
                      </a:lnTo>
                      <a:lnTo>
                        <a:pt x="12" y="43"/>
                      </a:lnTo>
                      <a:lnTo>
                        <a:pt x="66" y="17"/>
                      </a:lnTo>
                      <a:lnTo>
                        <a:pt x="66" y="17"/>
                      </a:lnTo>
                      <a:lnTo>
                        <a:pt x="71" y="16"/>
                      </a:lnTo>
                      <a:lnTo>
                        <a:pt x="71" y="16"/>
                      </a:lnTo>
                      <a:lnTo>
                        <a:pt x="73" y="17"/>
                      </a:lnTo>
                      <a:lnTo>
                        <a:pt x="73" y="17"/>
                      </a:lnTo>
                      <a:lnTo>
                        <a:pt x="76" y="19"/>
                      </a:lnTo>
                      <a:lnTo>
                        <a:pt x="79" y="21"/>
                      </a:lnTo>
                      <a:lnTo>
                        <a:pt x="79" y="21"/>
                      </a:lnTo>
                      <a:lnTo>
                        <a:pt x="79" y="26"/>
                      </a:lnTo>
                      <a:lnTo>
                        <a:pt x="79" y="28"/>
                      </a:lnTo>
                      <a:lnTo>
                        <a:pt x="79" y="28"/>
                      </a:lnTo>
                      <a:lnTo>
                        <a:pt x="77" y="31"/>
                      </a:lnTo>
                      <a:lnTo>
                        <a:pt x="75" y="34"/>
                      </a:lnTo>
                      <a:lnTo>
                        <a:pt x="23" y="58"/>
                      </a:lnTo>
                      <a:lnTo>
                        <a:pt x="23" y="58"/>
                      </a:lnTo>
                      <a:lnTo>
                        <a:pt x="22" y="59"/>
                      </a:lnTo>
                      <a:lnTo>
                        <a:pt x="22" y="61"/>
                      </a:lnTo>
                      <a:lnTo>
                        <a:pt x="22" y="61"/>
                      </a:lnTo>
                      <a:lnTo>
                        <a:pt x="25" y="62"/>
                      </a:lnTo>
                      <a:lnTo>
                        <a:pt x="25" y="62"/>
                      </a:lnTo>
                      <a:lnTo>
                        <a:pt x="26" y="62"/>
                      </a:lnTo>
                      <a:lnTo>
                        <a:pt x="76" y="38"/>
                      </a:lnTo>
                      <a:lnTo>
                        <a:pt x="76" y="38"/>
                      </a:lnTo>
                      <a:lnTo>
                        <a:pt x="80" y="35"/>
                      </a:lnTo>
                      <a:lnTo>
                        <a:pt x="83" y="30"/>
                      </a:lnTo>
                      <a:lnTo>
                        <a:pt x="83" y="30"/>
                      </a:lnTo>
                      <a:lnTo>
                        <a:pt x="84" y="24"/>
                      </a:lnTo>
                      <a:lnTo>
                        <a:pt x="83" y="20"/>
                      </a:lnTo>
                      <a:lnTo>
                        <a:pt x="83" y="20"/>
                      </a:lnTo>
                      <a:lnTo>
                        <a:pt x="79" y="16"/>
                      </a:lnTo>
                      <a:lnTo>
                        <a:pt x="75" y="13"/>
                      </a:lnTo>
                      <a:lnTo>
                        <a:pt x="75" y="13"/>
                      </a:lnTo>
                      <a:lnTo>
                        <a:pt x="71" y="12"/>
                      </a:lnTo>
                      <a:lnTo>
                        <a:pt x="71" y="12"/>
                      </a:lnTo>
                      <a:lnTo>
                        <a:pt x="64" y="13"/>
                      </a:lnTo>
                      <a:lnTo>
                        <a:pt x="11" y="39"/>
                      </a:lnTo>
                      <a:lnTo>
                        <a:pt x="11" y="39"/>
                      </a:lnTo>
                      <a:lnTo>
                        <a:pt x="4" y="44"/>
                      </a:lnTo>
                      <a:lnTo>
                        <a:pt x="0" y="50"/>
                      </a:lnTo>
                      <a:lnTo>
                        <a:pt x="0" y="57"/>
                      </a:lnTo>
                      <a:lnTo>
                        <a:pt x="2" y="63"/>
                      </a:lnTo>
                      <a:lnTo>
                        <a:pt x="2" y="63"/>
                      </a:lnTo>
                      <a:lnTo>
                        <a:pt x="4" y="67"/>
                      </a:lnTo>
                      <a:lnTo>
                        <a:pt x="8" y="71"/>
                      </a:lnTo>
                      <a:lnTo>
                        <a:pt x="14" y="73"/>
                      </a:lnTo>
                      <a:lnTo>
                        <a:pt x="18" y="74"/>
                      </a:lnTo>
                      <a:lnTo>
                        <a:pt x="18" y="74"/>
                      </a:lnTo>
                      <a:lnTo>
                        <a:pt x="23" y="73"/>
                      </a:lnTo>
                      <a:lnTo>
                        <a:pt x="23" y="73"/>
                      </a:lnTo>
                      <a:lnTo>
                        <a:pt x="27" y="71"/>
                      </a:lnTo>
                      <a:lnTo>
                        <a:pt x="87" y="42"/>
                      </a:lnTo>
                      <a:lnTo>
                        <a:pt x="87" y="42"/>
                      </a:lnTo>
                      <a:lnTo>
                        <a:pt x="91" y="40"/>
                      </a:lnTo>
                      <a:lnTo>
                        <a:pt x="95" y="36"/>
                      </a:lnTo>
                      <a:lnTo>
                        <a:pt x="98" y="34"/>
                      </a:lnTo>
                      <a:lnTo>
                        <a:pt x="99" y="30"/>
                      </a:lnTo>
                      <a:lnTo>
                        <a:pt x="99" y="30"/>
                      </a:lnTo>
                      <a:lnTo>
                        <a:pt x="100" y="26"/>
                      </a:lnTo>
                      <a:lnTo>
                        <a:pt x="100" y="20"/>
                      </a:lnTo>
                      <a:lnTo>
                        <a:pt x="100" y="16"/>
                      </a:lnTo>
                      <a:lnTo>
                        <a:pt x="98" y="12"/>
                      </a:lnTo>
                      <a:lnTo>
                        <a:pt x="98" y="12"/>
                      </a:lnTo>
                      <a:lnTo>
                        <a:pt x="96" y="8"/>
                      </a:lnTo>
                      <a:lnTo>
                        <a:pt x="92" y="5"/>
                      </a:lnTo>
                      <a:lnTo>
                        <a:pt x="89" y="3"/>
                      </a:lnTo>
                      <a:lnTo>
                        <a:pt x="85" y="1"/>
                      </a:lnTo>
                      <a:lnTo>
                        <a:pt x="85" y="1"/>
                      </a:lnTo>
                      <a:lnTo>
                        <a:pt x="77" y="0"/>
                      </a:lnTo>
                      <a:close/>
                    </a:path>
                  </a:pathLst>
                </a:custGeom>
                <a:solidFill>
                  <a:schemeClr val="accent4"/>
                </a:solidFill>
                <a:ln>
                  <a:noFill/>
                </a:ln>
                <a:effectLst>
                  <a:outerShdw blurRad="50800" dist="76200" dir="2700000" algn="tl" rotWithShape="0">
                    <a:prstClr val="black">
                      <a:alpha val="40000"/>
                    </a:prstClr>
                  </a:outerShdw>
                </a:effectLst>
              </p:spPr>
              <p:txBody>
                <a:bodyPr vert="horz" wrap="square" lIns="162560" tIns="81280" rIns="162560" bIns="81280" numCol="1" anchor="t" anchorCtr="0" compatLnSpc="1"/>
                <a:lstStyle/>
                <a:p>
                  <a:endParaRPr lang="zh-CN" altLang="en-US" sz="3200"/>
                </a:p>
              </p:txBody>
            </p:sp>
          </p:grpSp>
        </p:grpSp>
        <p:sp>
          <p:nvSpPr>
            <p:cNvPr id="27" name="Rectangle 11"/>
            <p:cNvSpPr/>
            <p:nvPr/>
          </p:nvSpPr>
          <p:spPr>
            <a:xfrm>
              <a:off x="3508" y="4415"/>
              <a:ext cx="1951" cy="485"/>
            </a:xfrm>
            <a:prstGeom prst="rect">
              <a:avLst/>
            </a:prstGeom>
          </p:spPr>
          <p:txBody>
            <a:bodyPr wrap="square">
              <a:spAutoFit/>
            </a:bodyPr>
            <a:lstStyle/>
            <a:p>
              <a:pPr>
                <a:lnSpc>
                  <a:spcPct val="130000"/>
                </a:lnSpc>
              </a:pPr>
              <a:r>
                <a:rPr lang="zh-CN" altLang="en-US" sz="1600" b="1" dirty="0">
                  <a:latin typeface="微软雅黑" panose="020B0503020204020204" charset="-122"/>
                  <a:ea typeface="微软雅黑" panose="020B0503020204020204" charset="-122"/>
                  <a:cs typeface="微软雅黑" panose="020B0503020204020204" charset="-122"/>
                </a:rPr>
                <a:t>项目经理</a:t>
              </a:r>
              <a:endParaRPr sz="1600" b="1" dirty="0">
                <a:latin typeface="微软雅黑" panose="020B0503020204020204" charset="-122"/>
                <a:ea typeface="微软雅黑" panose="020B0503020204020204" charset="-122"/>
                <a:cs typeface="微软雅黑" panose="020B0503020204020204" charset="-122"/>
              </a:endParaRPr>
            </a:p>
          </p:txBody>
        </p:sp>
      </p:grpSp>
      <p:grpSp>
        <p:nvGrpSpPr>
          <p:cNvPr id="35" name="组合 34"/>
          <p:cNvGrpSpPr/>
          <p:nvPr/>
        </p:nvGrpSpPr>
        <p:grpSpPr>
          <a:xfrm>
            <a:off x="7150893" y="1382181"/>
            <a:ext cx="4985176" cy="2113282"/>
            <a:chOff x="7669" y="752"/>
            <a:chExt cx="5888" cy="2496"/>
          </a:xfrm>
        </p:grpSpPr>
        <p:grpSp>
          <p:nvGrpSpPr>
            <p:cNvPr id="36" name="组合 35"/>
            <p:cNvGrpSpPr/>
            <p:nvPr/>
          </p:nvGrpSpPr>
          <p:grpSpPr>
            <a:xfrm>
              <a:off x="7669" y="752"/>
              <a:ext cx="5888" cy="2496"/>
              <a:chOff x="1387" y="1469"/>
              <a:chExt cx="5888" cy="2496"/>
            </a:xfrm>
          </p:grpSpPr>
          <p:sp>
            <p:nvSpPr>
              <p:cNvPr id="38" name="文本框 5"/>
              <p:cNvSpPr txBox="1"/>
              <p:nvPr/>
            </p:nvSpPr>
            <p:spPr>
              <a:xfrm>
                <a:off x="3081" y="1469"/>
                <a:ext cx="2798" cy="496"/>
              </a:xfrm>
              <a:prstGeom prst="rect">
                <a:avLst/>
              </a:prstGeom>
              <a:noFill/>
            </p:spPr>
            <p:txBody>
              <a:bodyPr wrap="square" rtlCol="0">
                <a:spAutoFit/>
              </a:bodyPr>
              <a:lstStyle/>
              <a:p>
                <a:r>
                  <a:rPr lang="zh-CN" altLang="en-US" sz="2135" b="1" dirty="0">
                    <a:effectLst>
                      <a:outerShdw blurRad="50800" dist="762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小解</a:t>
                </a:r>
                <a:endParaRPr lang="zh-CN" altLang="en-US" sz="2135" b="1" dirty="0">
                  <a:effectLst>
                    <a:outerShdw blurRad="50800" dist="762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p:txBody>
          </p:sp>
          <p:sp>
            <p:nvSpPr>
              <p:cNvPr id="39" name="Rectangle 11"/>
              <p:cNvSpPr/>
              <p:nvPr/>
            </p:nvSpPr>
            <p:spPr>
              <a:xfrm>
                <a:off x="2805" y="1958"/>
                <a:ext cx="4470" cy="2007"/>
              </a:xfrm>
              <a:prstGeom prst="rect">
                <a:avLst/>
              </a:prstGeom>
            </p:spPr>
            <p:txBody>
              <a:bodyPr wrap="square">
                <a:spAutoFit/>
              </a:bodyPr>
              <a:lstStyle/>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sym typeface="+mn-ea"/>
                  </a:rPr>
                  <a:t>第十一届全国服务外包创新创业大赛国家级二等奖</a:t>
                </a:r>
                <a:endParaRPr lang="zh-CN" altLang="en-US" sz="1335" dirty="0">
                  <a:latin typeface="微软雅黑" panose="020B0503020204020204" charset="-122"/>
                  <a:ea typeface="微软雅黑" panose="020B0503020204020204" charset="-122"/>
                  <a:sym typeface="+mn-ea"/>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sym typeface="+mn-ea"/>
                  </a:rPr>
                  <a:t>校挑战杯二等奖</a:t>
                </a:r>
                <a:endParaRPr lang="zh-CN" altLang="en-US" sz="1335" dirty="0">
                  <a:latin typeface="微软雅黑" panose="020B0503020204020204" charset="-122"/>
                  <a:ea typeface="微软雅黑" panose="020B0503020204020204" charset="-122"/>
                  <a:sym typeface="+mn-ea"/>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sym typeface="+mn-ea"/>
                  </a:rPr>
                  <a:t>单项奖学金</a:t>
                </a:r>
                <a:endParaRPr lang="zh-CN" altLang="en-US" sz="1335" dirty="0">
                  <a:latin typeface="微软雅黑" panose="020B0503020204020204" charset="-122"/>
                  <a:ea typeface="微软雅黑" panose="020B0503020204020204" charset="-122"/>
                  <a:sym typeface="+mn-ea"/>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sym typeface="+mn-ea"/>
                  </a:rPr>
                  <a:t>国家励志奖学金</a:t>
                </a:r>
                <a:endParaRPr lang="zh-CN" altLang="en-US" sz="1335" dirty="0">
                  <a:latin typeface="微软雅黑" panose="020B0503020204020204" charset="-122"/>
                  <a:ea typeface="微软雅黑" panose="020B0503020204020204" charset="-122"/>
                  <a:sym typeface="+mn-ea"/>
                </a:endParaRPr>
              </a:p>
              <a:p>
                <a:pPr marL="381000" indent="-179705">
                  <a:lnSpc>
                    <a:spcPct val="130000"/>
                  </a:lnSpc>
                  <a:buFont typeface="Wingdings" panose="05000000000000000000" pitchFamily="2" charset="2"/>
                  <a:buChar char="Ø"/>
                </a:pPr>
                <a:endParaRPr lang="zh-CN" altLang="en-US" sz="1335" dirty="0">
                  <a:latin typeface="微软雅黑" panose="020B0503020204020204" charset="-122"/>
                  <a:ea typeface="微软雅黑" panose="020B0503020204020204" charset="-122"/>
                  <a:sym typeface="+mn-ea"/>
                </a:endParaRPr>
              </a:p>
            </p:txBody>
          </p:sp>
          <p:cxnSp>
            <p:nvCxnSpPr>
              <p:cNvPr id="40" name="直线连接符 8"/>
              <p:cNvCxnSpPr/>
              <p:nvPr/>
            </p:nvCxnSpPr>
            <p:spPr>
              <a:xfrm>
                <a:off x="3162" y="1951"/>
                <a:ext cx="27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组合 2"/>
              <p:cNvGrpSpPr/>
              <p:nvPr/>
            </p:nvGrpSpPr>
            <p:grpSpPr>
              <a:xfrm>
                <a:off x="1387" y="1527"/>
                <a:ext cx="1529" cy="1419"/>
                <a:chOff x="717903" y="1012793"/>
                <a:chExt cx="2018863" cy="1872000"/>
              </a:xfrm>
            </p:grpSpPr>
            <p:sp>
              <p:nvSpPr>
                <p:cNvPr id="42" name="椭圆 3"/>
                <p:cNvSpPr>
                  <a:spLocks noChangeAspect="1"/>
                </p:cNvSpPr>
                <p:nvPr/>
              </p:nvSpPr>
              <p:spPr>
                <a:xfrm>
                  <a:off x="864766" y="1012793"/>
                  <a:ext cx="1872000" cy="1872000"/>
                </a:xfrm>
                <a:prstGeom prst="ellipse">
                  <a:avLst/>
                </a:prstGeom>
                <a:solidFill>
                  <a:schemeClr val="bg1">
                    <a:lumMod val="85000"/>
                  </a:schemeClr>
                </a:solidFill>
                <a:ln w="76200" cmpd="sng">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tx1"/>
                    </a:solidFill>
                  </a:endParaRPr>
                </a:p>
              </p:txBody>
            </p:sp>
            <p:pic>
              <p:nvPicPr>
                <p:cNvPr id="43" name="图片 24" descr="C:\Users\chinaxsd\Desktop\2.jpg2"/>
                <p:cNvPicPr/>
                <p:nvPr/>
              </p:nvPicPr>
              <p:blipFill rotWithShape="1">
                <a:blip r:embed="rId3"/>
                <a:srcRect/>
                <a:stretch>
                  <a:fillRect/>
                </a:stretch>
              </p:blipFill>
              <p:spPr>
                <a:xfrm>
                  <a:off x="917612" y="1051051"/>
                  <a:ext cx="1796378" cy="1794996"/>
                </a:xfrm>
                <a:prstGeom prst="ellipse">
                  <a:avLst/>
                </a:prstGeom>
              </p:spPr>
            </p:pic>
            <p:sp>
              <p:nvSpPr>
                <p:cNvPr id="44" name="Freeform 220"/>
                <p:cNvSpPr/>
                <p:nvPr/>
              </p:nvSpPr>
              <p:spPr bwMode="auto">
                <a:xfrm rot="3519006">
                  <a:off x="625219" y="1114320"/>
                  <a:ext cx="712964" cy="527596"/>
                </a:xfrm>
                <a:custGeom>
                  <a:avLst/>
                  <a:gdLst>
                    <a:gd name="T0" fmla="*/ 77 w 100"/>
                    <a:gd name="T1" fmla="*/ 0 h 74"/>
                    <a:gd name="T2" fmla="*/ 66 w 100"/>
                    <a:gd name="T3" fmla="*/ 3 h 74"/>
                    <a:gd name="T4" fmla="*/ 31 w 100"/>
                    <a:gd name="T5" fmla="*/ 20 h 74"/>
                    <a:gd name="T6" fmla="*/ 30 w 100"/>
                    <a:gd name="T7" fmla="*/ 23 h 74"/>
                    <a:gd name="T8" fmla="*/ 31 w 100"/>
                    <a:gd name="T9" fmla="*/ 24 h 74"/>
                    <a:gd name="T10" fmla="*/ 33 w 100"/>
                    <a:gd name="T11" fmla="*/ 24 h 74"/>
                    <a:gd name="T12" fmla="*/ 69 w 100"/>
                    <a:gd name="T13" fmla="*/ 7 h 74"/>
                    <a:gd name="T14" fmla="*/ 77 w 100"/>
                    <a:gd name="T15" fmla="*/ 4 h 74"/>
                    <a:gd name="T16" fmla="*/ 83 w 100"/>
                    <a:gd name="T17" fmla="*/ 5 h 74"/>
                    <a:gd name="T18" fmla="*/ 89 w 100"/>
                    <a:gd name="T19" fmla="*/ 9 h 74"/>
                    <a:gd name="T20" fmla="*/ 93 w 100"/>
                    <a:gd name="T21" fmla="*/ 15 h 74"/>
                    <a:gd name="T22" fmla="*/ 95 w 100"/>
                    <a:gd name="T23" fmla="*/ 28 h 74"/>
                    <a:gd name="T24" fmla="*/ 91 w 100"/>
                    <a:gd name="T25" fmla="*/ 34 h 74"/>
                    <a:gd name="T26" fmla="*/ 25 w 100"/>
                    <a:gd name="T27" fmla="*/ 67 h 74"/>
                    <a:gd name="T28" fmla="*/ 18 w 100"/>
                    <a:gd name="T29" fmla="*/ 69 h 74"/>
                    <a:gd name="T30" fmla="*/ 15 w 100"/>
                    <a:gd name="T31" fmla="*/ 69 h 74"/>
                    <a:gd name="T32" fmla="*/ 8 w 100"/>
                    <a:gd name="T33" fmla="*/ 65 h 74"/>
                    <a:gd name="T34" fmla="*/ 6 w 100"/>
                    <a:gd name="T35" fmla="*/ 62 h 74"/>
                    <a:gd name="T36" fmla="*/ 6 w 100"/>
                    <a:gd name="T37" fmla="*/ 51 h 74"/>
                    <a:gd name="T38" fmla="*/ 12 w 100"/>
                    <a:gd name="T39" fmla="*/ 43 h 74"/>
                    <a:gd name="T40" fmla="*/ 66 w 100"/>
                    <a:gd name="T41" fmla="*/ 17 h 74"/>
                    <a:gd name="T42" fmla="*/ 71 w 100"/>
                    <a:gd name="T43" fmla="*/ 16 h 74"/>
                    <a:gd name="T44" fmla="*/ 73 w 100"/>
                    <a:gd name="T45" fmla="*/ 17 h 74"/>
                    <a:gd name="T46" fmla="*/ 79 w 100"/>
                    <a:gd name="T47" fmla="*/ 21 h 74"/>
                    <a:gd name="T48" fmla="*/ 79 w 100"/>
                    <a:gd name="T49" fmla="*/ 26 h 74"/>
                    <a:gd name="T50" fmla="*/ 79 w 100"/>
                    <a:gd name="T51" fmla="*/ 28 h 74"/>
                    <a:gd name="T52" fmla="*/ 75 w 100"/>
                    <a:gd name="T53" fmla="*/ 34 h 74"/>
                    <a:gd name="T54" fmla="*/ 23 w 100"/>
                    <a:gd name="T55" fmla="*/ 58 h 74"/>
                    <a:gd name="T56" fmla="*/ 22 w 100"/>
                    <a:gd name="T57" fmla="*/ 61 h 74"/>
                    <a:gd name="T58" fmla="*/ 25 w 100"/>
                    <a:gd name="T59" fmla="*/ 62 h 74"/>
                    <a:gd name="T60" fmla="*/ 26 w 100"/>
                    <a:gd name="T61" fmla="*/ 62 h 74"/>
                    <a:gd name="T62" fmla="*/ 76 w 100"/>
                    <a:gd name="T63" fmla="*/ 38 h 74"/>
                    <a:gd name="T64" fmla="*/ 83 w 100"/>
                    <a:gd name="T65" fmla="*/ 30 h 74"/>
                    <a:gd name="T66" fmla="*/ 84 w 100"/>
                    <a:gd name="T67" fmla="*/ 24 h 74"/>
                    <a:gd name="T68" fmla="*/ 83 w 100"/>
                    <a:gd name="T69" fmla="*/ 20 h 74"/>
                    <a:gd name="T70" fmla="*/ 75 w 100"/>
                    <a:gd name="T71" fmla="*/ 13 h 74"/>
                    <a:gd name="T72" fmla="*/ 71 w 100"/>
                    <a:gd name="T73" fmla="*/ 12 h 74"/>
                    <a:gd name="T74" fmla="*/ 64 w 100"/>
                    <a:gd name="T75" fmla="*/ 13 h 74"/>
                    <a:gd name="T76" fmla="*/ 11 w 100"/>
                    <a:gd name="T77" fmla="*/ 39 h 74"/>
                    <a:gd name="T78" fmla="*/ 0 w 100"/>
                    <a:gd name="T79" fmla="*/ 50 h 74"/>
                    <a:gd name="T80" fmla="*/ 2 w 100"/>
                    <a:gd name="T81" fmla="*/ 63 h 74"/>
                    <a:gd name="T82" fmla="*/ 4 w 100"/>
                    <a:gd name="T83" fmla="*/ 67 h 74"/>
                    <a:gd name="T84" fmla="*/ 14 w 100"/>
                    <a:gd name="T85" fmla="*/ 73 h 74"/>
                    <a:gd name="T86" fmla="*/ 18 w 100"/>
                    <a:gd name="T87" fmla="*/ 74 h 74"/>
                    <a:gd name="T88" fmla="*/ 23 w 100"/>
                    <a:gd name="T89" fmla="*/ 73 h 74"/>
                    <a:gd name="T90" fmla="*/ 87 w 100"/>
                    <a:gd name="T91" fmla="*/ 42 h 74"/>
                    <a:gd name="T92" fmla="*/ 91 w 100"/>
                    <a:gd name="T93" fmla="*/ 40 h 74"/>
                    <a:gd name="T94" fmla="*/ 98 w 100"/>
                    <a:gd name="T95" fmla="*/ 34 h 74"/>
                    <a:gd name="T96" fmla="*/ 99 w 100"/>
                    <a:gd name="T97" fmla="*/ 30 h 74"/>
                    <a:gd name="T98" fmla="*/ 100 w 100"/>
                    <a:gd name="T99" fmla="*/ 20 h 74"/>
                    <a:gd name="T100" fmla="*/ 98 w 100"/>
                    <a:gd name="T101" fmla="*/ 12 h 74"/>
                    <a:gd name="T102" fmla="*/ 96 w 100"/>
                    <a:gd name="T103" fmla="*/ 8 h 74"/>
                    <a:gd name="T104" fmla="*/ 89 w 100"/>
                    <a:gd name="T105" fmla="*/ 3 h 74"/>
                    <a:gd name="T106" fmla="*/ 85 w 100"/>
                    <a:gd name="T107"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74">
                      <a:moveTo>
                        <a:pt x="77" y="0"/>
                      </a:moveTo>
                      <a:lnTo>
                        <a:pt x="77" y="0"/>
                      </a:lnTo>
                      <a:lnTo>
                        <a:pt x="72" y="1"/>
                      </a:lnTo>
                      <a:lnTo>
                        <a:pt x="66" y="3"/>
                      </a:lnTo>
                      <a:lnTo>
                        <a:pt x="31" y="20"/>
                      </a:lnTo>
                      <a:lnTo>
                        <a:pt x="31" y="20"/>
                      </a:lnTo>
                      <a:lnTo>
                        <a:pt x="30" y="21"/>
                      </a:lnTo>
                      <a:lnTo>
                        <a:pt x="30" y="23"/>
                      </a:lnTo>
                      <a:lnTo>
                        <a:pt x="30" y="23"/>
                      </a:lnTo>
                      <a:lnTo>
                        <a:pt x="31" y="24"/>
                      </a:lnTo>
                      <a:lnTo>
                        <a:pt x="31" y="24"/>
                      </a:lnTo>
                      <a:lnTo>
                        <a:pt x="33" y="24"/>
                      </a:lnTo>
                      <a:lnTo>
                        <a:pt x="69" y="7"/>
                      </a:lnTo>
                      <a:lnTo>
                        <a:pt x="69" y="7"/>
                      </a:lnTo>
                      <a:lnTo>
                        <a:pt x="73" y="5"/>
                      </a:lnTo>
                      <a:lnTo>
                        <a:pt x="77" y="4"/>
                      </a:lnTo>
                      <a:lnTo>
                        <a:pt x="77" y="4"/>
                      </a:lnTo>
                      <a:lnTo>
                        <a:pt x="83" y="5"/>
                      </a:lnTo>
                      <a:lnTo>
                        <a:pt x="83" y="5"/>
                      </a:lnTo>
                      <a:lnTo>
                        <a:pt x="89" y="9"/>
                      </a:lnTo>
                      <a:lnTo>
                        <a:pt x="93" y="15"/>
                      </a:lnTo>
                      <a:lnTo>
                        <a:pt x="93" y="15"/>
                      </a:lnTo>
                      <a:lnTo>
                        <a:pt x="96" y="21"/>
                      </a:lnTo>
                      <a:lnTo>
                        <a:pt x="95" y="28"/>
                      </a:lnTo>
                      <a:lnTo>
                        <a:pt x="95" y="28"/>
                      </a:lnTo>
                      <a:lnTo>
                        <a:pt x="91" y="34"/>
                      </a:lnTo>
                      <a:lnTo>
                        <a:pt x="85" y="38"/>
                      </a:lnTo>
                      <a:lnTo>
                        <a:pt x="25" y="67"/>
                      </a:lnTo>
                      <a:lnTo>
                        <a:pt x="25" y="67"/>
                      </a:lnTo>
                      <a:lnTo>
                        <a:pt x="18" y="69"/>
                      </a:lnTo>
                      <a:lnTo>
                        <a:pt x="18" y="69"/>
                      </a:lnTo>
                      <a:lnTo>
                        <a:pt x="15" y="69"/>
                      </a:lnTo>
                      <a:lnTo>
                        <a:pt x="11" y="67"/>
                      </a:lnTo>
                      <a:lnTo>
                        <a:pt x="8" y="65"/>
                      </a:lnTo>
                      <a:lnTo>
                        <a:pt x="6" y="62"/>
                      </a:lnTo>
                      <a:lnTo>
                        <a:pt x="6" y="62"/>
                      </a:lnTo>
                      <a:lnTo>
                        <a:pt x="4" y="57"/>
                      </a:lnTo>
                      <a:lnTo>
                        <a:pt x="6" y="51"/>
                      </a:lnTo>
                      <a:lnTo>
                        <a:pt x="8" y="47"/>
                      </a:lnTo>
                      <a:lnTo>
                        <a:pt x="12" y="43"/>
                      </a:lnTo>
                      <a:lnTo>
                        <a:pt x="66" y="17"/>
                      </a:lnTo>
                      <a:lnTo>
                        <a:pt x="66" y="17"/>
                      </a:lnTo>
                      <a:lnTo>
                        <a:pt x="71" y="16"/>
                      </a:lnTo>
                      <a:lnTo>
                        <a:pt x="71" y="16"/>
                      </a:lnTo>
                      <a:lnTo>
                        <a:pt x="73" y="17"/>
                      </a:lnTo>
                      <a:lnTo>
                        <a:pt x="73" y="17"/>
                      </a:lnTo>
                      <a:lnTo>
                        <a:pt x="76" y="19"/>
                      </a:lnTo>
                      <a:lnTo>
                        <a:pt x="79" y="21"/>
                      </a:lnTo>
                      <a:lnTo>
                        <a:pt x="79" y="21"/>
                      </a:lnTo>
                      <a:lnTo>
                        <a:pt x="79" y="26"/>
                      </a:lnTo>
                      <a:lnTo>
                        <a:pt x="79" y="28"/>
                      </a:lnTo>
                      <a:lnTo>
                        <a:pt x="79" y="28"/>
                      </a:lnTo>
                      <a:lnTo>
                        <a:pt x="77" y="31"/>
                      </a:lnTo>
                      <a:lnTo>
                        <a:pt x="75" y="34"/>
                      </a:lnTo>
                      <a:lnTo>
                        <a:pt x="23" y="58"/>
                      </a:lnTo>
                      <a:lnTo>
                        <a:pt x="23" y="58"/>
                      </a:lnTo>
                      <a:lnTo>
                        <a:pt x="22" y="59"/>
                      </a:lnTo>
                      <a:lnTo>
                        <a:pt x="22" y="61"/>
                      </a:lnTo>
                      <a:lnTo>
                        <a:pt x="22" y="61"/>
                      </a:lnTo>
                      <a:lnTo>
                        <a:pt x="25" y="62"/>
                      </a:lnTo>
                      <a:lnTo>
                        <a:pt x="25" y="62"/>
                      </a:lnTo>
                      <a:lnTo>
                        <a:pt x="26" y="62"/>
                      </a:lnTo>
                      <a:lnTo>
                        <a:pt x="76" y="38"/>
                      </a:lnTo>
                      <a:lnTo>
                        <a:pt x="76" y="38"/>
                      </a:lnTo>
                      <a:lnTo>
                        <a:pt x="80" y="35"/>
                      </a:lnTo>
                      <a:lnTo>
                        <a:pt x="83" y="30"/>
                      </a:lnTo>
                      <a:lnTo>
                        <a:pt x="83" y="30"/>
                      </a:lnTo>
                      <a:lnTo>
                        <a:pt x="84" y="24"/>
                      </a:lnTo>
                      <a:lnTo>
                        <a:pt x="83" y="20"/>
                      </a:lnTo>
                      <a:lnTo>
                        <a:pt x="83" y="20"/>
                      </a:lnTo>
                      <a:lnTo>
                        <a:pt x="79" y="16"/>
                      </a:lnTo>
                      <a:lnTo>
                        <a:pt x="75" y="13"/>
                      </a:lnTo>
                      <a:lnTo>
                        <a:pt x="75" y="13"/>
                      </a:lnTo>
                      <a:lnTo>
                        <a:pt x="71" y="12"/>
                      </a:lnTo>
                      <a:lnTo>
                        <a:pt x="71" y="12"/>
                      </a:lnTo>
                      <a:lnTo>
                        <a:pt x="64" y="13"/>
                      </a:lnTo>
                      <a:lnTo>
                        <a:pt x="11" y="39"/>
                      </a:lnTo>
                      <a:lnTo>
                        <a:pt x="11" y="39"/>
                      </a:lnTo>
                      <a:lnTo>
                        <a:pt x="4" y="44"/>
                      </a:lnTo>
                      <a:lnTo>
                        <a:pt x="0" y="50"/>
                      </a:lnTo>
                      <a:lnTo>
                        <a:pt x="0" y="57"/>
                      </a:lnTo>
                      <a:lnTo>
                        <a:pt x="2" y="63"/>
                      </a:lnTo>
                      <a:lnTo>
                        <a:pt x="2" y="63"/>
                      </a:lnTo>
                      <a:lnTo>
                        <a:pt x="4" y="67"/>
                      </a:lnTo>
                      <a:lnTo>
                        <a:pt x="8" y="71"/>
                      </a:lnTo>
                      <a:lnTo>
                        <a:pt x="14" y="73"/>
                      </a:lnTo>
                      <a:lnTo>
                        <a:pt x="18" y="74"/>
                      </a:lnTo>
                      <a:lnTo>
                        <a:pt x="18" y="74"/>
                      </a:lnTo>
                      <a:lnTo>
                        <a:pt x="23" y="73"/>
                      </a:lnTo>
                      <a:lnTo>
                        <a:pt x="23" y="73"/>
                      </a:lnTo>
                      <a:lnTo>
                        <a:pt x="27" y="71"/>
                      </a:lnTo>
                      <a:lnTo>
                        <a:pt x="87" y="42"/>
                      </a:lnTo>
                      <a:lnTo>
                        <a:pt x="87" y="42"/>
                      </a:lnTo>
                      <a:lnTo>
                        <a:pt x="91" y="40"/>
                      </a:lnTo>
                      <a:lnTo>
                        <a:pt x="95" y="36"/>
                      </a:lnTo>
                      <a:lnTo>
                        <a:pt x="98" y="34"/>
                      </a:lnTo>
                      <a:lnTo>
                        <a:pt x="99" y="30"/>
                      </a:lnTo>
                      <a:lnTo>
                        <a:pt x="99" y="30"/>
                      </a:lnTo>
                      <a:lnTo>
                        <a:pt x="100" y="26"/>
                      </a:lnTo>
                      <a:lnTo>
                        <a:pt x="100" y="20"/>
                      </a:lnTo>
                      <a:lnTo>
                        <a:pt x="100" y="16"/>
                      </a:lnTo>
                      <a:lnTo>
                        <a:pt x="98" y="12"/>
                      </a:lnTo>
                      <a:lnTo>
                        <a:pt x="98" y="12"/>
                      </a:lnTo>
                      <a:lnTo>
                        <a:pt x="96" y="8"/>
                      </a:lnTo>
                      <a:lnTo>
                        <a:pt x="92" y="5"/>
                      </a:lnTo>
                      <a:lnTo>
                        <a:pt x="89" y="3"/>
                      </a:lnTo>
                      <a:lnTo>
                        <a:pt x="85" y="1"/>
                      </a:lnTo>
                      <a:lnTo>
                        <a:pt x="85" y="1"/>
                      </a:lnTo>
                      <a:lnTo>
                        <a:pt x="77" y="0"/>
                      </a:lnTo>
                      <a:close/>
                    </a:path>
                  </a:pathLst>
                </a:custGeom>
                <a:solidFill>
                  <a:schemeClr val="accent4"/>
                </a:solidFill>
                <a:ln>
                  <a:noFill/>
                </a:ln>
                <a:effectLst>
                  <a:outerShdw blurRad="50800" dist="76200" dir="2700000" algn="tl" rotWithShape="0">
                    <a:prstClr val="black">
                      <a:alpha val="40000"/>
                    </a:prstClr>
                  </a:outerShdw>
                </a:effectLst>
              </p:spPr>
              <p:txBody>
                <a:bodyPr vert="horz" wrap="square" lIns="162560" tIns="81280" rIns="162560" bIns="81280" numCol="1" anchor="t" anchorCtr="0" compatLnSpc="1"/>
                <a:lstStyle/>
                <a:p>
                  <a:endParaRPr lang="zh-CN" altLang="en-US" sz="3200"/>
                </a:p>
              </p:txBody>
            </p:sp>
          </p:grpSp>
        </p:grpSp>
        <p:sp>
          <p:nvSpPr>
            <p:cNvPr id="37" name="Rectangle 11"/>
            <p:cNvSpPr/>
            <p:nvPr/>
          </p:nvSpPr>
          <p:spPr>
            <a:xfrm>
              <a:off x="10293" y="757"/>
              <a:ext cx="1951" cy="485"/>
            </a:xfrm>
            <a:prstGeom prst="rect">
              <a:avLst/>
            </a:prstGeom>
          </p:spPr>
          <p:txBody>
            <a:bodyPr wrap="square">
              <a:spAutoFit/>
            </a:bodyPr>
            <a:lstStyle/>
            <a:p>
              <a:pPr>
                <a:lnSpc>
                  <a:spcPct val="130000"/>
                </a:lnSpc>
              </a:pPr>
              <a:r>
                <a:rPr lang="zh-CN" altLang="en-US" sz="1600" b="1" dirty="0">
                  <a:latin typeface="微软雅黑" panose="020B0503020204020204" charset="-122"/>
                  <a:ea typeface="微软雅黑" panose="020B0503020204020204" charset="-122"/>
                  <a:cs typeface="微软雅黑" panose="020B0503020204020204" charset="-122"/>
                  <a:sym typeface="+mn-ea"/>
                </a:rPr>
                <a:t>技术经理</a:t>
              </a:r>
              <a:endParaRPr lang="zh-CN" altLang="en-US" sz="1600" b="1" dirty="0">
                <a:latin typeface="微软雅黑" panose="020B0503020204020204" charset="-122"/>
                <a:ea typeface="微软雅黑" panose="020B0503020204020204" charset="-122"/>
                <a:cs typeface="微软雅黑" panose="020B0503020204020204" charset="-122"/>
                <a:sym typeface="+mn-ea"/>
              </a:endParaRPr>
            </a:p>
          </p:txBody>
        </p:sp>
      </p:grpSp>
      <p:grpSp>
        <p:nvGrpSpPr>
          <p:cNvPr id="55" name="组合 54"/>
          <p:cNvGrpSpPr/>
          <p:nvPr/>
        </p:nvGrpSpPr>
        <p:grpSpPr>
          <a:xfrm>
            <a:off x="7153221" y="3834343"/>
            <a:ext cx="4982632" cy="2380828"/>
            <a:chOff x="7671" y="3070"/>
            <a:chExt cx="5885" cy="2812"/>
          </a:xfrm>
        </p:grpSpPr>
        <p:grpSp>
          <p:nvGrpSpPr>
            <p:cNvPr id="56" name="组合 55"/>
            <p:cNvGrpSpPr/>
            <p:nvPr/>
          </p:nvGrpSpPr>
          <p:grpSpPr>
            <a:xfrm>
              <a:off x="7671" y="3070"/>
              <a:ext cx="5885" cy="2812"/>
              <a:chOff x="1387" y="1469"/>
              <a:chExt cx="5885" cy="2812"/>
            </a:xfrm>
          </p:grpSpPr>
          <p:sp>
            <p:nvSpPr>
              <p:cNvPr id="58" name="文本框 5"/>
              <p:cNvSpPr txBox="1"/>
              <p:nvPr/>
            </p:nvSpPr>
            <p:spPr>
              <a:xfrm>
                <a:off x="3081" y="1469"/>
                <a:ext cx="2798" cy="496"/>
              </a:xfrm>
              <a:prstGeom prst="rect">
                <a:avLst/>
              </a:prstGeom>
              <a:noFill/>
            </p:spPr>
            <p:txBody>
              <a:bodyPr wrap="square" rtlCol="0">
                <a:spAutoFit/>
              </a:bodyPr>
              <a:lstStyle/>
              <a:p>
                <a:r>
                  <a:rPr lang="zh-CN" altLang="en-US" sz="2135" b="1" dirty="0">
                    <a:effectLst>
                      <a:outerShdw blurRad="50800" dist="762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rPr>
                  <a:t>小郭</a:t>
                </a:r>
                <a:endParaRPr lang="zh-CN" altLang="en-US" sz="2135" b="1" dirty="0">
                  <a:effectLst>
                    <a:outerShdw blurRad="50800" dist="76200" dir="2700000" algn="tl"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p:txBody>
          </p:sp>
          <p:sp>
            <p:nvSpPr>
              <p:cNvPr id="59" name="Rectangle 11"/>
              <p:cNvSpPr/>
              <p:nvPr/>
            </p:nvSpPr>
            <p:spPr>
              <a:xfrm>
                <a:off x="2802" y="1958"/>
                <a:ext cx="4470" cy="2323"/>
              </a:xfrm>
              <a:prstGeom prst="rect">
                <a:avLst/>
              </a:prstGeom>
            </p:spPr>
            <p:txBody>
              <a:bodyPr wrap="square">
                <a:spAutoFit/>
              </a:bodyPr>
              <a:lstStyle/>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sym typeface="+mn-ea"/>
                  </a:rPr>
                  <a:t>第十一届全国服务外包创新创业大赛国家级二等奖</a:t>
                </a:r>
                <a:endParaRPr lang="zh-CN" altLang="en-US"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sym typeface="+mn-ea"/>
                  </a:rPr>
                  <a:t>全国大学生计算机设计大赛省三等奖</a:t>
                </a:r>
                <a:endParaRPr lang="zh-CN" altLang="en-US"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sym typeface="+mn-ea"/>
                  </a:rPr>
                  <a:t>校挑战杯二</a:t>
                </a:r>
                <a:r>
                  <a:rPr lang="zh-CN" altLang="en-US" sz="1335" dirty="0">
                    <a:latin typeface="微软雅黑" panose="020B0503020204020204" charset="-122"/>
                    <a:ea typeface="微软雅黑" panose="020B0503020204020204" charset="-122"/>
                    <a:sym typeface="+mn-ea"/>
                  </a:rPr>
                  <a:t>等奖</a:t>
                </a:r>
                <a:endParaRPr lang="zh-CN" altLang="en-US"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sym typeface="+mn-ea"/>
                  </a:rPr>
                  <a:t>省政府奖学金</a:t>
                </a:r>
                <a:endParaRPr lang="zh-CN" altLang="en-US"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r>
                  <a:rPr lang="zh-CN" altLang="en-US" sz="1335" dirty="0">
                    <a:latin typeface="微软雅黑" panose="020B0503020204020204" charset="-122"/>
                    <a:ea typeface="微软雅黑" panose="020B0503020204020204" charset="-122"/>
                    <a:sym typeface="+mn-ea"/>
                  </a:rPr>
                  <a:t>校二等奖学金</a:t>
                </a:r>
                <a:endParaRPr lang="zh-CN" altLang="en-US" sz="1335" dirty="0">
                  <a:latin typeface="微软雅黑" panose="020B0503020204020204" charset="-122"/>
                  <a:ea typeface="微软雅黑" panose="020B0503020204020204" charset="-122"/>
                </a:endParaRPr>
              </a:p>
              <a:p>
                <a:pPr marL="381000" indent="-179705">
                  <a:lnSpc>
                    <a:spcPct val="130000"/>
                  </a:lnSpc>
                  <a:buFont typeface="Wingdings" panose="05000000000000000000" pitchFamily="2" charset="2"/>
                  <a:buChar char="Ø"/>
                </a:pPr>
                <a:endParaRPr lang="zh-CN" altLang="en-US" sz="1335" dirty="0">
                  <a:latin typeface="微软雅黑" panose="020B0503020204020204" charset="-122"/>
                  <a:ea typeface="微软雅黑" panose="020B0503020204020204" charset="-122"/>
                </a:endParaRPr>
              </a:p>
            </p:txBody>
          </p:sp>
          <p:cxnSp>
            <p:nvCxnSpPr>
              <p:cNvPr id="60" name="直线连接符 8"/>
              <p:cNvCxnSpPr/>
              <p:nvPr/>
            </p:nvCxnSpPr>
            <p:spPr>
              <a:xfrm>
                <a:off x="3162" y="1951"/>
                <a:ext cx="27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组合 2"/>
              <p:cNvGrpSpPr/>
              <p:nvPr/>
            </p:nvGrpSpPr>
            <p:grpSpPr>
              <a:xfrm>
                <a:off x="1387" y="1527"/>
                <a:ext cx="1529" cy="1419"/>
                <a:chOff x="717903" y="1012793"/>
                <a:chExt cx="2018863" cy="1872000"/>
              </a:xfrm>
            </p:grpSpPr>
            <p:sp>
              <p:nvSpPr>
                <p:cNvPr id="62" name="椭圆 3"/>
                <p:cNvSpPr>
                  <a:spLocks noChangeAspect="1"/>
                </p:cNvSpPr>
                <p:nvPr/>
              </p:nvSpPr>
              <p:spPr>
                <a:xfrm>
                  <a:off x="864766" y="1012793"/>
                  <a:ext cx="1872000" cy="1872000"/>
                </a:xfrm>
                <a:prstGeom prst="ellipse">
                  <a:avLst/>
                </a:prstGeom>
                <a:solidFill>
                  <a:schemeClr val="bg1">
                    <a:lumMod val="85000"/>
                  </a:schemeClr>
                </a:solidFill>
                <a:ln w="76200" cmpd="sng">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tx1"/>
                    </a:solidFill>
                  </a:endParaRPr>
                </a:p>
              </p:txBody>
            </p:sp>
            <p:pic>
              <p:nvPicPr>
                <p:cNvPr id="63" name="图片 24" descr="C:\Users\chinaxsd\Desktop\4.jpg4"/>
                <p:cNvPicPr>
                  <a:picLocks noChangeAspect="1"/>
                </p:cNvPicPr>
                <p:nvPr/>
              </p:nvPicPr>
              <p:blipFill rotWithShape="1">
                <a:blip r:embed="rId4"/>
                <a:srcRect/>
                <a:stretch>
                  <a:fillRect/>
                </a:stretch>
              </p:blipFill>
              <p:spPr>
                <a:xfrm>
                  <a:off x="952538" y="1051528"/>
                  <a:ext cx="1697351" cy="1793875"/>
                </a:xfrm>
                <a:prstGeom prst="ellipse">
                  <a:avLst/>
                </a:prstGeom>
              </p:spPr>
            </p:pic>
            <p:sp>
              <p:nvSpPr>
                <p:cNvPr id="64" name="Freeform 220"/>
                <p:cNvSpPr/>
                <p:nvPr/>
              </p:nvSpPr>
              <p:spPr bwMode="auto">
                <a:xfrm rot="3519006">
                  <a:off x="625219" y="1114320"/>
                  <a:ext cx="712964" cy="527596"/>
                </a:xfrm>
                <a:custGeom>
                  <a:avLst/>
                  <a:gdLst>
                    <a:gd name="T0" fmla="*/ 77 w 100"/>
                    <a:gd name="T1" fmla="*/ 0 h 74"/>
                    <a:gd name="T2" fmla="*/ 66 w 100"/>
                    <a:gd name="T3" fmla="*/ 3 h 74"/>
                    <a:gd name="T4" fmla="*/ 31 w 100"/>
                    <a:gd name="T5" fmla="*/ 20 h 74"/>
                    <a:gd name="T6" fmla="*/ 30 w 100"/>
                    <a:gd name="T7" fmla="*/ 23 h 74"/>
                    <a:gd name="T8" fmla="*/ 31 w 100"/>
                    <a:gd name="T9" fmla="*/ 24 h 74"/>
                    <a:gd name="T10" fmla="*/ 33 w 100"/>
                    <a:gd name="T11" fmla="*/ 24 h 74"/>
                    <a:gd name="T12" fmla="*/ 69 w 100"/>
                    <a:gd name="T13" fmla="*/ 7 h 74"/>
                    <a:gd name="T14" fmla="*/ 77 w 100"/>
                    <a:gd name="T15" fmla="*/ 4 h 74"/>
                    <a:gd name="T16" fmla="*/ 83 w 100"/>
                    <a:gd name="T17" fmla="*/ 5 h 74"/>
                    <a:gd name="T18" fmla="*/ 89 w 100"/>
                    <a:gd name="T19" fmla="*/ 9 h 74"/>
                    <a:gd name="T20" fmla="*/ 93 w 100"/>
                    <a:gd name="T21" fmla="*/ 15 h 74"/>
                    <a:gd name="T22" fmla="*/ 95 w 100"/>
                    <a:gd name="T23" fmla="*/ 28 h 74"/>
                    <a:gd name="T24" fmla="*/ 91 w 100"/>
                    <a:gd name="T25" fmla="*/ 34 h 74"/>
                    <a:gd name="T26" fmla="*/ 25 w 100"/>
                    <a:gd name="T27" fmla="*/ 67 h 74"/>
                    <a:gd name="T28" fmla="*/ 18 w 100"/>
                    <a:gd name="T29" fmla="*/ 69 h 74"/>
                    <a:gd name="T30" fmla="*/ 15 w 100"/>
                    <a:gd name="T31" fmla="*/ 69 h 74"/>
                    <a:gd name="T32" fmla="*/ 8 w 100"/>
                    <a:gd name="T33" fmla="*/ 65 h 74"/>
                    <a:gd name="T34" fmla="*/ 6 w 100"/>
                    <a:gd name="T35" fmla="*/ 62 h 74"/>
                    <a:gd name="T36" fmla="*/ 6 w 100"/>
                    <a:gd name="T37" fmla="*/ 51 h 74"/>
                    <a:gd name="T38" fmla="*/ 12 w 100"/>
                    <a:gd name="T39" fmla="*/ 43 h 74"/>
                    <a:gd name="T40" fmla="*/ 66 w 100"/>
                    <a:gd name="T41" fmla="*/ 17 h 74"/>
                    <a:gd name="T42" fmla="*/ 71 w 100"/>
                    <a:gd name="T43" fmla="*/ 16 h 74"/>
                    <a:gd name="T44" fmla="*/ 73 w 100"/>
                    <a:gd name="T45" fmla="*/ 17 h 74"/>
                    <a:gd name="T46" fmla="*/ 79 w 100"/>
                    <a:gd name="T47" fmla="*/ 21 h 74"/>
                    <a:gd name="T48" fmla="*/ 79 w 100"/>
                    <a:gd name="T49" fmla="*/ 26 h 74"/>
                    <a:gd name="T50" fmla="*/ 79 w 100"/>
                    <a:gd name="T51" fmla="*/ 28 h 74"/>
                    <a:gd name="T52" fmla="*/ 75 w 100"/>
                    <a:gd name="T53" fmla="*/ 34 h 74"/>
                    <a:gd name="T54" fmla="*/ 23 w 100"/>
                    <a:gd name="T55" fmla="*/ 58 h 74"/>
                    <a:gd name="T56" fmla="*/ 22 w 100"/>
                    <a:gd name="T57" fmla="*/ 61 h 74"/>
                    <a:gd name="T58" fmla="*/ 25 w 100"/>
                    <a:gd name="T59" fmla="*/ 62 h 74"/>
                    <a:gd name="T60" fmla="*/ 26 w 100"/>
                    <a:gd name="T61" fmla="*/ 62 h 74"/>
                    <a:gd name="T62" fmla="*/ 76 w 100"/>
                    <a:gd name="T63" fmla="*/ 38 h 74"/>
                    <a:gd name="T64" fmla="*/ 83 w 100"/>
                    <a:gd name="T65" fmla="*/ 30 h 74"/>
                    <a:gd name="T66" fmla="*/ 84 w 100"/>
                    <a:gd name="T67" fmla="*/ 24 h 74"/>
                    <a:gd name="T68" fmla="*/ 83 w 100"/>
                    <a:gd name="T69" fmla="*/ 20 h 74"/>
                    <a:gd name="T70" fmla="*/ 75 w 100"/>
                    <a:gd name="T71" fmla="*/ 13 h 74"/>
                    <a:gd name="T72" fmla="*/ 71 w 100"/>
                    <a:gd name="T73" fmla="*/ 12 h 74"/>
                    <a:gd name="T74" fmla="*/ 64 w 100"/>
                    <a:gd name="T75" fmla="*/ 13 h 74"/>
                    <a:gd name="T76" fmla="*/ 11 w 100"/>
                    <a:gd name="T77" fmla="*/ 39 h 74"/>
                    <a:gd name="T78" fmla="*/ 0 w 100"/>
                    <a:gd name="T79" fmla="*/ 50 h 74"/>
                    <a:gd name="T80" fmla="*/ 2 w 100"/>
                    <a:gd name="T81" fmla="*/ 63 h 74"/>
                    <a:gd name="T82" fmla="*/ 4 w 100"/>
                    <a:gd name="T83" fmla="*/ 67 h 74"/>
                    <a:gd name="T84" fmla="*/ 14 w 100"/>
                    <a:gd name="T85" fmla="*/ 73 h 74"/>
                    <a:gd name="T86" fmla="*/ 18 w 100"/>
                    <a:gd name="T87" fmla="*/ 74 h 74"/>
                    <a:gd name="T88" fmla="*/ 23 w 100"/>
                    <a:gd name="T89" fmla="*/ 73 h 74"/>
                    <a:gd name="T90" fmla="*/ 87 w 100"/>
                    <a:gd name="T91" fmla="*/ 42 h 74"/>
                    <a:gd name="T92" fmla="*/ 91 w 100"/>
                    <a:gd name="T93" fmla="*/ 40 h 74"/>
                    <a:gd name="T94" fmla="*/ 98 w 100"/>
                    <a:gd name="T95" fmla="*/ 34 h 74"/>
                    <a:gd name="T96" fmla="*/ 99 w 100"/>
                    <a:gd name="T97" fmla="*/ 30 h 74"/>
                    <a:gd name="T98" fmla="*/ 100 w 100"/>
                    <a:gd name="T99" fmla="*/ 20 h 74"/>
                    <a:gd name="T100" fmla="*/ 98 w 100"/>
                    <a:gd name="T101" fmla="*/ 12 h 74"/>
                    <a:gd name="T102" fmla="*/ 96 w 100"/>
                    <a:gd name="T103" fmla="*/ 8 h 74"/>
                    <a:gd name="T104" fmla="*/ 89 w 100"/>
                    <a:gd name="T105" fmla="*/ 3 h 74"/>
                    <a:gd name="T106" fmla="*/ 85 w 100"/>
                    <a:gd name="T107"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74">
                      <a:moveTo>
                        <a:pt x="77" y="0"/>
                      </a:moveTo>
                      <a:lnTo>
                        <a:pt x="77" y="0"/>
                      </a:lnTo>
                      <a:lnTo>
                        <a:pt x="72" y="1"/>
                      </a:lnTo>
                      <a:lnTo>
                        <a:pt x="66" y="3"/>
                      </a:lnTo>
                      <a:lnTo>
                        <a:pt x="31" y="20"/>
                      </a:lnTo>
                      <a:lnTo>
                        <a:pt x="31" y="20"/>
                      </a:lnTo>
                      <a:lnTo>
                        <a:pt x="30" y="21"/>
                      </a:lnTo>
                      <a:lnTo>
                        <a:pt x="30" y="23"/>
                      </a:lnTo>
                      <a:lnTo>
                        <a:pt x="30" y="23"/>
                      </a:lnTo>
                      <a:lnTo>
                        <a:pt x="31" y="24"/>
                      </a:lnTo>
                      <a:lnTo>
                        <a:pt x="31" y="24"/>
                      </a:lnTo>
                      <a:lnTo>
                        <a:pt x="33" y="24"/>
                      </a:lnTo>
                      <a:lnTo>
                        <a:pt x="69" y="7"/>
                      </a:lnTo>
                      <a:lnTo>
                        <a:pt x="69" y="7"/>
                      </a:lnTo>
                      <a:lnTo>
                        <a:pt x="73" y="5"/>
                      </a:lnTo>
                      <a:lnTo>
                        <a:pt x="77" y="4"/>
                      </a:lnTo>
                      <a:lnTo>
                        <a:pt x="77" y="4"/>
                      </a:lnTo>
                      <a:lnTo>
                        <a:pt x="83" y="5"/>
                      </a:lnTo>
                      <a:lnTo>
                        <a:pt x="83" y="5"/>
                      </a:lnTo>
                      <a:lnTo>
                        <a:pt x="89" y="9"/>
                      </a:lnTo>
                      <a:lnTo>
                        <a:pt x="93" y="15"/>
                      </a:lnTo>
                      <a:lnTo>
                        <a:pt x="93" y="15"/>
                      </a:lnTo>
                      <a:lnTo>
                        <a:pt x="96" y="21"/>
                      </a:lnTo>
                      <a:lnTo>
                        <a:pt x="95" y="28"/>
                      </a:lnTo>
                      <a:lnTo>
                        <a:pt x="95" y="28"/>
                      </a:lnTo>
                      <a:lnTo>
                        <a:pt x="91" y="34"/>
                      </a:lnTo>
                      <a:lnTo>
                        <a:pt x="85" y="38"/>
                      </a:lnTo>
                      <a:lnTo>
                        <a:pt x="25" y="67"/>
                      </a:lnTo>
                      <a:lnTo>
                        <a:pt x="25" y="67"/>
                      </a:lnTo>
                      <a:lnTo>
                        <a:pt x="18" y="69"/>
                      </a:lnTo>
                      <a:lnTo>
                        <a:pt x="18" y="69"/>
                      </a:lnTo>
                      <a:lnTo>
                        <a:pt x="15" y="69"/>
                      </a:lnTo>
                      <a:lnTo>
                        <a:pt x="11" y="67"/>
                      </a:lnTo>
                      <a:lnTo>
                        <a:pt x="8" y="65"/>
                      </a:lnTo>
                      <a:lnTo>
                        <a:pt x="6" y="62"/>
                      </a:lnTo>
                      <a:lnTo>
                        <a:pt x="6" y="62"/>
                      </a:lnTo>
                      <a:lnTo>
                        <a:pt x="4" y="57"/>
                      </a:lnTo>
                      <a:lnTo>
                        <a:pt x="6" y="51"/>
                      </a:lnTo>
                      <a:lnTo>
                        <a:pt x="8" y="47"/>
                      </a:lnTo>
                      <a:lnTo>
                        <a:pt x="12" y="43"/>
                      </a:lnTo>
                      <a:lnTo>
                        <a:pt x="66" y="17"/>
                      </a:lnTo>
                      <a:lnTo>
                        <a:pt x="66" y="17"/>
                      </a:lnTo>
                      <a:lnTo>
                        <a:pt x="71" y="16"/>
                      </a:lnTo>
                      <a:lnTo>
                        <a:pt x="71" y="16"/>
                      </a:lnTo>
                      <a:lnTo>
                        <a:pt x="73" y="17"/>
                      </a:lnTo>
                      <a:lnTo>
                        <a:pt x="73" y="17"/>
                      </a:lnTo>
                      <a:lnTo>
                        <a:pt x="76" y="19"/>
                      </a:lnTo>
                      <a:lnTo>
                        <a:pt x="79" y="21"/>
                      </a:lnTo>
                      <a:lnTo>
                        <a:pt x="79" y="21"/>
                      </a:lnTo>
                      <a:lnTo>
                        <a:pt x="79" y="26"/>
                      </a:lnTo>
                      <a:lnTo>
                        <a:pt x="79" y="28"/>
                      </a:lnTo>
                      <a:lnTo>
                        <a:pt x="79" y="28"/>
                      </a:lnTo>
                      <a:lnTo>
                        <a:pt x="77" y="31"/>
                      </a:lnTo>
                      <a:lnTo>
                        <a:pt x="75" y="34"/>
                      </a:lnTo>
                      <a:lnTo>
                        <a:pt x="23" y="58"/>
                      </a:lnTo>
                      <a:lnTo>
                        <a:pt x="23" y="58"/>
                      </a:lnTo>
                      <a:lnTo>
                        <a:pt x="22" y="59"/>
                      </a:lnTo>
                      <a:lnTo>
                        <a:pt x="22" y="61"/>
                      </a:lnTo>
                      <a:lnTo>
                        <a:pt x="22" y="61"/>
                      </a:lnTo>
                      <a:lnTo>
                        <a:pt x="25" y="62"/>
                      </a:lnTo>
                      <a:lnTo>
                        <a:pt x="25" y="62"/>
                      </a:lnTo>
                      <a:lnTo>
                        <a:pt x="26" y="62"/>
                      </a:lnTo>
                      <a:lnTo>
                        <a:pt x="76" y="38"/>
                      </a:lnTo>
                      <a:lnTo>
                        <a:pt x="76" y="38"/>
                      </a:lnTo>
                      <a:lnTo>
                        <a:pt x="80" y="35"/>
                      </a:lnTo>
                      <a:lnTo>
                        <a:pt x="83" y="30"/>
                      </a:lnTo>
                      <a:lnTo>
                        <a:pt x="83" y="30"/>
                      </a:lnTo>
                      <a:lnTo>
                        <a:pt x="84" y="24"/>
                      </a:lnTo>
                      <a:lnTo>
                        <a:pt x="83" y="20"/>
                      </a:lnTo>
                      <a:lnTo>
                        <a:pt x="83" y="20"/>
                      </a:lnTo>
                      <a:lnTo>
                        <a:pt x="79" y="16"/>
                      </a:lnTo>
                      <a:lnTo>
                        <a:pt x="75" y="13"/>
                      </a:lnTo>
                      <a:lnTo>
                        <a:pt x="75" y="13"/>
                      </a:lnTo>
                      <a:lnTo>
                        <a:pt x="71" y="12"/>
                      </a:lnTo>
                      <a:lnTo>
                        <a:pt x="71" y="12"/>
                      </a:lnTo>
                      <a:lnTo>
                        <a:pt x="64" y="13"/>
                      </a:lnTo>
                      <a:lnTo>
                        <a:pt x="11" y="39"/>
                      </a:lnTo>
                      <a:lnTo>
                        <a:pt x="11" y="39"/>
                      </a:lnTo>
                      <a:lnTo>
                        <a:pt x="4" y="44"/>
                      </a:lnTo>
                      <a:lnTo>
                        <a:pt x="0" y="50"/>
                      </a:lnTo>
                      <a:lnTo>
                        <a:pt x="0" y="57"/>
                      </a:lnTo>
                      <a:lnTo>
                        <a:pt x="2" y="63"/>
                      </a:lnTo>
                      <a:lnTo>
                        <a:pt x="2" y="63"/>
                      </a:lnTo>
                      <a:lnTo>
                        <a:pt x="4" y="67"/>
                      </a:lnTo>
                      <a:lnTo>
                        <a:pt x="8" y="71"/>
                      </a:lnTo>
                      <a:lnTo>
                        <a:pt x="14" y="73"/>
                      </a:lnTo>
                      <a:lnTo>
                        <a:pt x="18" y="74"/>
                      </a:lnTo>
                      <a:lnTo>
                        <a:pt x="18" y="74"/>
                      </a:lnTo>
                      <a:lnTo>
                        <a:pt x="23" y="73"/>
                      </a:lnTo>
                      <a:lnTo>
                        <a:pt x="23" y="73"/>
                      </a:lnTo>
                      <a:lnTo>
                        <a:pt x="27" y="71"/>
                      </a:lnTo>
                      <a:lnTo>
                        <a:pt x="87" y="42"/>
                      </a:lnTo>
                      <a:lnTo>
                        <a:pt x="87" y="42"/>
                      </a:lnTo>
                      <a:lnTo>
                        <a:pt x="91" y="40"/>
                      </a:lnTo>
                      <a:lnTo>
                        <a:pt x="95" y="36"/>
                      </a:lnTo>
                      <a:lnTo>
                        <a:pt x="98" y="34"/>
                      </a:lnTo>
                      <a:lnTo>
                        <a:pt x="99" y="30"/>
                      </a:lnTo>
                      <a:lnTo>
                        <a:pt x="99" y="30"/>
                      </a:lnTo>
                      <a:lnTo>
                        <a:pt x="100" y="26"/>
                      </a:lnTo>
                      <a:lnTo>
                        <a:pt x="100" y="20"/>
                      </a:lnTo>
                      <a:lnTo>
                        <a:pt x="100" y="16"/>
                      </a:lnTo>
                      <a:lnTo>
                        <a:pt x="98" y="12"/>
                      </a:lnTo>
                      <a:lnTo>
                        <a:pt x="98" y="12"/>
                      </a:lnTo>
                      <a:lnTo>
                        <a:pt x="96" y="8"/>
                      </a:lnTo>
                      <a:lnTo>
                        <a:pt x="92" y="5"/>
                      </a:lnTo>
                      <a:lnTo>
                        <a:pt x="89" y="3"/>
                      </a:lnTo>
                      <a:lnTo>
                        <a:pt x="85" y="1"/>
                      </a:lnTo>
                      <a:lnTo>
                        <a:pt x="85" y="1"/>
                      </a:lnTo>
                      <a:lnTo>
                        <a:pt x="77" y="0"/>
                      </a:lnTo>
                      <a:close/>
                    </a:path>
                  </a:pathLst>
                </a:custGeom>
                <a:solidFill>
                  <a:schemeClr val="accent4"/>
                </a:solidFill>
                <a:ln>
                  <a:noFill/>
                </a:ln>
                <a:effectLst>
                  <a:outerShdw blurRad="50800" dist="76200" dir="2700000" algn="tl" rotWithShape="0">
                    <a:prstClr val="black">
                      <a:alpha val="40000"/>
                    </a:prstClr>
                  </a:outerShdw>
                </a:effectLst>
              </p:spPr>
              <p:txBody>
                <a:bodyPr vert="horz" wrap="square" lIns="162560" tIns="81280" rIns="162560" bIns="81280" numCol="1" anchor="t" anchorCtr="0" compatLnSpc="1"/>
                <a:lstStyle/>
                <a:p>
                  <a:endParaRPr lang="zh-CN" altLang="en-US" sz="3200"/>
                </a:p>
              </p:txBody>
            </p:sp>
          </p:grpSp>
        </p:grpSp>
        <p:sp>
          <p:nvSpPr>
            <p:cNvPr id="57" name="Rectangle 11"/>
            <p:cNvSpPr/>
            <p:nvPr/>
          </p:nvSpPr>
          <p:spPr>
            <a:xfrm>
              <a:off x="10293" y="3075"/>
              <a:ext cx="1951" cy="485"/>
            </a:xfrm>
            <a:prstGeom prst="rect">
              <a:avLst/>
            </a:prstGeom>
          </p:spPr>
          <p:txBody>
            <a:bodyPr wrap="square">
              <a:spAutoFit/>
            </a:bodyPr>
            <a:lstStyle/>
            <a:p>
              <a:pPr>
                <a:lnSpc>
                  <a:spcPct val="130000"/>
                </a:lnSpc>
              </a:pPr>
              <a:r>
                <a:rPr lang="zh-CN" sz="1600" b="1" dirty="0">
                  <a:latin typeface="微软雅黑" panose="020B0503020204020204" charset="-122"/>
                  <a:ea typeface="微软雅黑" panose="020B0503020204020204" charset="-122"/>
                  <a:cs typeface="微软雅黑" panose="020B0503020204020204" charset="-122"/>
                </a:rPr>
                <a:t>财务经理</a:t>
              </a:r>
              <a:endParaRPr lang="zh-CN" sz="1600" b="1" dirty="0">
                <a:latin typeface="微软雅黑" panose="020B0503020204020204" charset="-122"/>
                <a:ea typeface="微软雅黑" panose="020B0503020204020204" charset="-122"/>
                <a:cs typeface="微软雅黑" panose="020B0503020204020204" charset="-122"/>
              </a:endParaRPr>
            </a:p>
          </p:txBody>
        </p:sp>
      </p:grpSp>
      <p:grpSp>
        <p:nvGrpSpPr>
          <p:cNvPr id="4" name="组合 3"/>
          <p:cNvGrpSpPr/>
          <p:nvPr/>
        </p:nvGrpSpPr>
        <p:grpSpPr>
          <a:xfrm>
            <a:off x="8987023" y="210183"/>
            <a:ext cx="3263852" cy="710213"/>
            <a:chOff x="8987023" y="210183"/>
            <a:chExt cx="3263852" cy="710213"/>
          </a:xfrm>
          <a:solidFill>
            <a:srgbClr val="C12B27"/>
          </a:solidFill>
        </p:grpSpPr>
        <p:sp>
          <p:nvSpPr>
            <p:cNvPr id="80"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20386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a:p>
          </p:txBody>
        </p:sp>
        <p:sp>
          <p:nvSpPr>
            <p:cNvPr id="81" name="文本框 32"/>
            <p:cNvSpPr txBox="1"/>
            <p:nvPr/>
          </p:nvSpPr>
          <p:spPr>
            <a:xfrm rot="1800000">
              <a:off x="9693384" y="397176"/>
              <a:ext cx="2206728" cy="52322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可行性分析</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anim calcmode="lin" valueType="num">
                                      <p:cBhvr>
                                        <p:cTn id="13" dur="250" fill="hold"/>
                                        <p:tgtEl>
                                          <p:spTgt spid="25"/>
                                        </p:tgtEl>
                                        <p:attrNameLst>
                                          <p:attrName>ppt_x</p:attrName>
                                        </p:attrNameLst>
                                      </p:cBhvr>
                                      <p:tavLst>
                                        <p:tav tm="0">
                                          <p:val>
                                            <p:strVal val="#ppt_x"/>
                                          </p:val>
                                        </p:tav>
                                        <p:tav tm="100000">
                                          <p:val>
                                            <p:strVal val="#ppt_x"/>
                                          </p:val>
                                        </p:tav>
                                      </p:tavLst>
                                    </p:anim>
                                    <p:anim calcmode="lin" valueType="num">
                                      <p:cBhvr>
                                        <p:cTn id="14" dur="25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50"/>
                                        <p:tgtEl>
                                          <p:spTgt spid="35"/>
                                        </p:tgtEl>
                                      </p:cBhvr>
                                    </p:animEffect>
                                    <p:anim calcmode="lin" valueType="num">
                                      <p:cBhvr>
                                        <p:cTn id="18" dur="250" fill="hold"/>
                                        <p:tgtEl>
                                          <p:spTgt spid="35"/>
                                        </p:tgtEl>
                                        <p:attrNameLst>
                                          <p:attrName>ppt_x</p:attrName>
                                        </p:attrNameLst>
                                      </p:cBhvr>
                                      <p:tavLst>
                                        <p:tav tm="0">
                                          <p:val>
                                            <p:strVal val="#ppt_x"/>
                                          </p:val>
                                        </p:tav>
                                        <p:tav tm="100000">
                                          <p:val>
                                            <p:strVal val="#ppt_x"/>
                                          </p:val>
                                        </p:tav>
                                      </p:tavLst>
                                    </p:anim>
                                    <p:anim calcmode="lin" valueType="num">
                                      <p:cBhvr>
                                        <p:cTn id="19" dur="25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250"/>
                                        <p:tgtEl>
                                          <p:spTgt spid="55"/>
                                        </p:tgtEl>
                                      </p:cBhvr>
                                    </p:animEffect>
                                    <p:anim calcmode="lin" valueType="num">
                                      <p:cBhvr>
                                        <p:cTn id="23" dur="250" fill="hold"/>
                                        <p:tgtEl>
                                          <p:spTgt spid="55"/>
                                        </p:tgtEl>
                                        <p:attrNameLst>
                                          <p:attrName>ppt_x</p:attrName>
                                        </p:attrNameLst>
                                      </p:cBhvr>
                                      <p:tavLst>
                                        <p:tav tm="0">
                                          <p:val>
                                            <p:strVal val="#ppt_x"/>
                                          </p:val>
                                        </p:tav>
                                        <p:tav tm="100000">
                                          <p:val>
                                            <p:strVal val="#ppt_x"/>
                                          </p:val>
                                        </p:tav>
                                      </p:tavLst>
                                    </p:anim>
                                    <p:anim calcmode="lin" valueType="num">
                                      <p:cBhvr>
                                        <p:cTn id="24" dur="2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Users\chinaxsd\Desktop\服务外包——大三\ppt封面2.pngppt封面2"/>
          <p:cNvPicPr>
            <a:picLocks noChangeAspect="1"/>
          </p:cNvPicPr>
          <p:nvPr/>
        </p:nvPicPr>
        <p:blipFill>
          <a:blip r:embed="rId1"/>
          <a:srcRect/>
          <a:stretch>
            <a:fillRect/>
          </a:stretch>
        </p:blipFill>
        <p:spPr>
          <a:xfrm>
            <a:off x="-8726" y="189"/>
            <a:ext cx="12289625" cy="6976110"/>
          </a:xfrm>
          <a:prstGeom prst="rect">
            <a:avLst/>
          </a:prstGeom>
        </p:spPr>
      </p:pic>
      <p:sp>
        <p:nvSpPr>
          <p:cNvPr id="4" name="矩形 3"/>
          <p:cNvSpPr/>
          <p:nvPr/>
        </p:nvSpPr>
        <p:spPr>
          <a:xfrm>
            <a:off x="-8890" y="2955925"/>
            <a:ext cx="12289790" cy="1936115"/>
          </a:xfrm>
          <a:prstGeom prst="rect">
            <a:avLst/>
          </a:prstGeom>
          <a:solidFill>
            <a:schemeClr val="bg2">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Calibri" panose="020F0502020204030204" charset="0"/>
              <a:ea typeface="微软雅黑" panose="020B0503020204020204" charset="-122"/>
              <a:sym typeface="Calibri" panose="020F0502020204030204" charset="0"/>
            </a:endParaRPr>
          </a:p>
        </p:txBody>
      </p:sp>
      <p:sp>
        <p:nvSpPr>
          <p:cNvPr id="8" name="文本框 1"/>
          <p:cNvSpPr txBox="1">
            <a:spLocks noChangeArrowheads="1"/>
          </p:cNvSpPr>
          <p:nvPr>
            <p:custDataLst>
              <p:tags r:id="rId2"/>
            </p:custDataLst>
          </p:nvPr>
        </p:nvSpPr>
        <p:spPr bwMode="auto">
          <a:xfrm>
            <a:off x="1209134" y="3278599"/>
            <a:ext cx="9853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Tx/>
              <a:buNone/>
            </a:pPr>
            <a:r>
              <a:rPr kumimoji="1" lang="zh-CN" altLang="en-US" sz="7200" b="1" spc="130" dirty="0">
                <a:solidFill>
                  <a:srgbClr val="C12B27"/>
                </a:solidFill>
                <a:effectLst>
                  <a:outerShdw blurRad="38100" dist="38100" dir="2700000" algn="tl">
                    <a:srgbClr val="000000">
                      <a:alpha val="43137"/>
                    </a:srgbClr>
                  </a:outerShdw>
                </a:effectLst>
                <a:latin typeface="微软雅黑" panose="020B0503020204020204" charset="-122"/>
                <a:ea typeface="微软雅黑" panose="020B0503020204020204" charset="-122"/>
              </a:rPr>
              <a:t>恳请各位评委批评指正</a:t>
            </a:r>
            <a:endParaRPr kumimoji="1" lang="zh-CN" altLang="en-US" sz="7200" b="1" spc="130" dirty="0">
              <a:solidFill>
                <a:srgbClr val="C12B27"/>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8"/>
                                        </p:tgtEl>
                                        <p:attrNameLst>
                                          <p:attrName>ppt_y</p:attrName>
                                        </p:attrNameLst>
                                      </p:cBhvr>
                                      <p:tavLst>
                                        <p:tav tm="0">
                                          <p:val>
                                            <p:strVal val="#ppt_y"/>
                                          </p:val>
                                        </p:tav>
                                        <p:tav tm="100000">
                                          <p:val>
                                            <p:strVal val="#ppt_y"/>
                                          </p:val>
                                        </p:tav>
                                      </p:tavLst>
                                    </p:anim>
                                    <p:anim calcmode="lin" valueType="num">
                                      <p:cBhvr>
                                        <p:cTn id="1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duotone>
              <a:schemeClr val="bg2">
                <a:shade val="45000"/>
                <a:satMod val="135000"/>
              </a:schemeClr>
              <a:prstClr val="white"/>
            </a:duotone>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flipH="1">
            <a:off x="-749086" y="188"/>
            <a:ext cx="6857624" cy="6857624"/>
          </a:xfrm>
          <a:prstGeom prst="rect">
            <a:avLst/>
          </a:prstGeom>
        </p:spPr>
      </p:pic>
      <p:grpSp>
        <p:nvGrpSpPr>
          <p:cNvPr id="4" name="组合 3"/>
          <p:cNvGrpSpPr/>
          <p:nvPr/>
        </p:nvGrpSpPr>
        <p:grpSpPr>
          <a:xfrm>
            <a:off x="6709374" y="1325223"/>
            <a:ext cx="3691849" cy="4473692"/>
            <a:chOff x="6692229" y="563223"/>
            <a:chExt cx="3691849" cy="4473692"/>
          </a:xfrm>
        </p:grpSpPr>
        <p:grpSp>
          <p:nvGrpSpPr>
            <p:cNvPr id="20" name="组合 19"/>
            <p:cNvGrpSpPr/>
            <p:nvPr/>
          </p:nvGrpSpPr>
          <p:grpSpPr>
            <a:xfrm>
              <a:off x="6709246" y="563223"/>
              <a:ext cx="3674729" cy="1008942"/>
              <a:chOff x="6265075" y="1269907"/>
              <a:chExt cx="4114574" cy="1130585"/>
            </a:xfrm>
          </p:grpSpPr>
          <p:sp>
            <p:nvSpPr>
              <p:cNvPr id="2055" name="MH_Other_5"/>
              <p:cNvSpPr/>
              <p:nvPr>
                <p:custDataLst>
                  <p:tags r:id="rId3"/>
                </p:custDataLst>
              </p:nvPr>
            </p:nvSpPr>
            <p:spPr bwMode="auto">
              <a:xfrm>
                <a:off x="6471493" y="1427875"/>
                <a:ext cx="3670099" cy="763546"/>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rgbClr val="C12B27"/>
              </a:solidFill>
              <a:ln>
                <a:noFill/>
              </a:ln>
              <a:extLst>
                <a:ext uri="{91240B29-F687-4F45-9708-019B960494DF}">
                  <a14:hiddenLine xmlns:a14="http://schemas.microsoft.com/office/drawing/2010/main" w="9525">
                    <a:solidFill>
                      <a:srgbClr val="000000"/>
                    </a:solidFill>
                    <a:round/>
                  </a14:hiddenLine>
                </a:ext>
              </a:extLst>
            </p:spPr>
            <p:txBody>
              <a:bodyPr lIns="719960"/>
              <a:lstStyle/>
              <a:p>
                <a:endParaRPr lang="zh-CN" altLang="en-US" sz="1900">
                  <a:latin typeface="Arial" panose="020B0604020202020204" pitchFamily="34" charset="0"/>
                  <a:ea typeface="微软雅黑" panose="020B0503020204020204" charset="-122"/>
                  <a:sym typeface="Arial" panose="020B0604020202020204" pitchFamily="34" charset="0"/>
                </a:endParaRPr>
              </a:p>
            </p:txBody>
          </p:sp>
          <p:sp>
            <p:nvSpPr>
              <p:cNvPr id="2069" name="MH_Other_19"/>
              <p:cNvSpPr txBox="1">
                <a:spLocks noChangeArrowheads="1"/>
              </p:cNvSpPr>
              <p:nvPr>
                <p:custDataLst>
                  <p:tags r:id="rId4"/>
                </p:custDataLst>
              </p:nvPr>
            </p:nvSpPr>
            <p:spPr bwMode="auto">
              <a:xfrm>
                <a:off x="7552224" y="1611264"/>
                <a:ext cx="531784" cy="44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6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01</a:t>
                </a:r>
                <a:endParaRPr lang="zh-CN" altLang="en-US" sz="26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27" name="MH_Text_2"/>
              <p:cNvSpPr txBox="1"/>
              <p:nvPr>
                <p:custDataLst>
                  <p:tags r:id="rId5"/>
                </p:custDataLst>
              </p:nvPr>
            </p:nvSpPr>
            <p:spPr>
              <a:xfrm>
                <a:off x="8059793" y="1585789"/>
                <a:ext cx="1663409" cy="448349"/>
              </a:xfrm>
              <a:prstGeom prst="rect">
                <a:avLst/>
              </a:prstGeom>
              <a:noFill/>
            </p:spPr>
            <p:txBody>
              <a:bodyPr wrap="square" lIns="0" tIns="0" rIns="0" bIns="0" rtlCol="0" anchor="ctr" anchorCtr="0">
                <a:spAutoFit/>
              </a:bodyPr>
              <a:lstStyle/>
              <a:p>
                <a:pPr lvl="0"/>
                <a:r>
                  <a:rPr lang="zh-CN" altLang="en-US" sz="2600" dirty="0">
                    <a:solidFill>
                      <a:schemeClr val="bg1"/>
                    </a:solidFill>
                    <a:latin typeface="Arial" panose="020B0604020202020204" pitchFamily="34" charset="0"/>
                    <a:ea typeface="微软雅黑" panose="020B0503020204020204" charset="-122"/>
                    <a:sym typeface="Arial" panose="020B0604020202020204" pitchFamily="34" charset="0"/>
                  </a:rPr>
                  <a:t>需求分析</a:t>
                </a:r>
                <a:endParaRPr lang="zh-CN" altLang="en-US" sz="26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45" name="Freeform 13"/>
              <p:cNvSpPr>
                <a:spLocks noEditPoints="1"/>
              </p:cNvSpPr>
              <p:nvPr/>
            </p:nvSpPr>
            <p:spPr bwMode="auto">
              <a:xfrm>
                <a:off x="6645387" y="1627071"/>
                <a:ext cx="456300" cy="369333"/>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FFFFFF"/>
              </a:solidFill>
              <a:ln>
                <a:noFill/>
              </a:ln>
            </p:spPr>
            <p:txBody>
              <a:bodyPr vert="horz" wrap="square" lIns="91046" tIns="45523" rIns="91046" bIns="45523"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sz="1275"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charset="-122"/>
                  <a:sym typeface="Arial" panose="020B0604020202020204" pitchFamily="34" charset="0"/>
                </a:endParaRPr>
              </a:p>
            </p:txBody>
          </p:sp>
          <p:pic>
            <p:nvPicPr>
              <p:cNvPr id="33" name="MH_Other_8"/>
              <p:cNvPicPr>
                <a:picLocks noChangeAspect="1"/>
              </p:cNvPicPr>
              <p:nvPr>
                <p:custDataLst>
                  <p:tags r:id="rId6"/>
                </p:custDataLst>
              </p:nvPr>
            </p:nvPicPr>
            <p:blipFill rotWithShape="1">
              <a:blip r:embed="rId7">
                <a:extLst>
                  <a:ext uri="{28A0092B-C50C-407E-A947-70E740481C1C}">
                    <a14:useLocalDpi xmlns:a14="http://schemas.microsoft.com/office/drawing/2010/main" val="0"/>
                  </a:ext>
                </a:extLst>
              </a:blip>
              <a:srcRect t="1" b="5666"/>
              <a:stretch>
                <a:fillRect/>
              </a:stretch>
            </p:blipFill>
            <p:spPr bwMode="auto">
              <a:xfrm>
                <a:off x="6265075" y="1269907"/>
                <a:ext cx="4114574" cy="113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组合 33"/>
            <p:cNvGrpSpPr/>
            <p:nvPr/>
          </p:nvGrpSpPr>
          <p:grpSpPr>
            <a:xfrm>
              <a:off x="6692229" y="1662973"/>
              <a:ext cx="3674729" cy="1753439"/>
              <a:chOff x="6216557" y="420109"/>
              <a:chExt cx="4114574" cy="1964842"/>
            </a:xfrm>
          </p:grpSpPr>
          <p:grpSp>
            <p:nvGrpSpPr>
              <p:cNvPr id="114" name="组合 113"/>
              <p:cNvGrpSpPr/>
              <p:nvPr/>
            </p:nvGrpSpPr>
            <p:grpSpPr>
              <a:xfrm>
                <a:off x="6216557" y="420109"/>
                <a:ext cx="4114574" cy="1964842"/>
                <a:chOff x="6239089" y="1427875"/>
                <a:chExt cx="4114574" cy="1964842"/>
              </a:xfrm>
            </p:grpSpPr>
            <p:sp>
              <p:nvSpPr>
                <p:cNvPr id="115" name="MH_Other_5"/>
                <p:cNvSpPr/>
                <p:nvPr>
                  <p:custDataLst>
                    <p:tags r:id="rId8"/>
                  </p:custDataLst>
                </p:nvPr>
              </p:nvSpPr>
              <p:spPr bwMode="auto">
                <a:xfrm>
                  <a:off x="6461968" y="1427875"/>
                  <a:ext cx="3670099" cy="763546"/>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rgbClr val="203864"/>
                </a:solidFill>
                <a:ln>
                  <a:noFill/>
                </a:ln>
                <a:extLst>
                  <a:ext uri="{91240B29-F687-4F45-9708-019B960494DF}">
                    <a14:hiddenLine xmlns:a14="http://schemas.microsoft.com/office/drawing/2010/main" w="9525">
                      <a:solidFill>
                        <a:srgbClr val="000000"/>
                      </a:solidFill>
                      <a:round/>
                    </a14:hiddenLine>
                  </a:ext>
                </a:extLst>
              </p:spPr>
              <p:txBody>
                <a:bodyPr lIns="719960"/>
                <a:lstStyle/>
                <a:p>
                  <a:endParaRPr lang="zh-CN" altLang="en-US" sz="1900" dirty="0">
                    <a:latin typeface="Arial" panose="020B0604020202020204" pitchFamily="34" charset="0"/>
                    <a:ea typeface="微软雅黑" panose="020B0503020204020204" charset="-122"/>
                    <a:sym typeface="Arial" panose="020B0604020202020204" pitchFamily="34" charset="0"/>
                  </a:endParaRPr>
                </a:p>
              </p:txBody>
            </p:sp>
            <p:sp>
              <p:nvSpPr>
                <p:cNvPr id="116" name="MH_Other_19"/>
                <p:cNvSpPr txBox="1">
                  <a:spLocks noChangeArrowheads="1"/>
                </p:cNvSpPr>
                <p:nvPr>
                  <p:custDataLst>
                    <p:tags r:id="rId9"/>
                  </p:custDataLst>
                </p:nvPr>
              </p:nvSpPr>
              <p:spPr bwMode="auto">
                <a:xfrm>
                  <a:off x="7552224" y="1584634"/>
                  <a:ext cx="531784" cy="44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6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02</a:t>
                  </a:r>
                  <a:endParaRPr lang="zh-CN" altLang="en-US" sz="26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117" name="MH_Text_2"/>
                <p:cNvSpPr txBox="1"/>
                <p:nvPr>
                  <p:custDataLst>
                    <p:tags r:id="rId10"/>
                  </p:custDataLst>
                </p:nvPr>
              </p:nvSpPr>
              <p:spPr>
                <a:xfrm>
                  <a:off x="8059792" y="1583314"/>
                  <a:ext cx="1891230" cy="448282"/>
                </a:xfrm>
                <a:prstGeom prst="rect">
                  <a:avLst/>
                </a:prstGeom>
                <a:noFill/>
              </p:spPr>
              <p:txBody>
                <a:bodyPr wrap="square" lIns="0" tIns="0" rIns="0" bIns="0" rtlCol="0" anchor="ctr" anchorCtr="0">
                  <a:spAutoFit/>
                </a:bodyPr>
                <a:lstStyle/>
                <a:p>
                  <a:pPr lvl="0"/>
                  <a:r>
                    <a:rPr lang="zh-CN" altLang="en-US" sz="2600" dirty="0">
                      <a:solidFill>
                        <a:schemeClr val="bg1"/>
                      </a:solidFill>
                      <a:latin typeface="Arial" panose="020B0604020202020204" pitchFamily="34" charset="0"/>
                      <a:ea typeface="微软雅黑" panose="020B0503020204020204" charset="-122"/>
                      <a:sym typeface="Arial" panose="020B0604020202020204" pitchFamily="34" charset="0"/>
                    </a:rPr>
                    <a:t>设计方案</a:t>
                  </a:r>
                  <a:endParaRPr lang="zh-CN" altLang="en-US" sz="26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pic>
              <p:nvPicPr>
                <p:cNvPr id="119" name="MH_Other_8"/>
                <p:cNvPicPr>
                  <a:picLocks noChangeAspect="1"/>
                </p:cNvPicPr>
                <p:nvPr>
                  <p:custDataLst>
                    <p:tags r:id="rId11"/>
                  </p:custDataLst>
                </p:nvPr>
              </p:nvPicPr>
              <p:blipFill rotWithShape="1">
                <a:blip r:embed="rId7">
                  <a:extLst>
                    <a:ext uri="{28A0092B-C50C-407E-A947-70E740481C1C}">
                      <a14:useLocalDpi xmlns:a14="http://schemas.microsoft.com/office/drawing/2010/main" val="0"/>
                    </a:ext>
                  </a:extLst>
                </a:blip>
                <a:srcRect t="1" b="5666"/>
                <a:stretch>
                  <a:fillRect/>
                </a:stretch>
              </p:blipFill>
              <p:spPr bwMode="auto">
                <a:xfrm>
                  <a:off x="6239089" y="2262132"/>
                  <a:ext cx="4114574" cy="113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a:xfrm>
                <a:off x="6691514" y="596859"/>
                <a:ext cx="307854" cy="424059"/>
                <a:chOff x="3236065" y="2092939"/>
                <a:chExt cx="307854" cy="424059"/>
              </a:xfrm>
            </p:grpSpPr>
            <p:sp>
              <p:nvSpPr>
                <p:cNvPr id="41" name="Freeform 31"/>
                <p:cNvSpPr/>
                <p:nvPr/>
              </p:nvSpPr>
              <p:spPr bwMode="auto">
                <a:xfrm>
                  <a:off x="3236065" y="2092939"/>
                  <a:ext cx="307854" cy="322159"/>
                </a:xfrm>
                <a:custGeom>
                  <a:avLst/>
                  <a:gdLst>
                    <a:gd name="T0" fmla="*/ 72 w 76"/>
                    <a:gd name="T1" fmla="*/ 44 h 79"/>
                    <a:gd name="T2" fmla="*/ 47 w 76"/>
                    <a:gd name="T3" fmla="*/ 7 h 79"/>
                    <a:gd name="T4" fmla="*/ 31 w 76"/>
                    <a:gd name="T5" fmla="*/ 6 h 79"/>
                    <a:gd name="T6" fmla="*/ 4 w 76"/>
                    <a:gd name="T7" fmla="*/ 45 h 79"/>
                    <a:gd name="T8" fmla="*/ 10 w 76"/>
                    <a:gd name="T9" fmla="*/ 56 h 79"/>
                    <a:gd name="T10" fmla="*/ 21 w 76"/>
                    <a:gd name="T11" fmla="*/ 56 h 79"/>
                    <a:gd name="T12" fmla="*/ 21 w 76"/>
                    <a:gd name="T13" fmla="*/ 79 h 79"/>
                    <a:gd name="T14" fmla="*/ 55 w 76"/>
                    <a:gd name="T15" fmla="*/ 79 h 79"/>
                    <a:gd name="T16" fmla="*/ 55 w 76"/>
                    <a:gd name="T17" fmla="*/ 56 h 79"/>
                    <a:gd name="T18" fmla="*/ 65 w 76"/>
                    <a:gd name="T19" fmla="*/ 56 h 79"/>
                    <a:gd name="T20" fmla="*/ 72 w 76"/>
                    <a:gd name="T2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79">
                      <a:moveTo>
                        <a:pt x="72" y="44"/>
                      </a:moveTo>
                      <a:cubicBezTo>
                        <a:pt x="47" y="7"/>
                        <a:pt x="47" y="7"/>
                        <a:pt x="47" y="7"/>
                      </a:cubicBezTo>
                      <a:cubicBezTo>
                        <a:pt x="42" y="0"/>
                        <a:pt x="35" y="0"/>
                        <a:pt x="31" y="6"/>
                      </a:cubicBezTo>
                      <a:cubicBezTo>
                        <a:pt x="4" y="45"/>
                        <a:pt x="4" y="45"/>
                        <a:pt x="4" y="45"/>
                      </a:cubicBezTo>
                      <a:cubicBezTo>
                        <a:pt x="0" y="51"/>
                        <a:pt x="2" y="56"/>
                        <a:pt x="10" y="56"/>
                      </a:cubicBezTo>
                      <a:cubicBezTo>
                        <a:pt x="21" y="56"/>
                        <a:pt x="21" y="56"/>
                        <a:pt x="21" y="56"/>
                      </a:cubicBezTo>
                      <a:cubicBezTo>
                        <a:pt x="21" y="79"/>
                        <a:pt x="21" y="79"/>
                        <a:pt x="21" y="79"/>
                      </a:cubicBezTo>
                      <a:cubicBezTo>
                        <a:pt x="55" y="79"/>
                        <a:pt x="55" y="79"/>
                        <a:pt x="55" y="79"/>
                      </a:cubicBezTo>
                      <a:cubicBezTo>
                        <a:pt x="55" y="56"/>
                        <a:pt x="55" y="56"/>
                        <a:pt x="55" y="56"/>
                      </a:cubicBezTo>
                      <a:cubicBezTo>
                        <a:pt x="65" y="56"/>
                        <a:pt x="65" y="56"/>
                        <a:pt x="65" y="56"/>
                      </a:cubicBezTo>
                      <a:cubicBezTo>
                        <a:pt x="73" y="56"/>
                        <a:pt x="76" y="51"/>
                        <a:pt x="72" y="4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2" name="Rectangle 32"/>
                <p:cNvSpPr>
                  <a:spLocks noChangeArrowheads="1"/>
                </p:cNvSpPr>
                <p:nvPr/>
              </p:nvSpPr>
              <p:spPr bwMode="auto">
                <a:xfrm>
                  <a:off x="3320667" y="2431558"/>
                  <a:ext cx="138652" cy="242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3" name="Freeform 33"/>
                <p:cNvSpPr/>
                <p:nvPr/>
              </p:nvSpPr>
              <p:spPr bwMode="auto">
                <a:xfrm>
                  <a:off x="3320667" y="2492699"/>
                  <a:ext cx="138652" cy="24299"/>
                </a:xfrm>
                <a:custGeom>
                  <a:avLst/>
                  <a:gdLst>
                    <a:gd name="T0" fmla="*/ 6 w 34"/>
                    <a:gd name="T1" fmla="*/ 6 h 6"/>
                    <a:gd name="T2" fmla="*/ 28 w 34"/>
                    <a:gd name="T3" fmla="*/ 6 h 6"/>
                    <a:gd name="T4" fmla="*/ 34 w 34"/>
                    <a:gd name="T5" fmla="*/ 0 h 6"/>
                    <a:gd name="T6" fmla="*/ 0 w 34"/>
                    <a:gd name="T7" fmla="*/ 0 h 6"/>
                    <a:gd name="T8" fmla="*/ 6 w 34"/>
                    <a:gd name="T9" fmla="*/ 6 h 6"/>
                  </a:gdLst>
                  <a:ahLst/>
                  <a:cxnLst>
                    <a:cxn ang="0">
                      <a:pos x="T0" y="T1"/>
                    </a:cxn>
                    <a:cxn ang="0">
                      <a:pos x="T2" y="T3"/>
                    </a:cxn>
                    <a:cxn ang="0">
                      <a:pos x="T4" y="T5"/>
                    </a:cxn>
                    <a:cxn ang="0">
                      <a:pos x="T6" y="T7"/>
                    </a:cxn>
                    <a:cxn ang="0">
                      <a:pos x="T8" y="T9"/>
                    </a:cxn>
                  </a:cxnLst>
                  <a:rect l="0" t="0" r="r" b="b"/>
                  <a:pathLst>
                    <a:path w="34" h="6">
                      <a:moveTo>
                        <a:pt x="6" y="6"/>
                      </a:moveTo>
                      <a:cubicBezTo>
                        <a:pt x="28" y="6"/>
                        <a:pt x="28" y="6"/>
                        <a:pt x="28" y="6"/>
                      </a:cubicBezTo>
                      <a:cubicBezTo>
                        <a:pt x="31" y="6"/>
                        <a:pt x="34" y="4"/>
                        <a:pt x="34" y="0"/>
                      </a:cubicBezTo>
                      <a:cubicBezTo>
                        <a:pt x="0" y="0"/>
                        <a:pt x="0" y="0"/>
                        <a:pt x="0" y="0"/>
                      </a:cubicBezTo>
                      <a:cubicBezTo>
                        <a:pt x="0" y="4"/>
                        <a:pt x="3" y="6"/>
                        <a:pt x="6"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Rectangle 34"/>
                <p:cNvSpPr>
                  <a:spLocks noChangeArrowheads="1"/>
                </p:cNvSpPr>
                <p:nvPr/>
              </p:nvSpPr>
              <p:spPr bwMode="auto">
                <a:xfrm>
                  <a:off x="3320667" y="2467620"/>
                  <a:ext cx="138652" cy="164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grpSp>
          <p:nvGrpSpPr>
            <p:cNvPr id="120" name="组合 119"/>
            <p:cNvGrpSpPr/>
            <p:nvPr/>
          </p:nvGrpSpPr>
          <p:grpSpPr>
            <a:xfrm>
              <a:off x="6709349" y="2455025"/>
              <a:ext cx="3674729" cy="1008942"/>
              <a:chOff x="6431392" y="2332174"/>
              <a:chExt cx="4114574" cy="1130585"/>
            </a:xfrm>
          </p:grpSpPr>
          <p:grpSp>
            <p:nvGrpSpPr>
              <p:cNvPr id="65" name="组合 64"/>
              <p:cNvGrpSpPr/>
              <p:nvPr/>
            </p:nvGrpSpPr>
            <p:grpSpPr>
              <a:xfrm>
                <a:off x="6431392" y="2332174"/>
                <a:ext cx="4114574" cy="1130585"/>
                <a:chOff x="6258598" y="1262350"/>
                <a:chExt cx="4114574" cy="1130585"/>
              </a:xfrm>
            </p:grpSpPr>
            <p:sp>
              <p:nvSpPr>
                <p:cNvPr id="66" name="MH_Other_5"/>
                <p:cNvSpPr/>
                <p:nvPr>
                  <p:custDataLst>
                    <p:tags r:id="rId12"/>
                  </p:custDataLst>
                </p:nvPr>
              </p:nvSpPr>
              <p:spPr bwMode="auto">
                <a:xfrm>
                  <a:off x="6471493" y="1427875"/>
                  <a:ext cx="3670099" cy="763546"/>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rgbClr val="C12B27"/>
                </a:solidFill>
                <a:ln>
                  <a:noFill/>
                </a:ln>
                <a:extLst>
                  <a:ext uri="{91240B29-F687-4F45-9708-019B960494DF}">
                    <a14:hiddenLine xmlns:a14="http://schemas.microsoft.com/office/drawing/2010/main" w="9525">
                      <a:solidFill>
                        <a:srgbClr val="000000"/>
                      </a:solidFill>
                      <a:round/>
                    </a14:hiddenLine>
                  </a:ext>
                </a:extLst>
              </p:spPr>
              <p:txBody>
                <a:bodyPr lIns="719960"/>
                <a:lstStyle/>
                <a:p>
                  <a:endParaRPr lang="zh-CN" altLang="en-US" sz="1900">
                    <a:latin typeface="Arial" panose="020B0604020202020204" pitchFamily="34" charset="0"/>
                    <a:ea typeface="微软雅黑" panose="020B0503020204020204" charset="-122"/>
                    <a:sym typeface="Arial" panose="020B0604020202020204" pitchFamily="34" charset="0"/>
                  </a:endParaRPr>
                </a:p>
              </p:txBody>
            </p:sp>
            <p:sp>
              <p:nvSpPr>
                <p:cNvPr id="67" name="MH_Other_19"/>
                <p:cNvSpPr txBox="1">
                  <a:spLocks noChangeArrowheads="1"/>
                </p:cNvSpPr>
                <p:nvPr>
                  <p:custDataLst>
                    <p:tags r:id="rId13"/>
                  </p:custDataLst>
                </p:nvPr>
              </p:nvSpPr>
              <p:spPr bwMode="auto">
                <a:xfrm>
                  <a:off x="7552224" y="1585776"/>
                  <a:ext cx="531784" cy="44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6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03</a:t>
                  </a:r>
                  <a:endParaRPr lang="zh-CN" altLang="en-US" sz="26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68" name="MH_Text_2"/>
                <p:cNvSpPr txBox="1"/>
                <p:nvPr>
                  <p:custDataLst>
                    <p:tags r:id="rId14"/>
                  </p:custDataLst>
                </p:nvPr>
              </p:nvSpPr>
              <p:spPr>
                <a:xfrm>
                  <a:off x="8059793" y="1584453"/>
                  <a:ext cx="1663409" cy="448282"/>
                </a:xfrm>
                <a:prstGeom prst="rect">
                  <a:avLst/>
                </a:prstGeom>
                <a:noFill/>
              </p:spPr>
              <p:txBody>
                <a:bodyPr wrap="square" lIns="0" tIns="0" rIns="0" bIns="0" rtlCol="0" anchor="ctr" anchorCtr="0">
                  <a:spAutoFit/>
                </a:bodyPr>
                <a:lstStyle/>
                <a:p>
                  <a:pPr lvl="0"/>
                  <a:r>
                    <a:rPr lang="zh-CN" altLang="en-US" sz="2600" dirty="0">
                      <a:solidFill>
                        <a:schemeClr val="bg1"/>
                      </a:solidFill>
                      <a:latin typeface="Arial" panose="020B0604020202020204" pitchFamily="34" charset="0"/>
                      <a:ea typeface="微软雅黑" panose="020B0503020204020204" charset="-122"/>
                      <a:sym typeface="Arial" panose="020B0604020202020204" pitchFamily="34" charset="0"/>
                    </a:rPr>
                    <a:t>系统实现</a:t>
                  </a:r>
                  <a:endParaRPr lang="zh-CN" altLang="en-US" sz="26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pic>
              <p:nvPicPr>
                <p:cNvPr id="70" name="MH_Other_8"/>
                <p:cNvPicPr>
                  <a:picLocks noChangeAspect="1"/>
                </p:cNvPicPr>
                <p:nvPr>
                  <p:custDataLst>
                    <p:tags r:id="rId15"/>
                  </p:custDataLst>
                </p:nvPr>
              </p:nvPicPr>
              <p:blipFill rotWithShape="1">
                <a:blip r:embed="rId7">
                  <a:extLst>
                    <a:ext uri="{28A0092B-C50C-407E-A947-70E740481C1C}">
                      <a14:useLocalDpi xmlns:a14="http://schemas.microsoft.com/office/drawing/2010/main" val="0"/>
                    </a:ext>
                  </a:extLst>
                </a:blip>
                <a:srcRect t="1" b="5666"/>
                <a:stretch>
                  <a:fillRect/>
                </a:stretch>
              </p:blipFill>
              <p:spPr bwMode="auto">
                <a:xfrm>
                  <a:off x="6258598" y="1262350"/>
                  <a:ext cx="4114574" cy="113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2" name="图片 131"/>
              <p:cNvPicPr>
                <a:picLocks noChangeAspect="1"/>
              </p:cNvPicPr>
              <p:nvPr/>
            </p:nvPicPr>
            <p:blipFill>
              <a:blip r:embed="rId16">
                <a:extLst>
                  <a:ext uri="{BEBA8EAE-BF5A-486C-A8C5-ECC9F3942E4B}">
                    <a14:imgProps xmlns:a14="http://schemas.microsoft.com/office/drawing/2010/main">
                      <a14:imgLayer r:embed="rId17">
                        <a14:imgEffect>
                          <a14:backgroundRemoval t="3385" b="95846" l="3077" r="96154">
                            <a14:foregroundMark x1="48308" y1="3385" x2="48308" y2="6923"/>
                            <a14:foregroundMark x1="3077" y1="50615" x2="3077" y2="50615"/>
                            <a14:foregroundMark x1="92615" y1="50308" x2="92615" y2="50308"/>
                            <a14:foregroundMark x1="96154" y1="50000" x2="96154" y2="50000"/>
                            <a14:foregroundMark x1="49231" y1="95846" x2="49231" y2="95846"/>
                          </a14:backgroundRemoval>
                        </a14:imgEffect>
                        <a14:imgEffect>
                          <a14:brightnessContrast bright="100000" contrast="100000"/>
                        </a14:imgEffect>
                        <a14:imgEffect>
                          <a14:colorTemperature colorTemp="4490"/>
                        </a14:imgEffect>
                        <a14:imgEffect>
                          <a14:saturation sat="108000"/>
                        </a14:imgEffect>
                        <a14:imgEffect>
                          <a14:sharpenSoften amount="3000"/>
                        </a14:imgEffect>
                      </a14:imgLayer>
                    </a14:imgProps>
                  </a:ext>
                </a:extLst>
              </a:blip>
              <a:stretch>
                <a:fillRect/>
              </a:stretch>
            </p:blipFill>
            <p:spPr>
              <a:xfrm>
                <a:off x="6800658" y="2643087"/>
                <a:ext cx="470662" cy="470662"/>
              </a:xfrm>
              <a:prstGeom prst="rect">
                <a:avLst/>
              </a:prstGeom>
            </p:spPr>
          </p:pic>
        </p:grpSp>
        <p:sp>
          <p:nvSpPr>
            <p:cNvPr id="130" name="KSO_Shape"/>
            <p:cNvSpPr/>
            <p:nvPr/>
          </p:nvSpPr>
          <p:spPr bwMode="auto">
            <a:xfrm>
              <a:off x="7026387" y="4669419"/>
              <a:ext cx="447605" cy="367496"/>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endParaRPr lang="zh-CN" altLang="en-US" dirty="0">
                <a:solidFill>
                  <a:srgbClr val="FFFFFF"/>
                </a:solidFill>
              </a:endParaRPr>
            </a:p>
          </p:txBody>
        </p:sp>
        <p:grpSp>
          <p:nvGrpSpPr>
            <p:cNvPr id="121" name="组合 120"/>
            <p:cNvGrpSpPr/>
            <p:nvPr/>
          </p:nvGrpSpPr>
          <p:grpSpPr>
            <a:xfrm>
              <a:off x="6709297" y="3441058"/>
              <a:ext cx="3674729" cy="1008942"/>
              <a:chOff x="6431334" y="3437088"/>
              <a:chExt cx="4114574" cy="1130585"/>
            </a:xfrm>
          </p:grpSpPr>
          <p:grpSp>
            <p:nvGrpSpPr>
              <p:cNvPr id="95" name="组合 94"/>
              <p:cNvGrpSpPr/>
              <p:nvPr/>
            </p:nvGrpSpPr>
            <p:grpSpPr>
              <a:xfrm>
                <a:off x="6431334" y="3437088"/>
                <a:ext cx="4114574" cy="1130585"/>
                <a:chOff x="6251224" y="1294030"/>
                <a:chExt cx="4114574" cy="1130585"/>
              </a:xfrm>
            </p:grpSpPr>
            <p:sp>
              <p:nvSpPr>
                <p:cNvPr id="96" name="MH_Other_5"/>
                <p:cNvSpPr/>
                <p:nvPr>
                  <p:custDataLst>
                    <p:tags r:id="rId18"/>
                  </p:custDataLst>
                </p:nvPr>
              </p:nvSpPr>
              <p:spPr bwMode="auto">
                <a:xfrm>
                  <a:off x="6471493" y="1427875"/>
                  <a:ext cx="3670099" cy="763546"/>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rgbClr val="203864"/>
                </a:solidFill>
                <a:ln>
                  <a:noFill/>
                </a:ln>
                <a:extLst>
                  <a:ext uri="{91240B29-F687-4F45-9708-019B960494DF}">
                    <a14:hiddenLine xmlns:a14="http://schemas.microsoft.com/office/drawing/2010/main" w="9525">
                      <a:solidFill>
                        <a:srgbClr val="000000"/>
                      </a:solidFill>
                      <a:round/>
                    </a14:hiddenLine>
                  </a:ext>
                </a:extLst>
              </p:spPr>
              <p:txBody>
                <a:bodyPr lIns="719960"/>
                <a:lstStyle/>
                <a:p>
                  <a:endParaRPr lang="zh-CN" altLang="en-US" sz="1900" dirty="0">
                    <a:latin typeface="Arial" panose="020B0604020202020204" pitchFamily="34" charset="0"/>
                    <a:ea typeface="微软雅黑" panose="020B0503020204020204" charset="-122"/>
                    <a:sym typeface="Arial" panose="020B0604020202020204" pitchFamily="34" charset="0"/>
                  </a:endParaRPr>
                </a:p>
              </p:txBody>
            </p:sp>
            <p:sp>
              <p:nvSpPr>
                <p:cNvPr id="97" name="MH_Other_19"/>
                <p:cNvSpPr txBox="1">
                  <a:spLocks noChangeArrowheads="1"/>
                </p:cNvSpPr>
                <p:nvPr>
                  <p:custDataLst>
                    <p:tags r:id="rId19"/>
                  </p:custDataLst>
                </p:nvPr>
              </p:nvSpPr>
              <p:spPr bwMode="auto">
                <a:xfrm>
                  <a:off x="7552224" y="1585776"/>
                  <a:ext cx="531784" cy="44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6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04</a:t>
                  </a:r>
                  <a:endParaRPr lang="zh-CN" altLang="en-US" sz="26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98" name="MH_Text_2"/>
                <p:cNvSpPr txBox="1"/>
                <p:nvPr>
                  <p:custDataLst>
                    <p:tags r:id="rId20"/>
                  </p:custDataLst>
                </p:nvPr>
              </p:nvSpPr>
              <p:spPr>
                <a:xfrm>
                  <a:off x="8059793" y="1588747"/>
                  <a:ext cx="1663409" cy="448282"/>
                </a:xfrm>
                <a:prstGeom prst="rect">
                  <a:avLst/>
                </a:prstGeom>
                <a:noFill/>
              </p:spPr>
              <p:txBody>
                <a:bodyPr wrap="square" lIns="0" tIns="0" rIns="0" bIns="0" rtlCol="0" anchor="ctr" anchorCtr="0">
                  <a:spAutoFit/>
                </a:bodyPr>
                <a:lstStyle/>
                <a:p>
                  <a:pPr lvl="0"/>
                  <a:r>
                    <a:rPr lang="zh-CN" altLang="en-US" sz="2600" dirty="0">
                      <a:solidFill>
                        <a:schemeClr val="bg1"/>
                      </a:solidFill>
                      <a:latin typeface="Arial" panose="020B0604020202020204" pitchFamily="34" charset="0"/>
                      <a:ea typeface="微软雅黑" panose="020B0503020204020204" charset="-122"/>
                      <a:sym typeface="Arial" panose="020B0604020202020204" pitchFamily="34" charset="0"/>
                    </a:rPr>
                    <a:t>项目管理</a:t>
                  </a:r>
                  <a:endParaRPr lang="zh-CN" altLang="en-US" sz="26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pic>
              <p:nvPicPr>
                <p:cNvPr id="100" name="MH_Other_8"/>
                <p:cNvPicPr>
                  <a:picLocks noChangeAspect="1"/>
                </p:cNvPicPr>
                <p:nvPr>
                  <p:custDataLst>
                    <p:tags r:id="rId21"/>
                  </p:custDataLst>
                </p:nvPr>
              </p:nvPicPr>
              <p:blipFill rotWithShape="1">
                <a:blip r:embed="rId7">
                  <a:extLst>
                    <a:ext uri="{28A0092B-C50C-407E-A947-70E740481C1C}">
                      <a14:useLocalDpi xmlns:a14="http://schemas.microsoft.com/office/drawing/2010/main" val="0"/>
                    </a:ext>
                  </a:extLst>
                </a:blip>
                <a:srcRect t="1" b="5666"/>
                <a:stretch>
                  <a:fillRect/>
                </a:stretch>
              </p:blipFill>
              <p:spPr bwMode="auto">
                <a:xfrm>
                  <a:off x="6251224" y="1294030"/>
                  <a:ext cx="4114574" cy="113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 name="组合 152"/>
              <p:cNvGrpSpPr/>
              <p:nvPr/>
            </p:nvGrpSpPr>
            <p:grpSpPr>
              <a:xfrm>
                <a:off x="6795603" y="3694488"/>
                <a:ext cx="491225" cy="516435"/>
                <a:chOff x="9237227" y="2497699"/>
                <a:chExt cx="2257311" cy="2373156"/>
              </a:xfrm>
              <a:solidFill>
                <a:schemeClr val="bg1"/>
              </a:solidFill>
            </p:grpSpPr>
            <p:sp>
              <p:nvSpPr>
                <p:cNvPr id="154" name="işlíḑe"/>
                <p:cNvSpPr/>
                <p:nvPr/>
              </p:nvSpPr>
              <p:spPr bwMode="auto">
                <a:xfrm>
                  <a:off x="9467172" y="4233684"/>
                  <a:ext cx="770575" cy="496748"/>
                </a:xfrm>
                <a:custGeom>
                  <a:avLst/>
                  <a:gdLst/>
                  <a:ahLst/>
                  <a:cxnLst>
                    <a:cxn ang="0">
                      <a:pos x="474" y="335"/>
                    </a:cxn>
                    <a:cxn ang="0">
                      <a:pos x="525" y="323"/>
                    </a:cxn>
                    <a:cxn ang="0">
                      <a:pos x="512" y="270"/>
                    </a:cxn>
                    <a:cxn ang="0">
                      <a:pos x="61" y="10"/>
                    </a:cxn>
                    <a:cxn ang="0">
                      <a:pos x="11" y="22"/>
                    </a:cxn>
                    <a:cxn ang="0">
                      <a:pos x="23" y="75"/>
                    </a:cxn>
                    <a:cxn ang="0">
                      <a:pos x="474" y="335"/>
                    </a:cxn>
                  </a:cxnLst>
                  <a:rect l="0" t="0" r="r" b="b"/>
                  <a:pathLst>
                    <a:path w="535" h="345">
                      <a:moveTo>
                        <a:pt x="474" y="335"/>
                      </a:moveTo>
                      <a:cubicBezTo>
                        <a:pt x="492" y="345"/>
                        <a:pt x="514" y="341"/>
                        <a:pt x="525" y="323"/>
                      </a:cubicBezTo>
                      <a:cubicBezTo>
                        <a:pt x="535" y="305"/>
                        <a:pt x="530" y="281"/>
                        <a:pt x="512" y="270"/>
                      </a:cubicBezTo>
                      <a:cubicBezTo>
                        <a:pt x="61" y="10"/>
                        <a:pt x="61" y="10"/>
                        <a:pt x="61" y="10"/>
                      </a:cubicBezTo>
                      <a:cubicBezTo>
                        <a:pt x="43" y="0"/>
                        <a:pt x="21" y="5"/>
                        <a:pt x="11" y="22"/>
                      </a:cubicBezTo>
                      <a:cubicBezTo>
                        <a:pt x="0" y="40"/>
                        <a:pt x="5" y="64"/>
                        <a:pt x="23" y="75"/>
                      </a:cubicBezTo>
                      <a:lnTo>
                        <a:pt x="474" y="335"/>
                      </a:ln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55" name="íśļîḓé"/>
                <p:cNvSpPr/>
                <p:nvPr/>
              </p:nvSpPr>
              <p:spPr bwMode="auto">
                <a:xfrm>
                  <a:off x="9386428" y="4372351"/>
                  <a:ext cx="770575" cy="498504"/>
                </a:xfrm>
                <a:custGeom>
                  <a:avLst/>
                  <a:gdLst/>
                  <a:ahLst/>
                  <a:cxnLst>
                    <a:cxn ang="0">
                      <a:pos x="24" y="76"/>
                    </a:cxn>
                    <a:cxn ang="0">
                      <a:pos x="474" y="336"/>
                    </a:cxn>
                    <a:cxn ang="0">
                      <a:pos x="525" y="323"/>
                    </a:cxn>
                    <a:cxn ang="0">
                      <a:pos x="512" y="271"/>
                    </a:cxn>
                    <a:cxn ang="0">
                      <a:pos x="61" y="11"/>
                    </a:cxn>
                    <a:cxn ang="0">
                      <a:pos x="11" y="23"/>
                    </a:cxn>
                    <a:cxn ang="0">
                      <a:pos x="24" y="76"/>
                    </a:cxn>
                  </a:cxnLst>
                  <a:rect l="0" t="0" r="r" b="b"/>
                  <a:pathLst>
                    <a:path w="535" h="346">
                      <a:moveTo>
                        <a:pt x="24" y="76"/>
                      </a:moveTo>
                      <a:cubicBezTo>
                        <a:pt x="474" y="336"/>
                        <a:pt x="474" y="336"/>
                        <a:pt x="474" y="336"/>
                      </a:cubicBezTo>
                      <a:cubicBezTo>
                        <a:pt x="492" y="346"/>
                        <a:pt x="514" y="341"/>
                        <a:pt x="525" y="323"/>
                      </a:cubicBezTo>
                      <a:cubicBezTo>
                        <a:pt x="535" y="306"/>
                        <a:pt x="530" y="281"/>
                        <a:pt x="512" y="271"/>
                      </a:cubicBezTo>
                      <a:cubicBezTo>
                        <a:pt x="61" y="11"/>
                        <a:pt x="61" y="11"/>
                        <a:pt x="61" y="11"/>
                      </a:cubicBezTo>
                      <a:cubicBezTo>
                        <a:pt x="43" y="0"/>
                        <a:pt x="21" y="5"/>
                        <a:pt x="11" y="23"/>
                      </a:cubicBezTo>
                      <a:cubicBezTo>
                        <a:pt x="0" y="41"/>
                        <a:pt x="6" y="65"/>
                        <a:pt x="24" y="76"/>
                      </a:cubicBez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56" name="íŝ1ïdê"/>
                <p:cNvSpPr/>
                <p:nvPr/>
              </p:nvSpPr>
              <p:spPr bwMode="auto">
                <a:xfrm>
                  <a:off x="11222467" y="3294601"/>
                  <a:ext cx="272071" cy="149200"/>
                </a:xfrm>
                <a:custGeom>
                  <a:avLst/>
                  <a:gdLst/>
                  <a:ahLst/>
                  <a:cxnLst>
                    <a:cxn ang="0">
                      <a:pos x="33" y="33"/>
                    </a:cxn>
                    <a:cxn ang="0">
                      <a:pos x="5" y="76"/>
                    </a:cxn>
                    <a:cxn ang="0">
                      <a:pos x="51" y="99"/>
                    </a:cxn>
                    <a:cxn ang="0">
                      <a:pos x="155" y="71"/>
                    </a:cxn>
                    <a:cxn ang="0">
                      <a:pos x="184" y="28"/>
                    </a:cxn>
                    <a:cxn ang="0">
                      <a:pos x="138" y="5"/>
                    </a:cxn>
                    <a:cxn ang="0">
                      <a:pos x="33" y="33"/>
                    </a:cxn>
                  </a:cxnLst>
                  <a:rect l="0" t="0" r="r" b="b"/>
                  <a:pathLst>
                    <a:path w="189" h="104">
                      <a:moveTo>
                        <a:pt x="33" y="33"/>
                      </a:moveTo>
                      <a:cubicBezTo>
                        <a:pt x="13" y="39"/>
                        <a:pt x="0" y="58"/>
                        <a:pt x="5" y="76"/>
                      </a:cubicBezTo>
                      <a:cubicBezTo>
                        <a:pt x="10" y="94"/>
                        <a:pt x="31" y="104"/>
                        <a:pt x="51" y="99"/>
                      </a:cubicBezTo>
                      <a:cubicBezTo>
                        <a:pt x="155" y="71"/>
                        <a:pt x="155" y="71"/>
                        <a:pt x="155" y="71"/>
                      </a:cubicBezTo>
                      <a:cubicBezTo>
                        <a:pt x="176" y="65"/>
                        <a:pt x="189" y="46"/>
                        <a:pt x="184" y="28"/>
                      </a:cubicBezTo>
                      <a:cubicBezTo>
                        <a:pt x="179" y="10"/>
                        <a:pt x="158" y="0"/>
                        <a:pt x="138" y="5"/>
                      </a:cubicBezTo>
                      <a:lnTo>
                        <a:pt x="33" y="33"/>
                      </a:ln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57" name="ïṡlíḍe"/>
                <p:cNvSpPr/>
                <p:nvPr/>
              </p:nvSpPr>
              <p:spPr bwMode="auto">
                <a:xfrm>
                  <a:off x="10009557" y="2497699"/>
                  <a:ext cx="149200" cy="272069"/>
                </a:xfrm>
                <a:custGeom>
                  <a:avLst/>
                  <a:gdLst/>
                  <a:ahLst/>
                  <a:cxnLst>
                    <a:cxn ang="0">
                      <a:pos x="99" y="138"/>
                    </a:cxn>
                    <a:cxn ang="0">
                      <a:pos x="76" y="184"/>
                    </a:cxn>
                    <a:cxn ang="0">
                      <a:pos x="33" y="155"/>
                    </a:cxn>
                    <a:cxn ang="0">
                      <a:pos x="5" y="51"/>
                    </a:cxn>
                    <a:cxn ang="0">
                      <a:pos x="28" y="5"/>
                    </a:cxn>
                    <a:cxn ang="0">
                      <a:pos x="71" y="33"/>
                    </a:cxn>
                    <a:cxn ang="0">
                      <a:pos x="99" y="138"/>
                    </a:cxn>
                  </a:cxnLst>
                  <a:rect l="0" t="0" r="r" b="b"/>
                  <a:pathLst>
                    <a:path w="104" h="189">
                      <a:moveTo>
                        <a:pt x="99" y="138"/>
                      </a:moveTo>
                      <a:cubicBezTo>
                        <a:pt x="104" y="158"/>
                        <a:pt x="94" y="179"/>
                        <a:pt x="76" y="184"/>
                      </a:cubicBezTo>
                      <a:cubicBezTo>
                        <a:pt x="58" y="189"/>
                        <a:pt x="39" y="176"/>
                        <a:pt x="33" y="155"/>
                      </a:cubicBezTo>
                      <a:cubicBezTo>
                        <a:pt x="5" y="51"/>
                        <a:pt x="5" y="51"/>
                        <a:pt x="5" y="51"/>
                      </a:cubicBezTo>
                      <a:cubicBezTo>
                        <a:pt x="0" y="31"/>
                        <a:pt x="10" y="10"/>
                        <a:pt x="28" y="5"/>
                      </a:cubicBezTo>
                      <a:cubicBezTo>
                        <a:pt x="46" y="0"/>
                        <a:pt x="65" y="13"/>
                        <a:pt x="71" y="33"/>
                      </a:cubicBezTo>
                      <a:lnTo>
                        <a:pt x="99" y="138"/>
                      </a:ln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58" name="íşḻiḋè"/>
                <p:cNvSpPr/>
                <p:nvPr/>
              </p:nvSpPr>
              <p:spPr bwMode="auto">
                <a:xfrm>
                  <a:off x="10522105" y="4486445"/>
                  <a:ext cx="150956" cy="270315"/>
                </a:xfrm>
                <a:custGeom>
                  <a:avLst/>
                  <a:gdLst/>
                  <a:ahLst/>
                  <a:cxnLst>
                    <a:cxn ang="0">
                      <a:pos x="5" y="51"/>
                    </a:cxn>
                    <a:cxn ang="0">
                      <a:pos x="28" y="5"/>
                    </a:cxn>
                    <a:cxn ang="0">
                      <a:pos x="71" y="33"/>
                    </a:cxn>
                    <a:cxn ang="0">
                      <a:pos x="99" y="137"/>
                    </a:cxn>
                    <a:cxn ang="0">
                      <a:pos x="76" y="183"/>
                    </a:cxn>
                    <a:cxn ang="0">
                      <a:pos x="33" y="155"/>
                    </a:cxn>
                    <a:cxn ang="0">
                      <a:pos x="5" y="51"/>
                    </a:cxn>
                  </a:cxnLst>
                  <a:rect l="0" t="0" r="r" b="b"/>
                  <a:pathLst>
                    <a:path w="104" h="188">
                      <a:moveTo>
                        <a:pt x="5" y="51"/>
                      </a:moveTo>
                      <a:cubicBezTo>
                        <a:pt x="0" y="30"/>
                        <a:pt x="10" y="10"/>
                        <a:pt x="28" y="5"/>
                      </a:cubicBezTo>
                      <a:cubicBezTo>
                        <a:pt x="46" y="0"/>
                        <a:pt x="65" y="13"/>
                        <a:pt x="71" y="33"/>
                      </a:cubicBezTo>
                      <a:cubicBezTo>
                        <a:pt x="99" y="137"/>
                        <a:pt x="99" y="137"/>
                        <a:pt x="99" y="137"/>
                      </a:cubicBezTo>
                      <a:cubicBezTo>
                        <a:pt x="104" y="158"/>
                        <a:pt x="94" y="179"/>
                        <a:pt x="76" y="183"/>
                      </a:cubicBezTo>
                      <a:cubicBezTo>
                        <a:pt x="58" y="188"/>
                        <a:pt x="39" y="175"/>
                        <a:pt x="33" y="155"/>
                      </a:cubicBezTo>
                      <a:lnTo>
                        <a:pt x="5" y="51"/>
                      </a:ln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59" name="íṧḻiḋê"/>
                <p:cNvSpPr/>
                <p:nvPr/>
              </p:nvSpPr>
              <p:spPr bwMode="auto">
                <a:xfrm>
                  <a:off x="9237227" y="3840498"/>
                  <a:ext cx="272071" cy="150954"/>
                </a:xfrm>
                <a:custGeom>
                  <a:avLst/>
                  <a:gdLst/>
                  <a:ahLst/>
                  <a:cxnLst>
                    <a:cxn ang="0">
                      <a:pos x="155" y="72"/>
                    </a:cxn>
                    <a:cxn ang="0">
                      <a:pos x="184" y="29"/>
                    </a:cxn>
                    <a:cxn ang="0">
                      <a:pos x="138" y="6"/>
                    </a:cxn>
                    <a:cxn ang="0">
                      <a:pos x="34" y="34"/>
                    </a:cxn>
                    <a:cxn ang="0">
                      <a:pos x="5" y="77"/>
                    </a:cxn>
                    <a:cxn ang="0">
                      <a:pos x="51" y="99"/>
                    </a:cxn>
                    <a:cxn ang="0">
                      <a:pos x="155" y="72"/>
                    </a:cxn>
                  </a:cxnLst>
                  <a:rect l="0" t="0" r="r" b="b"/>
                  <a:pathLst>
                    <a:path w="189" h="105">
                      <a:moveTo>
                        <a:pt x="155" y="72"/>
                      </a:moveTo>
                      <a:cubicBezTo>
                        <a:pt x="176" y="66"/>
                        <a:pt x="189" y="47"/>
                        <a:pt x="184" y="29"/>
                      </a:cubicBezTo>
                      <a:cubicBezTo>
                        <a:pt x="179" y="11"/>
                        <a:pt x="158" y="0"/>
                        <a:pt x="138" y="6"/>
                      </a:cubicBezTo>
                      <a:cubicBezTo>
                        <a:pt x="34" y="34"/>
                        <a:pt x="34" y="34"/>
                        <a:pt x="34" y="34"/>
                      </a:cubicBezTo>
                      <a:cubicBezTo>
                        <a:pt x="13" y="39"/>
                        <a:pt x="0" y="59"/>
                        <a:pt x="5" y="77"/>
                      </a:cubicBezTo>
                      <a:cubicBezTo>
                        <a:pt x="10" y="95"/>
                        <a:pt x="31" y="105"/>
                        <a:pt x="51" y="99"/>
                      </a:cubicBezTo>
                      <a:lnTo>
                        <a:pt x="155" y="72"/>
                      </a:ln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60" name="îš1ïḍé"/>
                <p:cNvSpPr/>
                <p:nvPr/>
              </p:nvSpPr>
              <p:spPr bwMode="auto">
                <a:xfrm>
                  <a:off x="10799441" y="2583708"/>
                  <a:ext cx="193083" cy="258028"/>
                </a:xfrm>
                <a:custGeom>
                  <a:avLst/>
                  <a:gdLst/>
                  <a:ahLst/>
                  <a:cxnLst>
                    <a:cxn ang="0">
                      <a:pos x="10" y="119"/>
                    </a:cxn>
                    <a:cxn ang="0">
                      <a:pos x="21" y="170"/>
                    </a:cxn>
                    <a:cxn ang="0">
                      <a:pos x="69" y="153"/>
                    </a:cxn>
                    <a:cxn ang="0">
                      <a:pos x="123" y="60"/>
                    </a:cxn>
                    <a:cxn ang="0">
                      <a:pos x="113" y="9"/>
                    </a:cxn>
                    <a:cxn ang="0">
                      <a:pos x="64" y="26"/>
                    </a:cxn>
                    <a:cxn ang="0">
                      <a:pos x="10" y="119"/>
                    </a:cxn>
                  </a:cxnLst>
                  <a:rect l="0" t="0" r="r" b="b"/>
                  <a:pathLst>
                    <a:path w="134" h="179">
                      <a:moveTo>
                        <a:pt x="10" y="119"/>
                      </a:moveTo>
                      <a:cubicBezTo>
                        <a:pt x="0" y="138"/>
                        <a:pt x="4" y="160"/>
                        <a:pt x="21" y="170"/>
                      </a:cubicBezTo>
                      <a:cubicBezTo>
                        <a:pt x="37" y="179"/>
                        <a:pt x="59" y="171"/>
                        <a:pt x="69" y="153"/>
                      </a:cubicBezTo>
                      <a:cubicBezTo>
                        <a:pt x="123" y="60"/>
                        <a:pt x="123" y="60"/>
                        <a:pt x="123" y="60"/>
                      </a:cubicBezTo>
                      <a:cubicBezTo>
                        <a:pt x="134" y="41"/>
                        <a:pt x="129" y="19"/>
                        <a:pt x="113" y="9"/>
                      </a:cubicBezTo>
                      <a:cubicBezTo>
                        <a:pt x="97" y="0"/>
                        <a:pt x="75" y="7"/>
                        <a:pt x="64" y="26"/>
                      </a:cubicBezTo>
                      <a:lnTo>
                        <a:pt x="10" y="119"/>
                      </a:ln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61" name="ïsḷíďé"/>
                <p:cNvSpPr/>
                <p:nvPr/>
              </p:nvSpPr>
              <p:spPr bwMode="auto">
                <a:xfrm>
                  <a:off x="9328503" y="3092743"/>
                  <a:ext cx="258028" cy="193083"/>
                </a:xfrm>
                <a:custGeom>
                  <a:avLst/>
                  <a:gdLst/>
                  <a:ahLst/>
                  <a:cxnLst>
                    <a:cxn ang="0">
                      <a:pos x="59" y="11"/>
                    </a:cxn>
                    <a:cxn ang="0">
                      <a:pos x="9" y="21"/>
                    </a:cxn>
                    <a:cxn ang="0">
                      <a:pos x="25" y="69"/>
                    </a:cxn>
                    <a:cxn ang="0">
                      <a:pos x="119" y="123"/>
                    </a:cxn>
                    <a:cxn ang="0">
                      <a:pos x="169" y="113"/>
                    </a:cxn>
                    <a:cxn ang="0">
                      <a:pos x="153" y="65"/>
                    </a:cxn>
                    <a:cxn ang="0">
                      <a:pos x="59" y="11"/>
                    </a:cxn>
                  </a:cxnLst>
                  <a:rect l="0" t="0" r="r" b="b"/>
                  <a:pathLst>
                    <a:path w="179" h="134">
                      <a:moveTo>
                        <a:pt x="59" y="11"/>
                      </a:moveTo>
                      <a:cubicBezTo>
                        <a:pt x="41" y="0"/>
                        <a:pt x="18" y="5"/>
                        <a:pt x="9" y="21"/>
                      </a:cubicBezTo>
                      <a:cubicBezTo>
                        <a:pt x="0" y="37"/>
                        <a:pt x="7" y="59"/>
                        <a:pt x="25" y="69"/>
                      </a:cubicBezTo>
                      <a:cubicBezTo>
                        <a:pt x="119" y="123"/>
                        <a:pt x="119" y="123"/>
                        <a:pt x="119" y="123"/>
                      </a:cubicBezTo>
                      <a:cubicBezTo>
                        <a:pt x="137" y="134"/>
                        <a:pt x="160" y="129"/>
                        <a:pt x="169" y="113"/>
                      </a:cubicBezTo>
                      <a:cubicBezTo>
                        <a:pt x="179" y="97"/>
                        <a:pt x="171" y="75"/>
                        <a:pt x="153" y="65"/>
                      </a:cubicBezTo>
                      <a:lnTo>
                        <a:pt x="59" y="11"/>
                      </a:ln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62" name="î$ḷíḑe"/>
                <p:cNvSpPr/>
                <p:nvPr/>
              </p:nvSpPr>
              <p:spPr bwMode="auto">
                <a:xfrm>
                  <a:off x="11053958" y="4089749"/>
                  <a:ext cx="258028" cy="193083"/>
                </a:xfrm>
                <a:custGeom>
                  <a:avLst/>
                  <a:gdLst/>
                  <a:ahLst/>
                  <a:cxnLst>
                    <a:cxn ang="0">
                      <a:pos x="60" y="10"/>
                    </a:cxn>
                    <a:cxn ang="0">
                      <a:pos x="9" y="21"/>
                    </a:cxn>
                    <a:cxn ang="0">
                      <a:pos x="26" y="69"/>
                    </a:cxn>
                    <a:cxn ang="0">
                      <a:pos x="119" y="123"/>
                    </a:cxn>
                    <a:cxn ang="0">
                      <a:pos x="169" y="113"/>
                    </a:cxn>
                    <a:cxn ang="0">
                      <a:pos x="153" y="64"/>
                    </a:cxn>
                    <a:cxn ang="0">
                      <a:pos x="60" y="10"/>
                    </a:cxn>
                  </a:cxnLst>
                  <a:rect l="0" t="0" r="r" b="b"/>
                  <a:pathLst>
                    <a:path w="179" h="134">
                      <a:moveTo>
                        <a:pt x="60" y="10"/>
                      </a:moveTo>
                      <a:cubicBezTo>
                        <a:pt x="41" y="0"/>
                        <a:pt x="19" y="4"/>
                        <a:pt x="9" y="21"/>
                      </a:cubicBezTo>
                      <a:cubicBezTo>
                        <a:pt x="0" y="37"/>
                        <a:pt x="7" y="59"/>
                        <a:pt x="26" y="69"/>
                      </a:cubicBezTo>
                      <a:cubicBezTo>
                        <a:pt x="119" y="123"/>
                        <a:pt x="119" y="123"/>
                        <a:pt x="119" y="123"/>
                      </a:cubicBezTo>
                      <a:cubicBezTo>
                        <a:pt x="137" y="134"/>
                        <a:pt x="160" y="129"/>
                        <a:pt x="169" y="113"/>
                      </a:cubicBezTo>
                      <a:cubicBezTo>
                        <a:pt x="179" y="97"/>
                        <a:pt x="171" y="75"/>
                        <a:pt x="153" y="64"/>
                      </a:cubicBezTo>
                      <a:lnTo>
                        <a:pt x="60" y="10"/>
                      </a:ln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63" name="ïşḷíḋé"/>
                <p:cNvSpPr>
                  <a:spLocks noEditPoints="1"/>
                </p:cNvSpPr>
                <p:nvPr/>
              </p:nvSpPr>
              <p:spPr bwMode="auto">
                <a:xfrm>
                  <a:off x="9540898" y="2803119"/>
                  <a:ext cx="1660513" cy="1807949"/>
                </a:xfrm>
                <a:custGeom>
                  <a:avLst/>
                  <a:gdLst/>
                  <a:ahLst/>
                  <a:cxnLst>
                    <a:cxn ang="0">
                      <a:pos x="510" y="1256"/>
                    </a:cxn>
                    <a:cxn ang="0">
                      <a:pos x="0" y="961"/>
                    </a:cxn>
                    <a:cxn ang="0">
                      <a:pos x="13" y="937"/>
                    </a:cxn>
                    <a:cxn ang="0">
                      <a:pos x="32" y="713"/>
                    </a:cxn>
                    <a:cxn ang="0">
                      <a:pos x="73" y="317"/>
                    </a:cxn>
                    <a:cxn ang="0">
                      <a:pos x="373" y="37"/>
                    </a:cxn>
                    <a:cxn ang="0">
                      <a:pos x="616" y="7"/>
                    </a:cxn>
                    <a:cxn ang="0">
                      <a:pos x="848" y="77"/>
                    </a:cxn>
                    <a:cxn ang="0">
                      <a:pos x="852" y="80"/>
                    </a:cxn>
                    <a:cxn ang="0">
                      <a:pos x="853" y="80"/>
                    </a:cxn>
                    <a:cxn ang="0">
                      <a:pos x="1029" y="245"/>
                    </a:cxn>
                    <a:cxn ang="0">
                      <a:pos x="1125" y="470"/>
                    </a:cxn>
                    <a:cxn ang="0">
                      <a:pos x="1032" y="870"/>
                    </a:cxn>
                    <a:cxn ang="0">
                      <a:pos x="710" y="1104"/>
                    </a:cxn>
                    <a:cxn ang="0">
                      <a:pos x="524" y="1232"/>
                    </a:cxn>
                    <a:cxn ang="0">
                      <a:pos x="510" y="1256"/>
                    </a:cxn>
                    <a:cxn ang="0">
                      <a:pos x="75" y="939"/>
                    </a:cxn>
                    <a:cxn ang="0">
                      <a:pos x="492" y="1180"/>
                    </a:cxn>
                    <a:cxn ang="0">
                      <a:pos x="686" y="1053"/>
                    </a:cxn>
                    <a:cxn ang="0">
                      <a:pos x="987" y="836"/>
                    </a:cxn>
                    <a:cxn ang="0">
                      <a:pos x="1069" y="481"/>
                    </a:cxn>
                    <a:cxn ang="0">
                      <a:pos x="824" y="128"/>
                    </a:cxn>
                    <a:cxn ang="0">
                      <a:pos x="820" y="126"/>
                    </a:cxn>
                    <a:cxn ang="0">
                      <a:pos x="392" y="90"/>
                    </a:cxn>
                    <a:cxn ang="0">
                      <a:pos x="125" y="339"/>
                    </a:cxn>
                    <a:cxn ang="0">
                      <a:pos x="88" y="708"/>
                    </a:cxn>
                    <a:cxn ang="0">
                      <a:pos x="75" y="939"/>
                    </a:cxn>
                  </a:cxnLst>
                  <a:rect l="0" t="0" r="r" b="b"/>
                  <a:pathLst>
                    <a:path w="1152" h="1256">
                      <a:moveTo>
                        <a:pt x="510" y="1256"/>
                      </a:moveTo>
                      <a:cubicBezTo>
                        <a:pt x="0" y="961"/>
                        <a:pt x="0" y="961"/>
                        <a:pt x="0" y="961"/>
                      </a:cubicBezTo>
                      <a:cubicBezTo>
                        <a:pt x="13" y="937"/>
                        <a:pt x="13" y="937"/>
                        <a:pt x="13" y="937"/>
                      </a:cubicBezTo>
                      <a:cubicBezTo>
                        <a:pt x="46" y="877"/>
                        <a:pt x="40" y="801"/>
                        <a:pt x="32" y="713"/>
                      </a:cubicBezTo>
                      <a:cubicBezTo>
                        <a:pt x="23" y="604"/>
                        <a:pt x="11" y="468"/>
                        <a:pt x="73" y="317"/>
                      </a:cubicBezTo>
                      <a:cubicBezTo>
                        <a:pt x="128" y="184"/>
                        <a:pt x="234" y="85"/>
                        <a:pt x="373" y="37"/>
                      </a:cubicBezTo>
                      <a:cubicBezTo>
                        <a:pt x="449" y="10"/>
                        <a:pt x="533" y="0"/>
                        <a:pt x="616" y="7"/>
                      </a:cubicBezTo>
                      <a:cubicBezTo>
                        <a:pt x="699" y="14"/>
                        <a:pt x="779" y="38"/>
                        <a:pt x="848" y="77"/>
                      </a:cubicBezTo>
                      <a:cubicBezTo>
                        <a:pt x="852" y="80"/>
                        <a:pt x="852" y="80"/>
                        <a:pt x="852" y="80"/>
                      </a:cubicBezTo>
                      <a:cubicBezTo>
                        <a:pt x="853" y="80"/>
                        <a:pt x="853" y="80"/>
                        <a:pt x="853" y="80"/>
                      </a:cubicBezTo>
                      <a:cubicBezTo>
                        <a:pt x="920" y="120"/>
                        <a:pt x="981" y="177"/>
                        <a:pt x="1029" y="245"/>
                      </a:cubicBezTo>
                      <a:cubicBezTo>
                        <a:pt x="1076" y="313"/>
                        <a:pt x="1109" y="391"/>
                        <a:pt x="1125" y="470"/>
                      </a:cubicBezTo>
                      <a:cubicBezTo>
                        <a:pt x="1152" y="615"/>
                        <a:pt x="1119" y="757"/>
                        <a:pt x="1032" y="870"/>
                      </a:cubicBezTo>
                      <a:cubicBezTo>
                        <a:pt x="932" y="1000"/>
                        <a:pt x="809" y="1057"/>
                        <a:pt x="710" y="1104"/>
                      </a:cubicBezTo>
                      <a:cubicBezTo>
                        <a:pt x="629" y="1141"/>
                        <a:pt x="560" y="1174"/>
                        <a:pt x="524" y="1232"/>
                      </a:cubicBezTo>
                      <a:lnTo>
                        <a:pt x="510" y="1256"/>
                      </a:lnTo>
                      <a:close/>
                      <a:moveTo>
                        <a:pt x="75" y="939"/>
                      </a:moveTo>
                      <a:cubicBezTo>
                        <a:pt x="492" y="1180"/>
                        <a:pt x="492" y="1180"/>
                        <a:pt x="492" y="1180"/>
                      </a:cubicBezTo>
                      <a:cubicBezTo>
                        <a:pt x="538" y="1122"/>
                        <a:pt x="607" y="1090"/>
                        <a:pt x="686" y="1053"/>
                      </a:cubicBezTo>
                      <a:cubicBezTo>
                        <a:pt x="784" y="1007"/>
                        <a:pt x="896" y="955"/>
                        <a:pt x="987" y="836"/>
                      </a:cubicBezTo>
                      <a:cubicBezTo>
                        <a:pt x="1087" y="707"/>
                        <a:pt x="1087" y="572"/>
                        <a:pt x="1069" y="481"/>
                      </a:cubicBezTo>
                      <a:cubicBezTo>
                        <a:pt x="1042" y="337"/>
                        <a:pt x="948" y="201"/>
                        <a:pt x="824" y="128"/>
                      </a:cubicBezTo>
                      <a:cubicBezTo>
                        <a:pt x="820" y="126"/>
                        <a:pt x="820" y="126"/>
                        <a:pt x="820" y="126"/>
                      </a:cubicBezTo>
                      <a:cubicBezTo>
                        <a:pt x="695" y="55"/>
                        <a:pt x="530" y="41"/>
                        <a:pt x="392" y="90"/>
                      </a:cubicBezTo>
                      <a:cubicBezTo>
                        <a:pt x="304" y="120"/>
                        <a:pt x="187" y="188"/>
                        <a:pt x="125" y="339"/>
                      </a:cubicBezTo>
                      <a:cubicBezTo>
                        <a:pt x="68" y="477"/>
                        <a:pt x="79" y="600"/>
                        <a:pt x="88" y="708"/>
                      </a:cubicBezTo>
                      <a:cubicBezTo>
                        <a:pt x="96" y="795"/>
                        <a:pt x="102" y="871"/>
                        <a:pt x="75" y="939"/>
                      </a:cubicBez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64" name="îš1íḑe"/>
                <p:cNvSpPr/>
                <p:nvPr/>
              </p:nvSpPr>
              <p:spPr bwMode="auto">
                <a:xfrm>
                  <a:off x="9827007" y="3966879"/>
                  <a:ext cx="163242" cy="293134"/>
                </a:xfrm>
                <a:custGeom>
                  <a:avLst/>
                  <a:gdLst/>
                  <a:ahLst/>
                  <a:cxnLst>
                    <a:cxn ang="0">
                      <a:pos x="18" y="197"/>
                    </a:cxn>
                    <a:cxn ang="0">
                      <a:pos x="14" y="195"/>
                    </a:cxn>
                    <a:cxn ang="0">
                      <a:pos x="9" y="156"/>
                    </a:cxn>
                    <a:cxn ang="0">
                      <a:pos x="44" y="35"/>
                    </a:cxn>
                    <a:cxn ang="0">
                      <a:pos x="67" y="3"/>
                    </a:cxn>
                    <a:cxn ang="0">
                      <a:pos x="99" y="26"/>
                    </a:cxn>
                    <a:cxn ang="0">
                      <a:pos x="54" y="190"/>
                    </a:cxn>
                    <a:cxn ang="0">
                      <a:pos x="18" y="197"/>
                    </a:cxn>
                  </a:cxnLst>
                  <a:rect l="0" t="0" r="r" b="b"/>
                  <a:pathLst>
                    <a:path w="113" h="204">
                      <a:moveTo>
                        <a:pt x="18" y="197"/>
                      </a:moveTo>
                      <a:cubicBezTo>
                        <a:pt x="17" y="197"/>
                        <a:pt x="16" y="196"/>
                        <a:pt x="14" y="195"/>
                      </a:cubicBezTo>
                      <a:cubicBezTo>
                        <a:pt x="2" y="186"/>
                        <a:pt x="0" y="168"/>
                        <a:pt x="9" y="156"/>
                      </a:cubicBezTo>
                      <a:cubicBezTo>
                        <a:pt x="10" y="155"/>
                        <a:pt x="54" y="97"/>
                        <a:pt x="44" y="35"/>
                      </a:cubicBezTo>
                      <a:cubicBezTo>
                        <a:pt x="41" y="20"/>
                        <a:pt x="52" y="5"/>
                        <a:pt x="67" y="3"/>
                      </a:cubicBezTo>
                      <a:cubicBezTo>
                        <a:pt x="83" y="0"/>
                        <a:pt x="97" y="11"/>
                        <a:pt x="99" y="26"/>
                      </a:cubicBezTo>
                      <a:cubicBezTo>
                        <a:pt x="113" y="112"/>
                        <a:pt x="56" y="187"/>
                        <a:pt x="54" y="190"/>
                      </a:cubicBezTo>
                      <a:cubicBezTo>
                        <a:pt x="45" y="202"/>
                        <a:pt x="30" y="204"/>
                        <a:pt x="18" y="197"/>
                      </a:cubicBez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165" name="îSlîdè"/>
                <p:cNvSpPr/>
                <p:nvPr/>
              </p:nvSpPr>
              <p:spPr bwMode="auto">
                <a:xfrm>
                  <a:off x="10039398" y="4138898"/>
                  <a:ext cx="240476" cy="245741"/>
                </a:xfrm>
                <a:custGeom>
                  <a:avLst/>
                  <a:gdLst/>
                  <a:ahLst/>
                  <a:cxnLst>
                    <a:cxn ang="0">
                      <a:pos x="18" y="162"/>
                    </a:cxn>
                    <a:cxn ang="0">
                      <a:pos x="6" y="127"/>
                    </a:cxn>
                    <a:cxn ang="0">
                      <a:pos x="125" y="6"/>
                    </a:cxn>
                    <a:cxn ang="0">
                      <a:pos x="161" y="22"/>
                    </a:cxn>
                    <a:cxn ang="0">
                      <a:pos x="145" y="58"/>
                    </a:cxn>
                    <a:cxn ang="0">
                      <a:pos x="58" y="149"/>
                    </a:cxn>
                    <a:cxn ang="0">
                      <a:pos x="21" y="164"/>
                    </a:cxn>
                    <a:cxn ang="0">
                      <a:pos x="18" y="162"/>
                    </a:cxn>
                  </a:cxnLst>
                  <a:rect l="0" t="0" r="r" b="b"/>
                  <a:pathLst>
                    <a:path w="167" h="170">
                      <a:moveTo>
                        <a:pt x="18" y="162"/>
                      </a:moveTo>
                      <a:cubicBezTo>
                        <a:pt x="6" y="155"/>
                        <a:pt x="0" y="140"/>
                        <a:pt x="6" y="127"/>
                      </a:cubicBezTo>
                      <a:cubicBezTo>
                        <a:pt x="7" y="124"/>
                        <a:pt x="44" y="37"/>
                        <a:pt x="125" y="6"/>
                      </a:cubicBezTo>
                      <a:cubicBezTo>
                        <a:pt x="140" y="0"/>
                        <a:pt x="156" y="8"/>
                        <a:pt x="161" y="22"/>
                      </a:cubicBezTo>
                      <a:cubicBezTo>
                        <a:pt x="167" y="37"/>
                        <a:pt x="160" y="53"/>
                        <a:pt x="145" y="58"/>
                      </a:cubicBezTo>
                      <a:cubicBezTo>
                        <a:pt x="87" y="81"/>
                        <a:pt x="58" y="148"/>
                        <a:pt x="58" y="149"/>
                      </a:cubicBezTo>
                      <a:cubicBezTo>
                        <a:pt x="52" y="163"/>
                        <a:pt x="35" y="170"/>
                        <a:pt x="21" y="164"/>
                      </a:cubicBezTo>
                      <a:cubicBezTo>
                        <a:pt x="20" y="163"/>
                        <a:pt x="19" y="163"/>
                        <a:pt x="18" y="162"/>
                      </a:cubicBezTo>
                      <a:close/>
                    </a:path>
                  </a:pathLst>
                </a:custGeom>
                <a:grpFill/>
                <a:ln w="9525">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grpSp>
        </p:grpSp>
      </p:grpSp>
      <p:sp>
        <p:nvSpPr>
          <p:cNvPr id="36" name="MH_Others_1"/>
          <p:cNvSpPr txBox="1"/>
          <p:nvPr>
            <p:custDataLst>
              <p:tags r:id="rId22"/>
            </p:custDataLst>
          </p:nvPr>
        </p:nvSpPr>
        <p:spPr>
          <a:xfrm>
            <a:off x="2241587" y="1943370"/>
            <a:ext cx="1544177" cy="2334485"/>
          </a:xfrm>
          <a:prstGeom prst="rect">
            <a:avLst/>
          </a:prstGeom>
          <a:noFill/>
        </p:spPr>
        <p:txBody>
          <a:bodyPr vert="horz" wrap="square" lIns="0" tIns="0" rIns="0" bIns="0" rtlCol="0" anchor="ctr" anchorCtr="0">
            <a:spAutoFit/>
          </a:bodyPr>
          <a:p>
            <a:pPr algn="ctr"/>
            <a:r>
              <a:rPr lang="zh-CN" altLang="en-US" sz="7585" b="1" dirty="0">
                <a:solidFill>
                  <a:srgbClr val="203864"/>
                </a:solidFill>
                <a:latin typeface="Arial" panose="020B0604020202020204" pitchFamily="34" charset="0"/>
                <a:ea typeface="微软雅黑" panose="020B0503020204020204" charset="-122"/>
                <a:sym typeface="Arial" panose="020B0604020202020204" pitchFamily="34" charset="0"/>
              </a:rPr>
              <a:t>目</a:t>
            </a:r>
            <a:r>
              <a:rPr lang="zh-CN" altLang="en-US" sz="7585" b="1" dirty="0">
                <a:solidFill>
                  <a:schemeClr val="accent1"/>
                </a:solidFill>
                <a:latin typeface="Arial" panose="020B0604020202020204" pitchFamily="34" charset="0"/>
                <a:ea typeface="微软雅黑" panose="020B0503020204020204" charset="-122"/>
                <a:sym typeface="Arial" panose="020B0604020202020204" pitchFamily="34" charset="0"/>
              </a:rPr>
              <a:t>  </a:t>
            </a:r>
            <a:r>
              <a:rPr lang="zh-CN" altLang="en-US" sz="7585" b="1" dirty="0">
                <a:solidFill>
                  <a:srgbClr val="203864"/>
                </a:solidFill>
                <a:latin typeface="Arial" panose="020B0604020202020204" pitchFamily="34" charset="0"/>
                <a:ea typeface="微软雅黑" panose="020B0503020204020204" charset="-122"/>
                <a:sym typeface="Arial" panose="020B0604020202020204" pitchFamily="34" charset="0"/>
              </a:rPr>
              <a:t>录</a:t>
            </a:r>
            <a:endParaRPr lang="zh-CN" altLang="en-US" sz="7585" b="1" dirty="0">
              <a:solidFill>
                <a:srgbClr val="203864"/>
              </a:solidFill>
              <a:latin typeface="Arial" panose="020B0604020202020204" pitchFamily="34" charset="0"/>
              <a:ea typeface="微软雅黑" panose="020B0503020204020204" charset="-122"/>
              <a:sym typeface="Arial" panose="020B0604020202020204" pitchFamily="34" charset="0"/>
            </a:endParaRPr>
          </a:p>
        </p:txBody>
      </p:sp>
      <p:sp>
        <p:nvSpPr>
          <p:cNvPr id="37" name="MH_Others_2"/>
          <p:cNvSpPr txBox="1"/>
          <p:nvPr>
            <p:custDataLst>
              <p:tags r:id="rId23"/>
            </p:custDataLst>
          </p:nvPr>
        </p:nvSpPr>
        <p:spPr>
          <a:xfrm rot="5400000">
            <a:off x="982899" y="2873903"/>
            <a:ext cx="2636751" cy="466923"/>
          </a:xfrm>
          <a:prstGeom prst="rect">
            <a:avLst/>
          </a:prstGeom>
          <a:noFill/>
        </p:spPr>
        <p:txBody>
          <a:bodyPr wrap="square" lIns="0" tIns="0" rIns="0" bIns="0">
            <a:spAutoFit/>
          </a:bodyPr>
          <a:p>
            <a:pPr algn="ctr">
              <a:defRPr/>
            </a:pPr>
            <a:r>
              <a:rPr lang="en-US" altLang="zh-CN" sz="3035" b="1" dirty="0">
                <a:solidFill>
                  <a:srgbClr val="C12B27"/>
                </a:solidFill>
                <a:latin typeface="Arial" panose="020B0604020202020204" pitchFamily="34" charset="0"/>
                <a:ea typeface="微软雅黑" panose="020B0503020204020204" charset="-122"/>
                <a:sym typeface="Arial" panose="020B0604020202020204" pitchFamily="34" charset="0"/>
              </a:rPr>
              <a:t>CONTENTS</a:t>
            </a:r>
            <a:endParaRPr lang="zh-CN" altLang="en-US" sz="3035" b="1" dirty="0">
              <a:solidFill>
                <a:srgbClr val="C12B27"/>
              </a:solidFill>
              <a:latin typeface="Arial" panose="020B0604020202020204" pitchFamily="34" charset="0"/>
              <a:ea typeface="微软雅黑" panose="020B0503020204020204" charset="-122"/>
              <a:sym typeface="Arial" panose="020B0604020202020204" pitchFamily="34" charset="0"/>
            </a:endParaRPr>
          </a:p>
        </p:txBody>
      </p:sp>
      <p:pic>
        <p:nvPicPr>
          <p:cNvPr id="5" name="MH_Other_8"/>
          <p:cNvPicPr>
            <a:picLocks noChangeAspect="1"/>
          </p:cNvPicPr>
          <p:nvPr>
            <p:custDataLst>
              <p:tags r:id="rId24"/>
            </p:custDataLst>
          </p:nvPr>
        </p:nvPicPr>
        <p:blipFill rotWithShape="1">
          <a:blip r:embed="rId7">
            <a:extLst>
              <a:ext uri="{28A0092B-C50C-407E-A947-70E740481C1C}">
                <a14:useLocalDpi xmlns:a14="http://schemas.microsoft.com/office/drawing/2010/main" val="0"/>
              </a:ext>
            </a:extLst>
          </a:blip>
          <a:srcRect t="1" b="5666"/>
          <a:stretch>
            <a:fillRect/>
          </a:stretch>
        </p:blipFill>
        <p:spPr bwMode="auto">
          <a:xfrm>
            <a:off x="6709349" y="2245475"/>
            <a:ext cx="3674729" cy="1008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par>
                                <p:cTn id="10" presetID="3" presetClass="entr" presetSubtype="1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250"/>
                                        <p:tgtEl>
                                          <p:spTgt spid="4"/>
                                        </p:tgtEl>
                                      </p:cBhvr>
                                    </p:animEffect>
                                  </p:childTnLst>
                                </p:cTn>
                              </p:par>
                            </p:childTnLst>
                          </p:cTn>
                        </p:par>
                        <p:par>
                          <p:cTn id="13" fill="hold">
                            <p:stCondLst>
                              <p:cond delay="5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36"/>
                                        </p:tgtEl>
                                        <p:attrNameLst>
                                          <p:attrName>style.visibility</p:attrName>
                                        </p:attrNameLst>
                                      </p:cBhvr>
                                      <p:to>
                                        <p:strVal val="visible"/>
                                      </p:to>
                                    </p:set>
                                    <p:anim by="(-#ppt_w*2)" calcmode="lin" valueType="num">
                                      <p:cBhvr rctx="PPT">
                                        <p:cTn id="16" dur="125" autoRev="1" fill="hold">
                                          <p:stCondLst>
                                            <p:cond delay="0"/>
                                          </p:stCondLst>
                                        </p:cTn>
                                        <p:tgtEl>
                                          <p:spTgt spid="36"/>
                                        </p:tgtEl>
                                        <p:attrNameLst>
                                          <p:attrName>ppt_w</p:attrName>
                                        </p:attrNameLst>
                                      </p:cBhvr>
                                    </p:anim>
                                    <p:anim by="(#ppt_w*0.50)" calcmode="lin" valueType="num">
                                      <p:cBhvr>
                                        <p:cTn id="17" dur="125" decel="50000" autoRev="1" fill="hold">
                                          <p:stCondLst>
                                            <p:cond delay="0"/>
                                          </p:stCondLst>
                                        </p:cTn>
                                        <p:tgtEl>
                                          <p:spTgt spid="36"/>
                                        </p:tgtEl>
                                        <p:attrNameLst>
                                          <p:attrName>ppt_x</p:attrName>
                                        </p:attrNameLst>
                                      </p:cBhvr>
                                    </p:anim>
                                    <p:anim from="(-#ppt_h/2)" to="(#ppt_y)" calcmode="lin" valueType="num">
                                      <p:cBhvr>
                                        <p:cTn id="18" dur="250" fill="hold">
                                          <p:stCondLst>
                                            <p:cond delay="0"/>
                                          </p:stCondLst>
                                        </p:cTn>
                                        <p:tgtEl>
                                          <p:spTgt spid="36"/>
                                        </p:tgtEl>
                                        <p:attrNameLst>
                                          <p:attrName>ppt_y</p:attrName>
                                        </p:attrNameLst>
                                      </p:cBhvr>
                                    </p:anim>
                                    <p:animRot by="21600000">
                                      <p:cBhvr>
                                        <p:cTn id="19" dur="250" fill="hold">
                                          <p:stCondLst>
                                            <p:cond delay="0"/>
                                          </p:stCondLst>
                                        </p:cTn>
                                        <p:tgtEl>
                                          <p:spTgt spid="36"/>
                                        </p:tgtEl>
                                        <p:attrNameLst>
                                          <p:attrName>r</p:attrName>
                                        </p:attrNameLst>
                                      </p:cBhvr>
                                    </p:animRo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37"/>
                                        </p:tgtEl>
                                        <p:attrNameLst>
                                          <p:attrName>style.visibility</p:attrName>
                                        </p:attrNameLst>
                                      </p:cBhvr>
                                      <p:to>
                                        <p:strVal val="visible"/>
                                      </p:to>
                                    </p:set>
                                    <p:anim by="(-#ppt_w*2)" calcmode="lin" valueType="num">
                                      <p:cBhvr rctx="PPT">
                                        <p:cTn id="22" dur="125" autoRev="1" fill="hold">
                                          <p:stCondLst>
                                            <p:cond delay="0"/>
                                          </p:stCondLst>
                                        </p:cTn>
                                        <p:tgtEl>
                                          <p:spTgt spid="37"/>
                                        </p:tgtEl>
                                        <p:attrNameLst>
                                          <p:attrName>ppt_w</p:attrName>
                                        </p:attrNameLst>
                                      </p:cBhvr>
                                    </p:anim>
                                    <p:anim by="(#ppt_w*0.50)" calcmode="lin" valueType="num">
                                      <p:cBhvr>
                                        <p:cTn id="23" dur="125" decel="50000" autoRev="1" fill="hold">
                                          <p:stCondLst>
                                            <p:cond delay="0"/>
                                          </p:stCondLst>
                                        </p:cTn>
                                        <p:tgtEl>
                                          <p:spTgt spid="37"/>
                                        </p:tgtEl>
                                        <p:attrNameLst>
                                          <p:attrName>ppt_x</p:attrName>
                                        </p:attrNameLst>
                                      </p:cBhvr>
                                    </p:anim>
                                    <p:anim from="(-#ppt_h/2)" to="(#ppt_y)" calcmode="lin" valueType="num">
                                      <p:cBhvr>
                                        <p:cTn id="24" dur="250" fill="hold">
                                          <p:stCondLst>
                                            <p:cond delay="0"/>
                                          </p:stCondLst>
                                        </p:cTn>
                                        <p:tgtEl>
                                          <p:spTgt spid="37"/>
                                        </p:tgtEl>
                                        <p:attrNameLst>
                                          <p:attrName>ppt_y</p:attrName>
                                        </p:attrNameLst>
                                      </p:cBhvr>
                                    </p:anim>
                                    <p:animRot by="21600000">
                                      <p:cBhvr>
                                        <p:cTn id="25" dur="250" fill="hold">
                                          <p:stCondLst>
                                            <p:cond delay="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522" y="14605"/>
            <a:ext cx="3563242" cy="6858000"/>
          </a:xfrm>
          <a:prstGeom prst="rect">
            <a:avLst/>
          </a:prstGeom>
          <a:solidFill>
            <a:srgbClr val="203864"/>
          </a:solidFill>
        </p:spPr>
        <p:txBody>
          <a:bodyPr wrap="square" rtlCol="0">
            <a:spAutoFit/>
          </a:bodyPr>
          <a:lstStyle/>
          <a:p>
            <a:endParaRPr lang="zh-CN" altLang="en-US" dirty="0"/>
          </a:p>
        </p:txBody>
      </p:sp>
      <p:grpSp>
        <p:nvGrpSpPr>
          <p:cNvPr id="177" name="组 2"/>
          <p:cNvGrpSpPr/>
          <p:nvPr/>
        </p:nvGrpSpPr>
        <p:grpSpPr>
          <a:xfrm>
            <a:off x="604370" y="2160043"/>
            <a:ext cx="3293265" cy="3558057"/>
            <a:chOff x="6374673" y="2293410"/>
            <a:chExt cx="2469949" cy="2668543"/>
          </a:xfrm>
          <a:effectLst>
            <a:outerShdw blurRad="50800" dist="76200" dir="2700000" algn="tl" rotWithShape="0">
              <a:prstClr val="black">
                <a:alpha val="40000"/>
              </a:prstClr>
            </a:outerShdw>
          </a:effectLst>
        </p:grpSpPr>
        <p:sp>
          <p:nvSpPr>
            <p:cNvPr id="178" name="Freeform 225"/>
            <p:cNvSpPr/>
            <p:nvPr/>
          </p:nvSpPr>
          <p:spPr bwMode="auto">
            <a:xfrm>
              <a:off x="7404853" y="4113812"/>
              <a:ext cx="1439769" cy="848141"/>
            </a:xfrm>
            <a:custGeom>
              <a:avLst/>
              <a:gdLst>
                <a:gd name="T0" fmla="*/ 325 w 348"/>
                <a:gd name="T1" fmla="*/ 0 h 205"/>
                <a:gd name="T2" fmla="*/ 308 w 348"/>
                <a:gd name="T3" fmla="*/ 0 h 205"/>
                <a:gd name="T4" fmla="*/ 308 w 348"/>
                <a:gd name="T5" fmla="*/ 0 h 205"/>
                <a:gd name="T6" fmla="*/ 290 w 348"/>
                <a:gd name="T7" fmla="*/ 1 h 205"/>
                <a:gd name="T8" fmla="*/ 304 w 348"/>
                <a:gd name="T9" fmla="*/ 31 h 205"/>
                <a:gd name="T10" fmla="*/ 0 w 348"/>
                <a:gd name="T11" fmla="*/ 173 h 205"/>
                <a:gd name="T12" fmla="*/ 15 w 348"/>
                <a:gd name="T13" fmla="*/ 205 h 205"/>
                <a:gd name="T14" fmla="*/ 348 w 348"/>
                <a:gd name="T15" fmla="*/ 50 h 205"/>
                <a:gd name="T16" fmla="*/ 325 w 348"/>
                <a:gd name="T1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205">
                  <a:moveTo>
                    <a:pt x="325" y="0"/>
                  </a:moveTo>
                  <a:lnTo>
                    <a:pt x="308" y="0"/>
                  </a:lnTo>
                  <a:lnTo>
                    <a:pt x="308" y="0"/>
                  </a:lnTo>
                  <a:lnTo>
                    <a:pt x="290" y="1"/>
                  </a:lnTo>
                  <a:lnTo>
                    <a:pt x="304" y="31"/>
                  </a:lnTo>
                  <a:lnTo>
                    <a:pt x="0" y="173"/>
                  </a:lnTo>
                  <a:lnTo>
                    <a:pt x="15" y="205"/>
                  </a:lnTo>
                  <a:lnTo>
                    <a:pt x="348" y="50"/>
                  </a:lnTo>
                  <a:lnTo>
                    <a:pt x="325" y="0"/>
                  </a:lnTo>
                </a:path>
              </a:pathLst>
            </a:custGeom>
            <a:noFill/>
            <a:ln>
              <a:noFill/>
            </a:ln>
          </p:spPr>
          <p:txBody>
            <a:bodyPr vert="horz" wrap="square" lIns="121920" tIns="60960" rIns="121920" bIns="60960" numCol="1" anchor="t" anchorCtr="0" compatLnSpc="1"/>
            <a:lstStyle/>
            <a:p>
              <a:endParaRPr lang="zh-CN" altLang="en-US" sz="2400"/>
            </a:p>
          </p:txBody>
        </p:sp>
        <p:sp>
          <p:nvSpPr>
            <p:cNvPr id="179" name="Freeform 228"/>
            <p:cNvSpPr/>
            <p:nvPr/>
          </p:nvSpPr>
          <p:spPr bwMode="auto">
            <a:xfrm>
              <a:off x="7818582" y="2363742"/>
              <a:ext cx="645415" cy="1166713"/>
            </a:xfrm>
            <a:custGeom>
              <a:avLst/>
              <a:gdLst>
                <a:gd name="T0" fmla="*/ 29 w 156"/>
                <a:gd name="T1" fmla="*/ 0 h 282"/>
                <a:gd name="T2" fmla="*/ 0 w 156"/>
                <a:gd name="T3" fmla="*/ 15 h 282"/>
                <a:gd name="T4" fmla="*/ 124 w 156"/>
                <a:gd name="T5" fmla="*/ 282 h 282"/>
                <a:gd name="T6" fmla="*/ 124 w 156"/>
                <a:gd name="T7" fmla="*/ 282 h 282"/>
                <a:gd name="T8" fmla="*/ 129 w 156"/>
                <a:gd name="T9" fmla="*/ 280 h 282"/>
                <a:gd name="T10" fmla="*/ 135 w 156"/>
                <a:gd name="T11" fmla="*/ 278 h 282"/>
                <a:gd name="T12" fmla="*/ 141 w 156"/>
                <a:gd name="T13" fmla="*/ 278 h 282"/>
                <a:gd name="T14" fmla="*/ 141 w 156"/>
                <a:gd name="T15" fmla="*/ 278 h 282"/>
                <a:gd name="T16" fmla="*/ 145 w 156"/>
                <a:gd name="T17" fmla="*/ 277 h 282"/>
                <a:gd name="T18" fmla="*/ 150 w 156"/>
                <a:gd name="T19" fmla="*/ 276 h 282"/>
                <a:gd name="T20" fmla="*/ 156 w 156"/>
                <a:gd name="T21" fmla="*/ 276 h 282"/>
                <a:gd name="T22" fmla="*/ 29 w 156"/>
                <a:gd name="T2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282">
                  <a:moveTo>
                    <a:pt x="29" y="0"/>
                  </a:moveTo>
                  <a:lnTo>
                    <a:pt x="0" y="15"/>
                  </a:lnTo>
                  <a:lnTo>
                    <a:pt x="124" y="282"/>
                  </a:lnTo>
                  <a:lnTo>
                    <a:pt x="124" y="282"/>
                  </a:lnTo>
                  <a:lnTo>
                    <a:pt x="129" y="280"/>
                  </a:lnTo>
                  <a:lnTo>
                    <a:pt x="135" y="278"/>
                  </a:lnTo>
                  <a:lnTo>
                    <a:pt x="141" y="278"/>
                  </a:lnTo>
                  <a:lnTo>
                    <a:pt x="141" y="278"/>
                  </a:lnTo>
                  <a:lnTo>
                    <a:pt x="145" y="277"/>
                  </a:lnTo>
                  <a:lnTo>
                    <a:pt x="150" y="276"/>
                  </a:lnTo>
                  <a:lnTo>
                    <a:pt x="156" y="276"/>
                  </a:lnTo>
                  <a:lnTo>
                    <a:pt x="29" y="0"/>
                  </a:lnTo>
                </a:path>
              </a:pathLst>
            </a:custGeom>
            <a:noFill/>
            <a:ln>
              <a:noFill/>
            </a:ln>
          </p:spPr>
          <p:txBody>
            <a:bodyPr vert="horz" wrap="square" lIns="121920" tIns="60960" rIns="121920" bIns="60960" numCol="1" anchor="t" anchorCtr="0" compatLnSpc="1"/>
            <a:lstStyle/>
            <a:p>
              <a:endParaRPr lang="zh-CN" altLang="en-US" sz="2400"/>
            </a:p>
          </p:txBody>
        </p:sp>
        <p:sp>
          <p:nvSpPr>
            <p:cNvPr id="180" name="Freeform 229"/>
            <p:cNvSpPr/>
            <p:nvPr/>
          </p:nvSpPr>
          <p:spPr bwMode="auto">
            <a:xfrm>
              <a:off x="6374673" y="2293410"/>
              <a:ext cx="2287913" cy="2589932"/>
            </a:xfrm>
            <a:custGeom>
              <a:avLst/>
              <a:gdLst>
                <a:gd name="T0" fmla="*/ 0 w 553"/>
                <a:gd name="T1" fmla="*/ 155 h 626"/>
                <a:gd name="T2" fmla="*/ 334 w 553"/>
                <a:gd name="T3" fmla="*/ 0 h 626"/>
                <a:gd name="T4" fmla="*/ 553 w 553"/>
                <a:gd name="T5" fmla="*/ 471 h 626"/>
                <a:gd name="T6" fmla="*/ 219 w 553"/>
                <a:gd name="T7" fmla="*/ 626 h 626"/>
                <a:gd name="T8" fmla="*/ 0 w 553"/>
                <a:gd name="T9" fmla="*/ 155 h 626"/>
              </a:gdLst>
              <a:ahLst/>
              <a:cxnLst>
                <a:cxn ang="0">
                  <a:pos x="T0" y="T1"/>
                </a:cxn>
                <a:cxn ang="0">
                  <a:pos x="T2" y="T3"/>
                </a:cxn>
                <a:cxn ang="0">
                  <a:pos x="T4" y="T5"/>
                </a:cxn>
                <a:cxn ang="0">
                  <a:pos x="T6" y="T7"/>
                </a:cxn>
                <a:cxn ang="0">
                  <a:pos x="T8" y="T9"/>
                </a:cxn>
              </a:cxnLst>
              <a:rect l="0" t="0" r="r" b="b"/>
              <a:pathLst>
                <a:path w="553" h="626">
                  <a:moveTo>
                    <a:pt x="0" y="155"/>
                  </a:moveTo>
                  <a:lnTo>
                    <a:pt x="334" y="0"/>
                  </a:lnTo>
                  <a:lnTo>
                    <a:pt x="553" y="471"/>
                  </a:lnTo>
                  <a:lnTo>
                    <a:pt x="219" y="626"/>
                  </a:lnTo>
                  <a:lnTo>
                    <a:pt x="0" y="155"/>
                  </a:lnTo>
                  <a:close/>
                </a:path>
              </a:pathLst>
            </a:custGeom>
            <a:solidFill>
              <a:srgbClr val="FFFFFF"/>
            </a:solidFill>
            <a:ln>
              <a:noFill/>
            </a:ln>
          </p:spPr>
          <p:txBody>
            <a:bodyPr vert="horz" wrap="square" lIns="121920" tIns="60960" rIns="121920" bIns="60960" numCol="1" anchor="t" anchorCtr="0" compatLnSpc="1"/>
            <a:lstStyle/>
            <a:p>
              <a:endParaRPr lang="zh-CN" altLang="en-US" sz="2400"/>
            </a:p>
          </p:txBody>
        </p:sp>
        <p:sp>
          <p:nvSpPr>
            <p:cNvPr id="181" name="Freeform 230"/>
            <p:cNvSpPr/>
            <p:nvPr/>
          </p:nvSpPr>
          <p:spPr bwMode="auto">
            <a:xfrm>
              <a:off x="6374673" y="2293410"/>
              <a:ext cx="2287913" cy="2589932"/>
            </a:xfrm>
            <a:custGeom>
              <a:avLst/>
              <a:gdLst>
                <a:gd name="T0" fmla="*/ 0 w 553"/>
                <a:gd name="T1" fmla="*/ 155 h 626"/>
                <a:gd name="T2" fmla="*/ 334 w 553"/>
                <a:gd name="T3" fmla="*/ 0 h 626"/>
                <a:gd name="T4" fmla="*/ 553 w 553"/>
                <a:gd name="T5" fmla="*/ 471 h 626"/>
                <a:gd name="T6" fmla="*/ 219 w 553"/>
                <a:gd name="T7" fmla="*/ 626 h 626"/>
                <a:gd name="T8" fmla="*/ 0 w 553"/>
                <a:gd name="T9" fmla="*/ 155 h 626"/>
              </a:gdLst>
              <a:ahLst/>
              <a:cxnLst>
                <a:cxn ang="0">
                  <a:pos x="T0" y="T1"/>
                </a:cxn>
                <a:cxn ang="0">
                  <a:pos x="T2" y="T3"/>
                </a:cxn>
                <a:cxn ang="0">
                  <a:pos x="T4" y="T5"/>
                </a:cxn>
                <a:cxn ang="0">
                  <a:pos x="T6" y="T7"/>
                </a:cxn>
                <a:cxn ang="0">
                  <a:pos x="T8" y="T9"/>
                </a:cxn>
              </a:cxnLst>
              <a:rect l="0" t="0" r="r" b="b"/>
              <a:pathLst>
                <a:path w="553" h="626">
                  <a:moveTo>
                    <a:pt x="0" y="155"/>
                  </a:moveTo>
                  <a:lnTo>
                    <a:pt x="334" y="0"/>
                  </a:lnTo>
                  <a:lnTo>
                    <a:pt x="553" y="471"/>
                  </a:lnTo>
                  <a:lnTo>
                    <a:pt x="219" y="626"/>
                  </a:lnTo>
                  <a:lnTo>
                    <a:pt x="0" y="155"/>
                  </a:lnTo>
                </a:path>
              </a:pathLst>
            </a:custGeom>
            <a:noFill/>
            <a:ln>
              <a:noFill/>
            </a:ln>
          </p:spPr>
          <p:txBody>
            <a:bodyPr vert="horz" wrap="square" lIns="121920" tIns="60960" rIns="121920" bIns="60960" numCol="1" anchor="t" anchorCtr="0" compatLnSpc="1"/>
            <a:lstStyle/>
            <a:p>
              <a:endParaRPr lang="zh-CN" altLang="en-US" sz="2400"/>
            </a:p>
          </p:txBody>
        </p:sp>
        <p:sp>
          <p:nvSpPr>
            <p:cNvPr id="182" name="Freeform 231"/>
            <p:cNvSpPr/>
            <p:nvPr/>
          </p:nvSpPr>
          <p:spPr bwMode="auto">
            <a:xfrm>
              <a:off x="6829771" y="2665765"/>
              <a:ext cx="678510" cy="347531"/>
            </a:xfrm>
            <a:custGeom>
              <a:avLst/>
              <a:gdLst>
                <a:gd name="T0" fmla="*/ 0 w 164"/>
                <a:gd name="T1" fmla="*/ 76 h 84"/>
                <a:gd name="T2" fmla="*/ 160 w 164"/>
                <a:gd name="T3" fmla="*/ 0 h 84"/>
                <a:gd name="T4" fmla="*/ 164 w 164"/>
                <a:gd name="T5" fmla="*/ 8 h 84"/>
                <a:gd name="T6" fmla="*/ 2 w 164"/>
                <a:gd name="T7" fmla="*/ 84 h 84"/>
                <a:gd name="T8" fmla="*/ 0 w 164"/>
                <a:gd name="T9" fmla="*/ 76 h 84"/>
              </a:gdLst>
              <a:ahLst/>
              <a:cxnLst>
                <a:cxn ang="0">
                  <a:pos x="T0" y="T1"/>
                </a:cxn>
                <a:cxn ang="0">
                  <a:pos x="T2" y="T3"/>
                </a:cxn>
                <a:cxn ang="0">
                  <a:pos x="T4" y="T5"/>
                </a:cxn>
                <a:cxn ang="0">
                  <a:pos x="T6" y="T7"/>
                </a:cxn>
                <a:cxn ang="0">
                  <a:pos x="T8" y="T9"/>
                </a:cxn>
              </a:cxnLst>
              <a:rect l="0" t="0" r="r" b="b"/>
              <a:pathLst>
                <a:path w="164" h="84">
                  <a:moveTo>
                    <a:pt x="0" y="76"/>
                  </a:moveTo>
                  <a:lnTo>
                    <a:pt x="160" y="0"/>
                  </a:lnTo>
                  <a:lnTo>
                    <a:pt x="164" y="8"/>
                  </a:lnTo>
                  <a:lnTo>
                    <a:pt x="2" y="84"/>
                  </a:lnTo>
                  <a:lnTo>
                    <a:pt x="0" y="76"/>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83" name="Freeform 232"/>
            <p:cNvSpPr/>
            <p:nvPr/>
          </p:nvSpPr>
          <p:spPr bwMode="auto">
            <a:xfrm>
              <a:off x="6639458" y="2645077"/>
              <a:ext cx="1137751" cy="558532"/>
            </a:xfrm>
            <a:custGeom>
              <a:avLst/>
              <a:gdLst>
                <a:gd name="T0" fmla="*/ 0 w 275"/>
                <a:gd name="T1" fmla="*/ 127 h 135"/>
                <a:gd name="T2" fmla="*/ 273 w 275"/>
                <a:gd name="T3" fmla="*/ 0 h 135"/>
                <a:gd name="T4" fmla="*/ 275 w 275"/>
                <a:gd name="T5" fmla="*/ 8 h 135"/>
                <a:gd name="T6" fmla="*/ 4 w 275"/>
                <a:gd name="T7" fmla="*/ 135 h 135"/>
                <a:gd name="T8" fmla="*/ 0 w 275"/>
                <a:gd name="T9" fmla="*/ 127 h 135"/>
              </a:gdLst>
              <a:ahLst/>
              <a:cxnLst>
                <a:cxn ang="0">
                  <a:pos x="T0" y="T1"/>
                </a:cxn>
                <a:cxn ang="0">
                  <a:pos x="T2" y="T3"/>
                </a:cxn>
                <a:cxn ang="0">
                  <a:pos x="T4" y="T5"/>
                </a:cxn>
                <a:cxn ang="0">
                  <a:pos x="T6" y="T7"/>
                </a:cxn>
                <a:cxn ang="0">
                  <a:pos x="T8" y="T9"/>
                </a:cxn>
              </a:cxnLst>
              <a:rect l="0" t="0" r="r" b="b"/>
              <a:pathLst>
                <a:path w="275" h="135">
                  <a:moveTo>
                    <a:pt x="0" y="127"/>
                  </a:moveTo>
                  <a:lnTo>
                    <a:pt x="273" y="0"/>
                  </a:lnTo>
                  <a:lnTo>
                    <a:pt x="275" y="8"/>
                  </a:lnTo>
                  <a:lnTo>
                    <a:pt x="4" y="135"/>
                  </a:lnTo>
                  <a:lnTo>
                    <a:pt x="0" y="127"/>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84" name="Freeform 233"/>
            <p:cNvSpPr/>
            <p:nvPr/>
          </p:nvSpPr>
          <p:spPr bwMode="auto">
            <a:xfrm>
              <a:off x="6668420" y="2707138"/>
              <a:ext cx="1137751" cy="558532"/>
            </a:xfrm>
            <a:custGeom>
              <a:avLst/>
              <a:gdLst>
                <a:gd name="T0" fmla="*/ 0 w 275"/>
                <a:gd name="T1" fmla="*/ 126 h 135"/>
                <a:gd name="T2" fmla="*/ 272 w 275"/>
                <a:gd name="T3" fmla="*/ 0 h 135"/>
                <a:gd name="T4" fmla="*/ 275 w 275"/>
                <a:gd name="T5" fmla="*/ 8 h 135"/>
                <a:gd name="T6" fmla="*/ 4 w 275"/>
                <a:gd name="T7" fmla="*/ 135 h 135"/>
                <a:gd name="T8" fmla="*/ 0 w 275"/>
                <a:gd name="T9" fmla="*/ 126 h 135"/>
              </a:gdLst>
              <a:ahLst/>
              <a:cxnLst>
                <a:cxn ang="0">
                  <a:pos x="T0" y="T1"/>
                </a:cxn>
                <a:cxn ang="0">
                  <a:pos x="T2" y="T3"/>
                </a:cxn>
                <a:cxn ang="0">
                  <a:pos x="T4" y="T5"/>
                </a:cxn>
                <a:cxn ang="0">
                  <a:pos x="T6" y="T7"/>
                </a:cxn>
                <a:cxn ang="0">
                  <a:pos x="T8" y="T9"/>
                </a:cxn>
              </a:cxnLst>
              <a:rect l="0" t="0" r="r" b="b"/>
              <a:pathLst>
                <a:path w="275" h="135">
                  <a:moveTo>
                    <a:pt x="0" y="126"/>
                  </a:moveTo>
                  <a:lnTo>
                    <a:pt x="272" y="0"/>
                  </a:lnTo>
                  <a:lnTo>
                    <a:pt x="275" y="8"/>
                  </a:lnTo>
                  <a:lnTo>
                    <a:pt x="4" y="135"/>
                  </a:lnTo>
                  <a:lnTo>
                    <a:pt x="0" y="126"/>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85" name="Freeform 234"/>
            <p:cNvSpPr/>
            <p:nvPr/>
          </p:nvSpPr>
          <p:spPr bwMode="auto">
            <a:xfrm>
              <a:off x="6693244" y="2765059"/>
              <a:ext cx="1141888" cy="558532"/>
            </a:xfrm>
            <a:custGeom>
              <a:avLst/>
              <a:gdLst>
                <a:gd name="T0" fmla="*/ 0 w 276"/>
                <a:gd name="T1" fmla="*/ 127 h 135"/>
                <a:gd name="T2" fmla="*/ 273 w 276"/>
                <a:gd name="T3" fmla="*/ 0 h 135"/>
                <a:gd name="T4" fmla="*/ 276 w 276"/>
                <a:gd name="T5" fmla="*/ 9 h 135"/>
                <a:gd name="T6" fmla="*/ 4 w 276"/>
                <a:gd name="T7" fmla="*/ 135 h 135"/>
                <a:gd name="T8" fmla="*/ 0 w 276"/>
                <a:gd name="T9" fmla="*/ 127 h 135"/>
              </a:gdLst>
              <a:ahLst/>
              <a:cxnLst>
                <a:cxn ang="0">
                  <a:pos x="T0" y="T1"/>
                </a:cxn>
                <a:cxn ang="0">
                  <a:pos x="T2" y="T3"/>
                </a:cxn>
                <a:cxn ang="0">
                  <a:pos x="T4" y="T5"/>
                </a:cxn>
                <a:cxn ang="0">
                  <a:pos x="T6" y="T7"/>
                </a:cxn>
                <a:cxn ang="0">
                  <a:pos x="T8" y="T9"/>
                </a:cxn>
              </a:cxnLst>
              <a:rect l="0" t="0" r="r" b="b"/>
              <a:pathLst>
                <a:path w="276" h="135">
                  <a:moveTo>
                    <a:pt x="0" y="127"/>
                  </a:moveTo>
                  <a:lnTo>
                    <a:pt x="273" y="0"/>
                  </a:lnTo>
                  <a:lnTo>
                    <a:pt x="276" y="9"/>
                  </a:lnTo>
                  <a:lnTo>
                    <a:pt x="4" y="135"/>
                  </a:lnTo>
                  <a:lnTo>
                    <a:pt x="0" y="127"/>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86" name="Freeform 235"/>
            <p:cNvSpPr/>
            <p:nvPr/>
          </p:nvSpPr>
          <p:spPr bwMode="auto">
            <a:xfrm>
              <a:off x="6722204" y="2827116"/>
              <a:ext cx="1137751" cy="558532"/>
            </a:xfrm>
            <a:custGeom>
              <a:avLst/>
              <a:gdLst>
                <a:gd name="T0" fmla="*/ 0 w 275"/>
                <a:gd name="T1" fmla="*/ 127 h 135"/>
                <a:gd name="T2" fmla="*/ 273 w 275"/>
                <a:gd name="T3" fmla="*/ 0 h 135"/>
                <a:gd name="T4" fmla="*/ 275 w 275"/>
                <a:gd name="T5" fmla="*/ 8 h 135"/>
                <a:gd name="T6" fmla="*/ 4 w 275"/>
                <a:gd name="T7" fmla="*/ 135 h 135"/>
                <a:gd name="T8" fmla="*/ 0 w 275"/>
                <a:gd name="T9" fmla="*/ 127 h 135"/>
              </a:gdLst>
              <a:ahLst/>
              <a:cxnLst>
                <a:cxn ang="0">
                  <a:pos x="T0" y="T1"/>
                </a:cxn>
                <a:cxn ang="0">
                  <a:pos x="T2" y="T3"/>
                </a:cxn>
                <a:cxn ang="0">
                  <a:pos x="T4" y="T5"/>
                </a:cxn>
                <a:cxn ang="0">
                  <a:pos x="T6" y="T7"/>
                </a:cxn>
                <a:cxn ang="0">
                  <a:pos x="T8" y="T9"/>
                </a:cxn>
              </a:cxnLst>
              <a:rect l="0" t="0" r="r" b="b"/>
              <a:pathLst>
                <a:path w="275" h="135">
                  <a:moveTo>
                    <a:pt x="0" y="127"/>
                  </a:moveTo>
                  <a:lnTo>
                    <a:pt x="273" y="0"/>
                  </a:lnTo>
                  <a:lnTo>
                    <a:pt x="275" y="8"/>
                  </a:lnTo>
                  <a:lnTo>
                    <a:pt x="4" y="135"/>
                  </a:lnTo>
                  <a:lnTo>
                    <a:pt x="0" y="127"/>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87" name="Freeform 236"/>
            <p:cNvSpPr/>
            <p:nvPr/>
          </p:nvSpPr>
          <p:spPr bwMode="auto">
            <a:xfrm>
              <a:off x="6751166" y="2885040"/>
              <a:ext cx="1137751" cy="558532"/>
            </a:xfrm>
            <a:custGeom>
              <a:avLst/>
              <a:gdLst>
                <a:gd name="T0" fmla="*/ 0 w 275"/>
                <a:gd name="T1" fmla="*/ 127 h 135"/>
                <a:gd name="T2" fmla="*/ 273 w 275"/>
                <a:gd name="T3" fmla="*/ 0 h 135"/>
                <a:gd name="T4" fmla="*/ 275 w 275"/>
                <a:gd name="T5" fmla="*/ 8 h 135"/>
                <a:gd name="T6" fmla="*/ 4 w 275"/>
                <a:gd name="T7" fmla="*/ 135 h 135"/>
                <a:gd name="T8" fmla="*/ 0 w 275"/>
                <a:gd name="T9" fmla="*/ 127 h 135"/>
              </a:gdLst>
              <a:ahLst/>
              <a:cxnLst>
                <a:cxn ang="0">
                  <a:pos x="T0" y="T1"/>
                </a:cxn>
                <a:cxn ang="0">
                  <a:pos x="T2" y="T3"/>
                </a:cxn>
                <a:cxn ang="0">
                  <a:pos x="T4" y="T5"/>
                </a:cxn>
                <a:cxn ang="0">
                  <a:pos x="T6" y="T7"/>
                </a:cxn>
                <a:cxn ang="0">
                  <a:pos x="T8" y="T9"/>
                </a:cxn>
              </a:cxnLst>
              <a:rect l="0" t="0" r="r" b="b"/>
              <a:pathLst>
                <a:path w="275" h="135">
                  <a:moveTo>
                    <a:pt x="0" y="127"/>
                  </a:moveTo>
                  <a:lnTo>
                    <a:pt x="273" y="0"/>
                  </a:lnTo>
                  <a:lnTo>
                    <a:pt x="275" y="8"/>
                  </a:lnTo>
                  <a:lnTo>
                    <a:pt x="4" y="135"/>
                  </a:lnTo>
                  <a:lnTo>
                    <a:pt x="0" y="127"/>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88" name="Freeform 237"/>
            <p:cNvSpPr/>
            <p:nvPr/>
          </p:nvSpPr>
          <p:spPr bwMode="auto">
            <a:xfrm>
              <a:off x="6780124" y="2947098"/>
              <a:ext cx="1137751" cy="558532"/>
            </a:xfrm>
            <a:custGeom>
              <a:avLst/>
              <a:gdLst>
                <a:gd name="T0" fmla="*/ 0 w 275"/>
                <a:gd name="T1" fmla="*/ 127 h 135"/>
                <a:gd name="T2" fmla="*/ 272 w 275"/>
                <a:gd name="T3" fmla="*/ 0 h 135"/>
                <a:gd name="T4" fmla="*/ 275 w 275"/>
                <a:gd name="T5" fmla="*/ 8 h 135"/>
                <a:gd name="T6" fmla="*/ 4 w 275"/>
                <a:gd name="T7" fmla="*/ 135 h 135"/>
                <a:gd name="T8" fmla="*/ 0 w 275"/>
                <a:gd name="T9" fmla="*/ 127 h 135"/>
              </a:gdLst>
              <a:ahLst/>
              <a:cxnLst>
                <a:cxn ang="0">
                  <a:pos x="T0" y="T1"/>
                </a:cxn>
                <a:cxn ang="0">
                  <a:pos x="T2" y="T3"/>
                </a:cxn>
                <a:cxn ang="0">
                  <a:pos x="T4" y="T5"/>
                </a:cxn>
                <a:cxn ang="0">
                  <a:pos x="T6" y="T7"/>
                </a:cxn>
                <a:cxn ang="0">
                  <a:pos x="T8" y="T9"/>
                </a:cxn>
              </a:cxnLst>
              <a:rect l="0" t="0" r="r" b="b"/>
              <a:pathLst>
                <a:path w="275" h="135">
                  <a:moveTo>
                    <a:pt x="0" y="127"/>
                  </a:moveTo>
                  <a:lnTo>
                    <a:pt x="272" y="0"/>
                  </a:lnTo>
                  <a:lnTo>
                    <a:pt x="275" y="8"/>
                  </a:lnTo>
                  <a:lnTo>
                    <a:pt x="4" y="135"/>
                  </a:lnTo>
                  <a:lnTo>
                    <a:pt x="0" y="127"/>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89" name="Freeform 238"/>
            <p:cNvSpPr/>
            <p:nvPr/>
          </p:nvSpPr>
          <p:spPr bwMode="auto">
            <a:xfrm>
              <a:off x="6804949" y="3005021"/>
              <a:ext cx="1146025" cy="558532"/>
            </a:xfrm>
            <a:custGeom>
              <a:avLst/>
              <a:gdLst>
                <a:gd name="T0" fmla="*/ 0 w 277"/>
                <a:gd name="T1" fmla="*/ 127 h 135"/>
                <a:gd name="T2" fmla="*/ 273 w 277"/>
                <a:gd name="T3" fmla="*/ 0 h 135"/>
                <a:gd name="T4" fmla="*/ 277 w 277"/>
                <a:gd name="T5" fmla="*/ 9 h 135"/>
                <a:gd name="T6" fmla="*/ 4 w 277"/>
                <a:gd name="T7" fmla="*/ 135 h 135"/>
                <a:gd name="T8" fmla="*/ 0 w 277"/>
                <a:gd name="T9" fmla="*/ 127 h 135"/>
              </a:gdLst>
              <a:ahLst/>
              <a:cxnLst>
                <a:cxn ang="0">
                  <a:pos x="T0" y="T1"/>
                </a:cxn>
                <a:cxn ang="0">
                  <a:pos x="T2" y="T3"/>
                </a:cxn>
                <a:cxn ang="0">
                  <a:pos x="T4" y="T5"/>
                </a:cxn>
                <a:cxn ang="0">
                  <a:pos x="T6" y="T7"/>
                </a:cxn>
                <a:cxn ang="0">
                  <a:pos x="T8" y="T9"/>
                </a:cxn>
              </a:cxnLst>
              <a:rect l="0" t="0" r="r" b="b"/>
              <a:pathLst>
                <a:path w="277" h="135">
                  <a:moveTo>
                    <a:pt x="0" y="127"/>
                  </a:moveTo>
                  <a:lnTo>
                    <a:pt x="273" y="0"/>
                  </a:lnTo>
                  <a:lnTo>
                    <a:pt x="277" y="9"/>
                  </a:lnTo>
                  <a:lnTo>
                    <a:pt x="4" y="135"/>
                  </a:lnTo>
                  <a:lnTo>
                    <a:pt x="0" y="127"/>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90" name="Freeform 239"/>
            <p:cNvSpPr/>
            <p:nvPr/>
          </p:nvSpPr>
          <p:spPr bwMode="auto">
            <a:xfrm>
              <a:off x="6833911" y="3067077"/>
              <a:ext cx="1146025" cy="558532"/>
            </a:xfrm>
            <a:custGeom>
              <a:avLst/>
              <a:gdLst>
                <a:gd name="T0" fmla="*/ 0 w 277"/>
                <a:gd name="T1" fmla="*/ 127 h 135"/>
                <a:gd name="T2" fmla="*/ 273 w 277"/>
                <a:gd name="T3" fmla="*/ 0 h 135"/>
                <a:gd name="T4" fmla="*/ 277 w 277"/>
                <a:gd name="T5" fmla="*/ 8 h 135"/>
                <a:gd name="T6" fmla="*/ 4 w 277"/>
                <a:gd name="T7" fmla="*/ 135 h 135"/>
                <a:gd name="T8" fmla="*/ 0 w 277"/>
                <a:gd name="T9" fmla="*/ 127 h 135"/>
              </a:gdLst>
              <a:ahLst/>
              <a:cxnLst>
                <a:cxn ang="0">
                  <a:pos x="T0" y="T1"/>
                </a:cxn>
                <a:cxn ang="0">
                  <a:pos x="T2" y="T3"/>
                </a:cxn>
                <a:cxn ang="0">
                  <a:pos x="T4" y="T5"/>
                </a:cxn>
                <a:cxn ang="0">
                  <a:pos x="T6" y="T7"/>
                </a:cxn>
                <a:cxn ang="0">
                  <a:pos x="T8" y="T9"/>
                </a:cxn>
              </a:cxnLst>
              <a:rect l="0" t="0" r="r" b="b"/>
              <a:pathLst>
                <a:path w="277" h="135">
                  <a:moveTo>
                    <a:pt x="0" y="127"/>
                  </a:moveTo>
                  <a:lnTo>
                    <a:pt x="273" y="0"/>
                  </a:lnTo>
                  <a:lnTo>
                    <a:pt x="277" y="8"/>
                  </a:lnTo>
                  <a:lnTo>
                    <a:pt x="4" y="135"/>
                  </a:lnTo>
                  <a:lnTo>
                    <a:pt x="0" y="127"/>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91" name="Freeform 240"/>
            <p:cNvSpPr/>
            <p:nvPr/>
          </p:nvSpPr>
          <p:spPr bwMode="auto">
            <a:xfrm>
              <a:off x="6862870" y="3385648"/>
              <a:ext cx="579219" cy="302021"/>
            </a:xfrm>
            <a:custGeom>
              <a:avLst/>
              <a:gdLst>
                <a:gd name="T0" fmla="*/ 0 w 140"/>
                <a:gd name="T1" fmla="*/ 64 h 73"/>
                <a:gd name="T2" fmla="*/ 136 w 140"/>
                <a:gd name="T3" fmla="*/ 0 h 73"/>
                <a:gd name="T4" fmla="*/ 140 w 140"/>
                <a:gd name="T5" fmla="*/ 8 h 73"/>
                <a:gd name="T6" fmla="*/ 4 w 140"/>
                <a:gd name="T7" fmla="*/ 73 h 73"/>
                <a:gd name="T8" fmla="*/ 0 w 140"/>
                <a:gd name="T9" fmla="*/ 64 h 73"/>
              </a:gdLst>
              <a:ahLst/>
              <a:cxnLst>
                <a:cxn ang="0">
                  <a:pos x="T0" y="T1"/>
                </a:cxn>
                <a:cxn ang="0">
                  <a:pos x="T2" y="T3"/>
                </a:cxn>
                <a:cxn ang="0">
                  <a:pos x="T4" y="T5"/>
                </a:cxn>
                <a:cxn ang="0">
                  <a:pos x="T6" y="T7"/>
                </a:cxn>
                <a:cxn ang="0">
                  <a:pos x="T8" y="T9"/>
                </a:cxn>
              </a:cxnLst>
              <a:rect l="0" t="0" r="r" b="b"/>
              <a:pathLst>
                <a:path w="140" h="73">
                  <a:moveTo>
                    <a:pt x="0" y="64"/>
                  </a:moveTo>
                  <a:lnTo>
                    <a:pt x="136" y="0"/>
                  </a:lnTo>
                  <a:lnTo>
                    <a:pt x="140" y="8"/>
                  </a:lnTo>
                  <a:lnTo>
                    <a:pt x="4" y="73"/>
                  </a:lnTo>
                  <a:lnTo>
                    <a:pt x="0" y="64"/>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92" name="Freeform 241"/>
            <p:cNvSpPr/>
            <p:nvPr/>
          </p:nvSpPr>
          <p:spPr bwMode="auto">
            <a:xfrm>
              <a:off x="7835132" y="3364962"/>
              <a:ext cx="322708" cy="322708"/>
            </a:xfrm>
            <a:custGeom>
              <a:avLst/>
              <a:gdLst>
                <a:gd name="T0" fmla="*/ 23 w 78"/>
                <a:gd name="T1" fmla="*/ 4 h 78"/>
                <a:gd name="T2" fmla="*/ 23 w 78"/>
                <a:gd name="T3" fmla="*/ 4 h 78"/>
                <a:gd name="T4" fmla="*/ 31 w 78"/>
                <a:gd name="T5" fmla="*/ 1 h 78"/>
                <a:gd name="T6" fmla="*/ 38 w 78"/>
                <a:gd name="T7" fmla="*/ 0 h 78"/>
                <a:gd name="T8" fmla="*/ 46 w 78"/>
                <a:gd name="T9" fmla="*/ 1 h 78"/>
                <a:gd name="T10" fmla="*/ 52 w 78"/>
                <a:gd name="T11" fmla="*/ 3 h 78"/>
                <a:gd name="T12" fmla="*/ 59 w 78"/>
                <a:gd name="T13" fmla="*/ 5 h 78"/>
                <a:gd name="T14" fmla="*/ 66 w 78"/>
                <a:gd name="T15" fmla="*/ 11 h 78"/>
                <a:gd name="T16" fmla="*/ 70 w 78"/>
                <a:gd name="T17" fmla="*/ 16 h 78"/>
                <a:gd name="T18" fmla="*/ 74 w 78"/>
                <a:gd name="T19" fmla="*/ 23 h 78"/>
                <a:gd name="T20" fmla="*/ 74 w 78"/>
                <a:gd name="T21" fmla="*/ 23 h 78"/>
                <a:gd name="T22" fmla="*/ 77 w 78"/>
                <a:gd name="T23" fmla="*/ 30 h 78"/>
                <a:gd name="T24" fmla="*/ 78 w 78"/>
                <a:gd name="T25" fmla="*/ 38 h 78"/>
                <a:gd name="T26" fmla="*/ 78 w 78"/>
                <a:gd name="T27" fmla="*/ 46 h 78"/>
                <a:gd name="T28" fmla="*/ 75 w 78"/>
                <a:gd name="T29" fmla="*/ 53 h 78"/>
                <a:gd name="T30" fmla="*/ 73 w 78"/>
                <a:gd name="T31" fmla="*/ 59 h 78"/>
                <a:gd name="T32" fmla="*/ 69 w 78"/>
                <a:gd name="T33" fmla="*/ 65 h 78"/>
                <a:gd name="T34" fmla="*/ 62 w 78"/>
                <a:gd name="T35" fmla="*/ 70 h 78"/>
                <a:gd name="T36" fmla="*/ 55 w 78"/>
                <a:gd name="T37" fmla="*/ 74 h 78"/>
                <a:gd name="T38" fmla="*/ 55 w 78"/>
                <a:gd name="T39" fmla="*/ 74 h 78"/>
                <a:gd name="T40" fmla="*/ 48 w 78"/>
                <a:gd name="T41" fmla="*/ 77 h 78"/>
                <a:gd name="T42" fmla="*/ 40 w 78"/>
                <a:gd name="T43" fmla="*/ 78 h 78"/>
                <a:gd name="T44" fmla="*/ 33 w 78"/>
                <a:gd name="T45" fmla="*/ 78 h 78"/>
                <a:gd name="T46" fmla="*/ 25 w 78"/>
                <a:gd name="T47" fmla="*/ 75 h 78"/>
                <a:gd name="T48" fmla="*/ 19 w 78"/>
                <a:gd name="T49" fmla="*/ 73 h 78"/>
                <a:gd name="T50" fmla="*/ 13 w 78"/>
                <a:gd name="T51" fmla="*/ 67 h 78"/>
                <a:gd name="T52" fmla="*/ 8 w 78"/>
                <a:gd name="T53" fmla="*/ 62 h 78"/>
                <a:gd name="T54" fmla="*/ 4 w 78"/>
                <a:gd name="T55" fmla="*/ 55 h 78"/>
                <a:gd name="T56" fmla="*/ 4 w 78"/>
                <a:gd name="T57" fmla="*/ 55 h 78"/>
                <a:gd name="T58" fmla="*/ 1 w 78"/>
                <a:gd name="T59" fmla="*/ 48 h 78"/>
                <a:gd name="T60" fmla="*/ 0 w 78"/>
                <a:gd name="T61" fmla="*/ 40 h 78"/>
                <a:gd name="T62" fmla="*/ 1 w 78"/>
                <a:gd name="T63" fmla="*/ 34 h 78"/>
                <a:gd name="T64" fmla="*/ 2 w 78"/>
                <a:gd name="T65" fmla="*/ 26 h 78"/>
                <a:gd name="T66" fmla="*/ 6 w 78"/>
                <a:gd name="T67" fmla="*/ 19 h 78"/>
                <a:gd name="T68" fmla="*/ 11 w 78"/>
                <a:gd name="T69" fmla="*/ 13 h 78"/>
                <a:gd name="T70" fmla="*/ 16 w 78"/>
                <a:gd name="T71" fmla="*/ 8 h 78"/>
                <a:gd name="T72" fmla="*/ 23 w 78"/>
                <a:gd name="T73" fmla="*/ 4 h 78"/>
                <a:gd name="T74" fmla="*/ 23 w 78"/>
                <a:gd name="T75"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3" y="4"/>
                  </a:moveTo>
                  <a:lnTo>
                    <a:pt x="23" y="4"/>
                  </a:lnTo>
                  <a:lnTo>
                    <a:pt x="31" y="1"/>
                  </a:lnTo>
                  <a:lnTo>
                    <a:pt x="38" y="0"/>
                  </a:lnTo>
                  <a:lnTo>
                    <a:pt x="46" y="1"/>
                  </a:lnTo>
                  <a:lnTo>
                    <a:pt x="52" y="3"/>
                  </a:lnTo>
                  <a:lnTo>
                    <a:pt x="59" y="5"/>
                  </a:lnTo>
                  <a:lnTo>
                    <a:pt x="66" y="11"/>
                  </a:lnTo>
                  <a:lnTo>
                    <a:pt x="70" y="16"/>
                  </a:lnTo>
                  <a:lnTo>
                    <a:pt x="74" y="23"/>
                  </a:lnTo>
                  <a:lnTo>
                    <a:pt x="74" y="23"/>
                  </a:lnTo>
                  <a:lnTo>
                    <a:pt x="77" y="30"/>
                  </a:lnTo>
                  <a:lnTo>
                    <a:pt x="78" y="38"/>
                  </a:lnTo>
                  <a:lnTo>
                    <a:pt x="78" y="46"/>
                  </a:lnTo>
                  <a:lnTo>
                    <a:pt x="75" y="53"/>
                  </a:lnTo>
                  <a:lnTo>
                    <a:pt x="73" y="59"/>
                  </a:lnTo>
                  <a:lnTo>
                    <a:pt x="69" y="65"/>
                  </a:lnTo>
                  <a:lnTo>
                    <a:pt x="62" y="70"/>
                  </a:lnTo>
                  <a:lnTo>
                    <a:pt x="55" y="74"/>
                  </a:lnTo>
                  <a:lnTo>
                    <a:pt x="55" y="74"/>
                  </a:lnTo>
                  <a:lnTo>
                    <a:pt x="48" y="77"/>
                  </a:lnTo>
                  <a:lnTo>
                    <a:pt x="40" y="78"/>
                  </a:lnTo>
                  <a:lnTo>
                    <a:pt x="33" y="78"/>
                  </a:lnTo>
                  <a:lnTo>
                    <a:pt x="25" y="75"/>
                  </a:lnTo>
                  <a:lnTo>
                    <a:pt x="19" y="73"/>
                  </a:lnTo>
                  <a:lnTo>
                    <a:pt x="13" y="67"/>
                  </a:lnTo>
                  <a:lnTo>
                    <a:pt x="8" y="62"/>
                  </a:lnTo>
                  <a:lnTo>
                    <a:pt x="4" y="55"/>
                  </a:lnTo>
                  <a:lnTo>
                    <a:pt x="4" y="55"/>
                  </a:lnTo>
                  <a:lnTo>
                    <a:pt x="1" y="48"/>
                  </a:lnTo>
                  <a:lnTo>
                    <a:pt x="0" y="40"/>
                  </a:lnTo>
                  <a:lnTo>
                    <a:pt x="1" y="34"/>
                  </a:lnTo>
                  <a:lnTo>
                    <a:pt x="2" y="26"/>
                  </a:lnTo>
                  <a:lnTo>
                    <a:pt x="6" y="19"/>
                  </a:lnTo>
                  <a:lnTo>
                    <a:pt x="11" y="13"/>
                  </a:lnTo>
                  <a:lnTo>
                    <a:pt x="16" y="8"/>
                  </a:lnTo>
                  <a:lnTo>
                    <a:pt x="23" y="4"/>
                  </a:lnTo>
                  <a:lnTo>
                    <a:pt x="23" y="4"/>
                  </a:lnTo>
                  <a:close/>
                </a:path>
              </a:pathLst>
            </a:custGeom>
            <a:solidFill>
              <a:srgbClr val="80BDAA"/>
            </a:solidFill>
            <a:ln>
              <a:noFill/>
            </a:ln>
          </p:spPr>
          <p:txBody>
            <a:bodyPr vert="horz" wrap="square" lIns="121920" tIns="60960" rIns="121920" bIns="60960" numCol="1" anchor="t" anchorCtr="0" compatLnSpc="1"/>
            <a:lstStyle/>
            <a:p>
              <a:endParaRPr lang="zh-CN" altLang="en-US" sz="2400"/>
            </a:p>
          </p:txBody>
        </p:sp>
        <p:sp>
          <p:nvSpPr>
            <p:cNvPr id="193" name="Freeform 242"/>
            <p:cNvSpPr/>
            <p:nvPr/>
          </p:nvSpPr>
          <p:spPr bwMode="auto">
            <a:xfrm>
              <a:off x="7901327" y="3526317"/>
              <a:ext cx="95159" cy="161355"/>
            </a:xfrm>
            <a:custGeom>
              <a:avLst/>
              <a:gdLst>
                <a:gd name="T0" fmla="*/ 17 w 23"/>
                <a:gd name="T1" fmla="*/ 39 h 39"/>
                <a:gd name="T2" fmla="*/ 17 w 23"/>
                <a:gd name="T3" fmla="*/ 39 h 39"/>
                <a:gd name="T4" fmla="*/ 8 w 23"/>
                <a:gd name="T5" fmla="*/ 36 h 39"/>
                <a:gd name="T6" fmla="*/ 0 w 23"/>
                <a:gd name="T7" fmla="*/ 31 h 39"/>
                <a:gd name="T8" fmla="*/ 23 w 23"/>
                <a:gd name="T9" fmla="*/ 0 h 39"/>
                <a:gd name="T10" fmla="*/ 17 w 23"/>
                <a:gd name="T11" fmla="*/ 39 h 39"/>
              </a:gdLst>
              <a:ahLst/>
              <a:cxnLst>
                <a:cxn ang="0">
                  <a:pos x="T0" y="T1"/>
                </a:cxn>
                <a:cxn ang="0">
                  <a:pos x="T2" y="T3"/>
                </a:cxn>
                <a:cxn ang="0">
                  <a:pos x="T4" y="T5"/>
                </a:cxn>
                <a:cxn ang="0">
                  <a:pos x="T6" y="T7"/>
                </a:cxn>
                <a:cxn ang="0">
                  <a:pos x="T8" y="T9"/>
                </a:cxn>
                <a:cxn ang="0">
                  <a:pos x="T10" y="T11"/>
                </a:cxn>
              </a:cxnLst>
              <a:rect l="0" t="0" r="r" b="b"/>
              <a:pathLst>
                <a:path w="23" h="39">
                  <a:moveTo>
                    <a:pt x="17" y="39"/>
                  </a:moveTo>
                  <a:lnTo>
                    <a:pt x="17" y="39"/>
                  </a:lnTo>
                  <a:lnTo>
                    <a:pt x="8" y="36"/>
                  </a:lnTo>
                  <a:lnTo>
                    <a:pt x="0" y="31"/>
                  </a:lnTo>
                  <a:lnTo>
                    <a:pt x="23" y="0"/>
                  </a:lnTo>
                  <a:lnTo>
                    <a:pt x="17" y="39"/>
                  </a:lnTo>
                  <a:close/>
                </a:path>
              </a:pathLst>
            </a:custGeom>
            <a:solidFill>
              <a:srgbClr val="C0F0E4"/>
            </a:solidFill>
            <a:ln>
              <a:noFill/>
            </a:ln>
          </p:spPr>
          <p:txBody>
            <a:bodyPr vert="horz" wrap="square" lIns="121920" tIns="60960" rIns="121920" bIns="60960" numCol="1" anchor="t" anchorCtr="0" compatLnSpc="1"/>
            <a:lstStyle/>
            <a:p>
              <a:endParaRPr lang="zh-CN" altLang="en-US" sz="2400"/>
            </a:p>
          </p:txBody>
        </p:sp>
        <p:sp>
          <p:nvSpPr>
            <p:cNvPr id="194" name="Freeform 243"/>
            <p:cNvSpPr/>
            <p:nvPr/>
          </p:nvSpPr>
          <p:spPr bwMode="auto">
            <a:xfrm>
              <a:off x="7835132" y="3451846"/>
              <a:ext cx="161355" cy="202728"/>
            </a:xfrm>
            <a:custGeom>
              <a:avLst/>
              <a:gdLst>
                <a:gd name="T0" fmla="*/ 16 w 39"/>
                <a:gd name="T1" fmla="*/ 49 h 49"/>
                <a:gd name="T2" fmla="*/ 16 w 39"/>
                <a:gd name="T3" fmla="*/ 49 h 49"/>
                <a:gd name="T4" fmla="*/ 9 w 39"/>
                <a:gd name="T5" fmla="*/ 42 h 49"/>
                <a:gd name="T6" fmla="*/ 4 w 39"/>
                <a:gd name="T7" fmla="*/ 34 h 49"/>
                <a:gd name="T8" fmla="*/ 4 w 39"/>
                <a:gd name="T9" fmla="*/ 34 h 49"/>
                <a:gd name="T10" fmla="*/ 1 w 39"/>
                <a:gd name="T11" fmla="*/ 26 h 49"/>
                <a:gd name="T12" fmla="*/ 0 w 39"/>
                <a:gd name="T13" fmla="*/ 17 h 49"/>
                <a:gd name="T14" fmla="*/ 1 w 39"/>
                <a:gd name="T15" fmla="*/ 9 h 49"/>
                <a:gd name="T16" fmla="*/ 5 w 39"/>
                <a:gd name="T17" fmla="*/ 0 h 49"/>
                <a:gd name="T18" fmla="*/ 39 w 39"/>
                <a:gd name="T19" fmla="*/ 18 h 49"/>
                <a:gd name="T20" fmla="*/ 16 w 39"/>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49">
                  <a:moveTo>
                    <a:pt x="16" y="49"/>
                  </a:moveTo>
                  <a:lnTo>
                    <a:pt x="16" y="49"/>
                  </a:lnTo>
                  <a:lnTo>
                    <a:pt x="9" y="42"/>
                  </a:lnTo>
                  <a:lnTo>
                    <a:pt x="4" y="34"/>
                  </a:lnTo>
                  <a:lnTo>
                    <a:pt x="4" y="34"/>
                  </a:lnTo>
                  <a:lnTo>
                    <a:pt x="1" y="26"/>
                  </a:lnTo>
                  <a:lnTo>
                    <a:pt x="0" y="17"/>
                  </a:lnTo>
                  <a:lnTo>
                    <a:pt x="1" y="9"/>
                  </a:lnTo>
                  <a:lnTo>
                    <a:pt x="5" y="0"/>
                  </a:lnTo>
                  <a:lnTo>
                    <a:pt x="39" y="18"/>
                  </a:lnTo>
                  <a:lnTo>
                    <a:pt x="16" y="49"/>
                  </a:lnTo>
                  <a:close/>
                </a:path>
              </a:pathLst>
            </a:custGeom>
            <a:solidFill>
              <a:srgbClr val="AFE3D6"/>
            </a:solidFill>
            <a:ln>
              <a:noFill/>
            </a:ln>
          </p:spPr>
          <p:txBody>
            <a:bodyPr vert="horz" wrap="square" lIns="121920" tIns="60960" rIns="121920" bIns="60960" numCol="1" anchor="t" anchorCtr="0" compatLnSpc="1"/>
            <a:lstStyle/>
            <a:p>
              <a:endParaRPr lang="zh-CN" altLang="en-US" sz="2400"/>
            </a:p>
          </p:txBody>
        </p:sp>
        <p:sp>
          <p:nvSpPr>
            <p:cNvPr id="195" name="Freeform 244"/>
            <p:cNvSpPr/>
            <p:nvPr/>
          </p:nvSpPr>
          <p:spPr bwMode="auto">
            <a:xfrm>
              <a:off x="7855814" y="3381511"/>
              <a:ext cx="140666" cy="144806"/>
            </a:xfrm>
            <a:custGeom>
              <a:avLst/>
              <a:gdLst>
                <a:gd name="T0" fmla="*/ 0 w 34"/>
                <a:gd name="T1" fmla="*/ 17 h 35"/>
                <a:gd name="T2" fmla="*/ 0 w 34"/>
                <a:gd name="T3" fmla="*/ 17 h 35"/>
                <a:gd name="T4" fmla="*/ 3 w 34"/>
                <a:gd name="T5" fmla="*/ 12 h 35"/>
                <a:gd name="T6" fmla="*/ 7 w 34"/>
                <a:gd name="T7" fmla="*/ 7 h 35"/>
                <a:gd name="T8" fmla="*/ 12 w 34"/>
                <a:gd name="T9" fmla="*/ 3 h 35"/>
                <a:gd name="T10" fmla="*/ 18 w 34"/>
                <a:gd name="T11" fmla="*/ 0 h 35"/>
                <a:gd name="T12" fmla="*/ 34 w 34"/>
                <a:gd name="T13" fmla="*/ 35 h 35"/>
                <a:gd name="T14" fmla="*/ 0 w 3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5">
                  <a:moveTo>
                    <a:pt x="0" y="17"/>
                  </a:moveTo>
                  <a:lnTo>
                    <a:pt x="0" y="17"/>
                  </a:lnTo>
                  <a:lnTo>
                    <a:pt x="3" y="12"/>
                  </a:lnTo>
                  <a:lnTo>
                    <a:pt x="7" y="7"/>
                  </a:lnTo>
                  <a:lnTo>
                    <a:pt x="12" y="3"/>
                  </a:lnTo>
                  <a:lnTo>
                    <a:pt x="18" y="0"/>
                  </a:lnTo>
                  <a:lnTo>
                    <a:pt x="34" y="35"/>
                  </a:lnTo>
                  <a:lnTo>
                    <a:pt x="0" y="17"/>
                  </a:lnTo>
                  <a:close/>
                </a:path>
              </a:pathLst>
            </a:custGeom>
            <a:solidFill>
              <a:srgbClr val="9ED6C6"/>
            </a:solidFill>
            <a:ln>
              <a:noFill/>
            </a:ln>
          </p:spPr>
          <p:txBody>
            <a:bodyPr vert="horz" wrap="square" lIns="121920" tIns="60960" rIns="121920" bIns="60960" numCol="1" anchor="t" anchorCtr="0" compatLnSpc="1"/>
            <a:lstStyle/>
            <a:p>
              <a:endParaRPr lang="zh-CN" altLang="en-US" sz="2400"/>
            </a:p>
          </p:txBody>
        </p:sp>
        <p:sp>
          <p:nvSpPr>
            <p:cNvPr id="196" name="Freeform 245"/>
            <p:cNvSpPr/>
            <p:nvPr/>
          </p:nvSpPr>
          <p:spPr bwMode="auto">
            <a:xfrm>
              <a:off x="7930286" y="3364962"/>
              <a:ext cx="119982" cy="161355"/>
            </a:xfrm>
            <a:custGeom>
              <a:avLst/>
              <a:gdLst>
                <a:gd name="T0" fmla="*/ 0 w 29"/>
                <a:gd name="T1" fmla="*/ 4 h 39"/>
                <a:gd name="T2" fmla="*/ 16 w 29"/>
                <a:gd name="T3" fmla="*/ 39 h 39"/>
                <a:gd name="T4" fmla="*/ 29 w 29"/>
                <a:gd name="T5" fmla="*/ 3 h 39"/>
                <a:gd name="T6" fmla="*/ 29 w 29"/>
                <a:gd name="T7" fmla="*/ 3 h 39"/>
                <a:gd name="T8" fmla="*/ 23 w 29"/>
                <a:gd name="T9" fmla="*/ 1 h 39"/>
                <a:gd name="T10" fmla="*/ 15 w 29"/>
                <a:gd name="T11" fmla="*/ 0 h 39"/>
                <a:gd name="T12" fmla="*/ 8 w 29"/>
                <a:gd name="T13" fmla="*/ 1 h 39"/>
                <a:gd name="T14" fmla="*/ 0 w 29"/>
                <a:gd name="T15" fmla="*/ 4 h 39"/>
                <a:gd name="T16" fmla="*/ 0 w 29"/>
                <a:gd name="T17"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9">
                  <a:moveTo>
                    <a:pt x="0" y="4"/>
                  </a:moveTo>
                  <a:lnTo>
                    <a:pt x="16" y="39"/>
                  </a:lnTo>
                  <a:lnTo>
                    <a:pt x="29" y="3"/>
                  </a:lnTo>
                  <a:lnTo>
                    <a:pt x="29" y="3"/>
                  </a:lnTo>
                  <a:lnTo>
                    <a:pt x="23" y="1"/>
                  </a:lnTo>
                  <a:lnTo>
                    <a:pt x="15" y="0"/>
                  </a:lnTo>
                  <a:lnTo>
                    <a:pt x="8" y="1"/>
                  </a:lnTo>
                  <a:lnTo>
                    <a:pt x="0" y="4"/>
                  </a:lnTo>
                  <a:lnTo>
                    <a:pt x="0" y="4"/>
                  </a:lnTo>
                  <a:close/>
                </a:path>
              </a:pathLst>
            </a:custGeom>
            <a:solidFill>
              <a:srgbClr val="8ECAB9"/>
            </a:solidFill>
            <a:ln>
              <a:noFill/>
            </a:ln>
          </p:spPr>
          <p:txBody>
            <a:bodyPr vert="horz" wrap="square" lIns="121920" tIns="60960" rIns="121920" bIns="60960" numCol="1" anchor="t" anchorCtr="0" compatLnSpc="1"/>
            <a:lstStyle/>
            <a:p>
              <a:endParaRPr lang="zh-CN" altLang="en-US" sz="2400"/>
            </a:p>
          </p:txBody>
        </p:sp>
        <p:sp>
          <p:nvSpPr>
            <p:cNvPr id="197" name="Freeform 246"/>
            <p:cNvSpPr/>
            <p:nvPr/>
          </p:nvSpPr>
          <p:spPr bwMode="auto">
            <a:xfrm>
              <a:off x="7098699" y="3844885"/>
              <a:ext cx="674376" cy="330983"/>
            </a:xfrm>
            <a:custGeom>
              <a:avLst/>
              <a:gdLst>
                <a:gd name="T0" fmla="*/ 0 w 163"/>
                <a:gd name="T1" fmla="*/ 74 h 80"/>
                <a:gd name="T2" fmla="*/ 162 w 163"/>
                <a:gd name="T3" fmla="*/ 0 h 80"/>
                <a:gd name="T4" fmla="*/ 163 w 163"/>
                <a:gd name="T5" fmla="*/ 4 h 80"/>
                <a:gd name="T6" fmla="*/ 1 w 163"/>
                <a:gd name="T7" fmla="*/ 80 h 80"/>
                <a:gd name="T8" fmla="*/ 0 w 163"/>
                <a:gd name="T9" fmla="*/ 74 h 80"/>
              </a:gdLst>
              <a:ahLst/>
              <a:cxnLst>
                <a:cxn ang="0">
                  <a:pos x="T0" y="T1"/>
                </a:cxn>
                <a:cxn ang="0">
                  <a:pos x="T2" y="T3"/>
                </a:cxn>
                <a:cxn ang="0">
                  <a:pos x="T4" y="T5"/>
                </a:cxn>
                <a:cxn ang="0">
                  <a:pos x="T6" y="T7"/>
                </a:cxn>
                <a:cxn ang="0">
                  <a:pos x="T8" y="T9"/>
                </a:cxn>
              </a:cxnLst>
              <a:rect l="0" t="0" r="r" b="b"/>
              <a:pathLst>
                <a:path w="163" h="80">
                  <a:moveTo>
                    <a:pt x="0" y="74"/>
                  </a:moveTo>
                  <a:lnTo>
                    <a:pt x="162" y="0"/>
                  </a:lnTo>
                  <a:lnTo>
                    <a:pt x="163" y="4"/>
                  </a:lnTo>
                  <a:lnTo>
                    <a:pt x="1" y="80"/>
                  </a:lnTo>
                  <a:lnTo>
                    <a:pt x="0" y="74"/>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198" name="Freeform 247"/>
            <p:cNvSpPr/>
            <p:nvPr/>
          </p:nvSpPr>
          <p:spPr bwMode="auto">
            <a:xfrm>
              <a:off x="6929068" y="3737318"/>
              <a:ext cx="285473" cy="413725"/>
            </a:xfrm>
            <a:custGeom>
              <a:avLst/>
              <a:gdLst>
                <a:gd name="T0" fmla="*/ 0 w 69"/>
                <a:gd name="T1" fmla="*/ 14 h 100"/>
                <a:gd name="T2" fmla="*/ 28 w 69"/>
                <a:gd name="T3" fmla="*/ 0 h 100"/>
                <a:gd name="T4" fmla="*/ 69 w 69"/>
                <a:gd name="T5" fmla="*/ 88 h 100"/>
                <a:gd name="T6" fmla="*/ 41 w 69"/>
                <a:gd name="T7" fmla="*/ 100 h 100"/>
                <a:gd name="T8" fmla="*/ 0 w 69"/>
                <a:gd name="T9" fmla="*/ 14 h 100"/>
              </a:gdLst>
              <a:ahLst/>
              <a:cxnLst>
                <a:cxn ang="0">
                  <a:pos x="T0" y="T1"/>
                </a:cxn>
                <a:cxn ang="0">
                  <a:pos x="T2" y="T3"/>
                </a:cxn>
                <a:cxn ang="0">
                  <a:pos x="T4" y="T5"/>
                </a:cxn>
                <a:cxn ang="0">
                  <a:pos x="T6" y="T7"/>
                </a:cxn>
                <a:cxn ang="0">
                  <a:pos x="T8" y="T9"/>
                </a:cxn>
              </a:cxnLst>
              <a:rect l="0" t="0" r="r" b="b"/>
              <a:pathLst>
                <a:path w="69" h="100">
                  <a:moveTo>
                    <a:pt x="0" y="14"/>
                  </a:moveTo>
                  <a:lnTo>
                    <a:pt x="28" y="0"/>
                  </a:lnTo>
                  <a:lnTo>
                    <a:pt x="69" y="88"/>
                  </a:lnTo>
                  <a:lnTo>
                    <a:pt x="41" y="100"/>
                  </a:lnTo>
                  <a:lnTo>
                    <a:pt x="0" y="14"/>
                  </a:lnTo>
                  <a:close/>
                </a:path>
              </a:pathLst>
            </a:custGeom>
            <a:solidFill>
              <a:srgbClr val="AD0000"/>
            </a:solidFill>
            <a:ln>
              <a:noFill/>
            </a:ln>
          </p:spPr>
          <p:txBody>
            <a:bodyPr vert="horz" wrap="square" lIns="121920" tIns="60960" rIns="121920" bIns="60960" numCol="1" anchor="t" anchorCtr="0" compatLnSpc="1"/>
            <a:lstStyle/>
            <a:p>
              <a:endParaRPr lang="zh-CN" altLang="en-US" sz="2400"/>
            </a:p>
          </p:txBody>
        </p:sp>
        <p:sp>
          <p:nvSpPr>
            <p:cNvPr id="199" name="Freeform 248"/>
            <p:cNvSpPr/>
            <p:nvPr/>
          </p:nvSpPr>
          <p:spPr bwMode="auto">
            <a:xfrm>
              <a:off x="7131794" y="3811786"/>
              <a:ext cx="223412" cy="277198"/>
            </a:xfrm>
            <a:custGeom>
              <a:avLst/>
              <a:gdLst>
                <a:gd name="T0" fmla="*/ 0 w 54"/>
                <a:gd name="T1" fmla="*/ 13 h 67"/>
                <a:gd name="T2" fmla="*/ 28 w 54"/>
                <a:gd name="T3" fmla="*/ 0 h 67"/>
                <a:gd name="T4" fmla="*/ 54 w 54"/>
                <a:gd name="T5" fmla="*/ 54 h 67"/>
                <a:gd name="T6" fmla="*/ 25 w 54"/>
                <a:gd name="T7" fmla="*/ 67 h 67"/>
                <a:gd name="T8" fmla="*/ 0 w 54"/>
                <a:gd name="T9" fmla="*/ 13 h 67"/>
              </a:gdLst>
              <a:ahLst/>
              <a:cxnLst>
                <a:cxn ang="0">
                  <a:pos x="T0" y="T1"/>
                </a:cxn>
                <a:cxn ang="0">
                  <a:pos x="T2" y="T3"/>
                </a:cxn>
                <a:cxn ang="0">
                  <a:pos x="T4" y="T5"/>
                </a:cxn>
                <a:cxn ang="0">
                  <a:pos x="T6" y="T7"/>
                </a:cxn>
                <a:cxn ang="0">
                  <a:pos x="T8" y="T9"/>
                </a:cxn>
              </a:cxnLst>
              <a:rect l="0" t="0" r="r" b="b"/>
              <a:pathLst>
                <a:path w="54" h="67">
                  <a:moveTo>
                    <a:pt x="0" y="13"/>
                  </a:moveTo>
                  <a:lnTo>
                    <a:pt x="28" y="0"/>
                  </a:lnTo>
                  <a:lnTo>
                    <a:pt x="54" y="54"/>
                  </a:lnTo>
                  <a:lnTo>
                    <a:pt x="25" y="67"/>
                  </a:lnTo>
                  <a:lnTo>
                    <a:pt x="0" y="13"/>
                  </a:lnTo>
                  <a:close/>
                </a:path>
              </a:pathLst>
            </a:custGeom>
            <a:solidFill>
              <a:srgbClr val="B91817"/>
            </a:solidFill>
            <a:ln>
              <a:noFill/>
            </a:ln>
          </p:spPr>
          <p:txBody>
            <a:bodyPr vert="horz" wrap="square" lIns="121920" tIns="60960" rIns="121920" bIns="60960" numCol="1" anchor="t" anchorCtr="0" compatLnSpc="1"/>
            <a:lstStyle/>
            <a:p>
              <a:endParaRPr lang="zh-CN" altLang="en-US" sz="2400"/>
            </a:p>
          </p:txBody>
        </p:sp>
        <p:sp>
          <p:nvSpPr>
            <p:cNvPr id="200" name="Freeform 249"/>
            <p:cNvSpPr/>
            <p:nvPr/>
          </p:nvSpPr>
          <p:spPr bwMode="auto">
            <a:xfrm>
              <a:off x="7301420" y="3824202"/>
              <a:ext cx="190313" cy="198587"/>
            </a:xfrm>
            <a:custGeom>
              <a:avLst/>
              <a:gdLst>
                <a:gd name="T0" fmla="*/ 0 w 46"/>
                <a:gd name="T1" fmla="*/ 13 h 48"/>
                <a:gd name="T2" fmla="*/ 29 w 46"/>
                <a:gd name="T3" fmla="*/ 0 h 48"/>
                <a:gd name="T4" fmla="*/ 46 w 46"/>
                <a:gd name="T5" fmla="*/ 36 h 48"/>
                <a:gd name="T6" fmla="*/ 17 w 46"/>
                <a:gd name="T7" fmla="*/ 48 h 48"/>
                <a:gd name="T8" fmla="*/ 0 w 46"/>
                <a:gd name="T9" fmla="*/ 13 h 48"/>
              </a:gdLst>
              <a:ahLst/>
              <a:cxnLst>
                <a:cxn ang="0">
                  <a:pos x="T0" y="T1"/>
                </a:cxn>
                <a:cxn ang="0">
                  <a:pos x="T2" y="T3"/>
                </a:cxn>
                <a:cxn ang="0">
                  <a:pos x="T4" y="T5"/>
                </a:cxn>
                <a:cxn ang="0">
                  <a:pos x="T6" y="T7"/>
                </a:cxn>
                <a:cxn ang="0">
                  <a:pos x="T8" y="T9"/>
                </a:cxn>
              </a:cxnLst>
              <a:rect l="0" t="0" r="r" b="b"/>
              <a:pathLst>
                <a:path w="46" h="48">
                  <a:moveTo>
                    <a:pt x="0" y="13"/>
                  </a:moveTo>
                  <a:lnTo>
                    <a:pt x="29" y="0"/>
                  </a:lnTo>
                  <a:lnTo>
                    <a:pt x="46" y="36"/>
                  </a:lnTo>
                  <a:lnTo>
                    <a:pt x="17" y="48"/>
                  </a:lnTo>
                  <a:lnTo>
                    <a:pt x="0" y="13"/>
                  </a:lnTo>
                  <a:close/>
                </a:path>
              </a:pathLst>
            </a:custGeom>
            <a:solidFill>
              <a:srgbClr val="C42525"/>
            </a:solidFill>
            <a:ln>
              <a:noFill/>
            </a:ln>
          </p:spPr>
          <p:txBody>
            <a:bodyPr vert="horz" wrap="square" lIns="121920" tIns="60960" rIns="121920" bIns="60960" numCol="1" anchor="t" anchorCtr="0" compatLnSpc="1"/>
            <a:lstStyle/>
            <a:p>
              <a:endParaRPr lang="zh-CN" altLang="en-US" sz="2400"/>
            </a:p>
          </p:txBody>
        </p:sp>
        <p:sp>
          <p:nvSpPr>
            <p:cNvPr id="201" name="Freeform 250"/>
            <p:cNvSpPr/>
            <p:nvPr/>
          </p:nvSpPr>
          <p:spPr bwMode="auto">
            <a:xfrm>
              <a:off x="7408990" y="3687670"/>
              <a:ext cx="219278" cy="273059"/>
            </a:xfrm>
            <a:custGeom>
              <a:avLst/>
              <a:gdLst>
                <a:gd name="T0" fmla="*/ 0 w 53"/>
                <a:gd name="T1" fmla="*/ 14 h 66"/>
                <a:gd name="T2" fmla="*/ 28 w 53"/>
                <a:gd name="T3" fmla="*/ 0 h 66"/>
                <a:gd name="T4" fmla="*/ 53 w 53"/>
                <a:gd name="T5" fmla="*/ 53 h 66"/>
                <a:gd name="T6" fmla="*/ 24 w 53"/>
                <a:gd name="T7" fmla="*/ 66 h 66"/>
                <a:gd name="T8" fmla="*/ 0 w 53"/>
                <a:gd name="T9" fmla="*/ 14 h 66"/>
              </a:gdLst>
              <a:ahLst/>
              <a:cxnLst>
                <a:cxn ang="0">
                  <a:pos x="T0" y="T1"/>
                </a:cxn>
                <a:cxn ang="0">
                  <a:pos x="T2" y="T3"/>
                </a:cxn>
                <a:cxn ang="0">
                  <a:pos x="T4" y="T5"/>
                </a:cxn>
                <a:cxn ang="0">
                  <a:pos x="T6" y="T7"/>
                </a:cxn>
                <a:cxn ang="0">
                  <a:pos x="T8" y="T9"/>
                </a:cxn>
              </a:cxnLst>
              <a:rect l="0" t="0" r="r" b="b"/>
              <a:pathLst>
                <a:path w="53" h="66">
                  <a:moveTo>
                    <a:pt x="0" y="14"/>
                  </a:moveTo>
                  <a:lnTo>
                    <a:pt x="28" y="0"/>
                  </a:lnTo>
                  <a:lnTo>
                    <a:pt x="53" y="53"/>
                  </a:lnTo>
                  <a:lnTo>
                    <a:pt x="24" y="66"/>
                  </a:lnTo>
                  <a:lnTo>
                    <a:pt x="0" y="14"/>
                  </a:lnTo>
                  <a:close/>
                </a:path>
              </a:pathLst>
            </a:custGeom>
            <a:solidFill>
              <a:srgbClr val="D03333"/>
            </a:solidFill>
            <a:ln>
              <a:noFill/>
            </a:ln>
          </p:spPr>
          <p:txBody>
            <a:bodyPr vert="horz" wrap="square" lIns="121920" tIns="60960" rIns="121920" bIns="60960" numCol="1" anchor="t" anchorCtr="0" compatLnSpc="1"/>
            <a:lstStyle/>
            <a:p>
              <a:endParaRPr lang="zh-CN" altLang="en-US" sz="2400"/>
            </a:p>
          </p:txBody>
        </p:sp>
        <p:sp>
          <p:nvSpPr>
            <p:cNvPr id="202" name="Freeform 251"/>
            <p:cNvSpPr/>
            <p:nvPr/>
          </p:nvSpPr>
          <p:spPr bwMode="auto">
            <a:xfrm>
              <a:off x="7578621" y="3687670"/>
              <a:ext cx="190313" cy="206864"/>
            </a:xfrm>
            <a:custGeom>
              <a:avLst/>
              <a:gdLst>
                <a:gd name="T0" fmla="*/ 0 w 46"/>
                <a:gd name="T1" fmla="*/ 14 h 50"/>
                <a:gd name="T2" fmla="*/ 28 w 46"/>
                <a:gd name="T3" fmla="*/ 0 h 50"/>
                <a:gd name="T4" fmla="*/ 46 w 46"/>
                <a:gd name="T5" fmla="*/ 38 h 50"/>
                <a:gd name="T6" fmla="*/ 17 w 46"/>
                <a:gd name="T7" fmla="*/ 50 h 50"/>
                <a:gd name="T8" fmla="*/ 0 w 46"/>
                <a:gd name="T9" fmla="*/ 14 h 50"/>
              </a:gdLst>
              <a:ahLst/>
              <a:cxnLst>
                <a:cxn ang="0">
                  <a:pos x="T0" y="T1"/>
                </a:cxn>
                <a:cxn ang="0">
                  <a:pos x="T2" y="T3"/>
                </a:cxn>
                <a:cxn ang="0">
                  <a:pos x="T4" y="T5"/>
                </a:cxn>
                <a:cxn ang="0">
                  <a:pos x="T6" y="T7"/>
                </a:cxn>
                <a:cxn ang="0">
                  <a:pos x="T8" y="T9"/>
                </a:cxn>
              </a:cxnLst>
              <a:rect l="0" t="0" r="r" b="b"/>
              <a:pathLst>
                <a:path w="46" h="50">
                  <a:moveTo>
                    <a:pt x="0" y="14"/>
                  </a:moveTo>
                  <a:lnTo>
                    <a:pt x="28" y="0"/>
                  </a:lnTo>
                  <a:lnTo>
                    <a:pt x="46" y="38"/>
                  </a:lnTo>
                  <a:lnTo>
                    <a:pt x="17" y="50"/>
                  </a:lnTo>
                  <a:lnTo>
                    <a:pt x="0" y="14"/>
                  </a:lnTo>
                  <a:close/>
                </a:path>
              </a:pathLst>
            </a:custGeom>
            <a:solidFill>
              <a:srgbClr val="DB4141"/>
            </a:solidFill>
            <a:ln>
              <a:noFill/>
            </a:ln>
          </p:spPr>
          <p:txBody>
            <a:bodyPr vert="horz" wrap="square" lIns="121920" tIns="60960" rIns="121920" bIns="60960" numCol="1" anchor="t" anchorCtr="0" compatLnSpc="1"/>
            <a:lstStyle/>
            <a:p>
              <a:endParaRPr lang="zh-CN" altLang="en-US" sz="2400"/>
            </a:p>
          </p:txBody>
        </p:sp>
        <p:sp>
          <p:nvSpPr>
            <p:cNvPr id="203" name="Freeform 252"/>
            <p:cNvSpPr/>
            <p:nvPr/>
          </p:nvSpPr>
          <p:spPr bwMode="auto">
            <a:xfrm>
              <a:off x="7938562" y="3733180"/>
              <a:ext cx="70335" cy="45510"/>
            </a:xfrm>
            <a:custGeom>
              <a:avLst/>
              <a:gdLst>
                <a:gd name="T0" fmla="*/ 0 w 17"/>
                <a:gd name="T1" fmla="*/ 7 h 11"/>
                <a:gd name="T2" fmla="*/ 15 w 17"/>
                <a:gd name="T3" fmla="*/ 0 h 11"/>
                <a:gd name="T4" fmla="*/ 17 w 17"/>
                <a:gd name="T5" fmla="*/ 4 h 11"/>
                <a:gd name="T6" fmla="*/ 2 w 17"/>
                <a:gd name="T7" fmla="*/ 11 h 11"/>
                <a:gd name="T8" fmla="*/ 0 w 17"/>
                <a:gd name="T9" fmla="*/ 7 h 11"/>
              </a:gdLst>
              <a:ahLst/>
              <a:cxnLst>
                <a:cxn ang="0">
                  <a:pos x="T0" y="T1"/>
                </a:cxn>
                <a:cxn ang="0">
                  <a:pos x="T2" y="T3"/>
                </a:cxn>
                <a:cxn ang="0">
                  <a:pos x="T4" y="T5"/>
                </a:cxn>
                <a:cxn ang="0">
                  <a:pos x="T6" y="T7"/>
                </a:cxn>
                <a:cxn ang="0">
                  <a:pos x="T8" y="T9"/>
                </a:cxn>
              </a:cxnLst>
              <a:rect l="0" t="0" r="r" b="b"/>
              <a:pathLst>
                <a:path w="17" h="11">
                  <a:moveTo>
                    <a:pt x="0" y="7"/>
                  </a:moveTo>
                  <a:lnTo>
                    <a:pt x="15" y="0"/>
                  </a:lnTo>
                  <a:lnTo>
                    <a:pt x="17" y="4"/>
                  </a:lnTo>
                  <a:lnTo>
                    <a:pt x="2" y="11"/>
                  </a:lnTo>
                  <a:lnTo>
                    <a:pt x="0" y="7"/>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04" name="Freeform 253"/>
            <p:cNvSpPr/>
            <p:nvPr/>
          </p:nvSpPr>
          <p:spPr bwMode="auto">
            <a:xfrm>
              <a:off x="8029583" y="3638022"/>
              <a:ext cx="186179" cy="99296"/>
            </a:xfrm>
            <a:custGeom>
              <a:avLst/>
              <a:gdLst>
                <a:gd name="T0" fmla="*/ 0 w 45"/>
                <a:gd name="T1" fmla="*/ 20 h 24"/>
                <a:gd name="T2" fmla="*/ 43 w 45"/>
                <a:gd name="T3" fmla="*/ 0 h 24"/>
                <a:gd name="T4" fmla="*/ 45 w 45"/>
                <a:gd name="T5" fmla="*/ 4 h 24"/>
                <a:gd name="T6" fmla="*/ 1 w 45"/>
                <a:gd name="T7" fmla="*/ 24 h 24"/>
                <a:gd name="T8" fmla="*/ 0 w 45"/>
                <a:gd name="T9" fmla="*/ 20 h 24"/>
              </a:gdLst>
              <a:ahLst/>
              <a:cxnLst>
                <a:cxn ang="0">
                  <a:pos x="T0" y="T1"/>
                </a:cxn>
                <a:cxn ang="0">
                  <a:pos x="T2" y="T3"/>
                </a:cxn>
                <a:cxn ang="0">
                  <a:pos x="T4" y="T5"/>
                </a:cxn>
                <a:cxn ang="0">
                  <a:pos x="T6" y="T7"/>
                </a:cxn>
                <a:cxn ang="0">
                  <a:pos x="T8" y="T9"/>
                </a:cxn>
              </a:cxnLst>
              <a:rect l="0" t="0" r="r" b="b"/>
              <a:pathLst>
                <a:path w="45" h="24">
                  <a:moveTo>
                    <a:pt x="0" y="20"/>
                  </a:moveTo>
                  <a:lnTo>
                    <a:pt x="43" y="0"/>
                  </a:lnTo>
                  <a:lnTo>
                    <a:pt x="45" y="4"/>
                  </a:lnTo>
                  <a:lnTo>
                    <a:pt x="1" y="24"/>
                  </a:lnTo>
                  <a:lnTo>
                    <a:pt x="0" y="20"/>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05" name="Freeform 254"/>
            <p:cNvSpPr/>
            <p:nvPr/>
          </p:nvSpPr>
          <p:spPr bwMode="auto">
            <a:xfrm>
              <a:off x="7131794" y="3985553"/>
              <a:ext cx="529570" cy="273059"/>
            </a:xfrm>
            <a:custGeom>
              <a:avLst/>
              <a:gdLst>
                <a:gd name="T0" fmla="*/ 0 w 128"/>
                <a:gd name="T1" fmla="*/ 58 h 66"/>
                <a:gd name="T2" fmla="*/ 125 w 128"/>
                <a:gd name="T3" fmla="*/ 0 h 66"/>
                <a:gd name="T4" fmla="*/ 128 w 128"/>
                <a:gd name="T5" fmla="*/ 8 h 66"/>
                <a:gd name="T6" fmla="*/ 4 w 128"/>
                <a:gd name="T7" fmla="*/ 66 h 66"/>
                <a:gd name="T8" fmla="*/ 0 w 128"/>
                <a:gd name="T9" fmla="*/ 58 h 66"/>
              </a:gdLst>
              <a:ahLst/>
              <a:cxnLst>
                <a:cxn ang="0">
                  <a:pos x="T0" y="T1"/>
                </a:cxn>
                <a:cxn ang="0">
                  <a:pos x="T2" y="T3"/>
                </a:cxn>
                <a:cxn ang="0">
                  <a:pos x="T4" y="T5"/>
                </a:cxn>
                <a:cxn ang="0">
                  <a:pos x="T6" y="T7"/>
                </a:cxn>
                <a:cxn ang="0">
                  <a:pos x="T8" y="T9"/>
                </a:cxn>
              </a:cxnLst>
              <a:rect l="0" t="0" r="r" b="b"/>
              <a:pathLst>
                <a:path w="128" h="66">
                  <a:moveTo>
                    <a:pt x="0" y="58"/>
                  </a:moveTo>
                  <a:lnTo>
                    <a:pt x="125" y="0"/>
                  </a:lnTo>
                  <a:lnTo>
                    <a:pt x="128" y="8"/>
                  </a:lnTo>
                  <a:lnTo>
                    <a:pt x="4" y="66"/>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06" name="Freeform 255"/>
            <p:cNvSpPr/>
            <p:nvPr/>
          </p:nvSpPr>
          <p:spPr bwMode="auto">
            <a:xfrm>
              <a:off x="7156617" y="4047615"/>
              <a:ext cx="533707" cy="273059"/>
            </a:xfrm>
            <a:custGeom>
              <a:avLst/>
              <a:gdLst>
                <a:gd name="T0" fmla="*/ 0 w 129"/>
                <a:gd name="T1" fmla="*/ 58 h 66"/>
                <a:gd name="T2" fmla="*/ 126 w 129"/>
                <a:gd name="T3" fmla="*/ 0 h 66"/>
                <a:gd name="T4" fmla="*/ 129 w 129"/>
                <a:gd name="T5" fmla="*/ 8 h 66"/>
                <a:gd name="T6" fmla="*/ 4 w 129"/>
                <a:gd name="T7" fmla="*/ 66 h 66"/>
                <a:gd name="T8" fmla="*/ 0 w 129"/>
                <a:gd name="T9" fmla="*/ 58 h 66"/>
              </a:gdLst>
              <a:ahLst/>
              <a:cxnLst>
                <a:cxn ang="0">
                  <a:pos x="T0" y="T1"/>
                </a:cxn>
                <a:cxn ang="0">
                  <a:pos x="T2" y="T3"/>
                </a:cxn>
                <a:cxn ang="0">
                  <a:pos x="T4" y="T5"/>
                </a:cxn>
                <a:cxn ang="0">
                  <a:pos x="T6" y="T7"/>
                </a:cxn>
                <a:cxn ang="0">
                  <a:pos x="T8" y="T9"/>
                </a:cxn>
              </a:cxnLst>
              <a:rect l="0" t="0" r="r" b="b"/>
              <a:pathLst>
                <a:path w="129" h="66">
                  <a:moveTo>
                    <a:pt x="0" y="58"/>
                  </a:moveTo>
                  <a:lnTo>
                    <a:pt x="126" y="0"/>
                  </a:lnTo>
                  <a:lnTo>
                    <a:pt x="129" y="8"/>
                  </a:lnTo>
                  <a:lnTo>
                    <a:pt x="4" y="66"/>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07" name="Freeform 256"/>
            <p:cNvSpPr/>
            <p:nvPr/>
          </p:nvSpPr>
          <p:spPr bwMode="auto">
            <a:xfrm>
              <a:off x="7185578" y="4105537"/>
              <a:ext cx="529570" cy="277198"/>
            </a:xfrm>
            <a:custGeom>
              <a:avLst/>
              <a:gdLst>
                <a:gd name="T0" fmla="*/ 0 w 128"/>
                <a:gd name="T1" fmla="*/ 58 h 67"/>
                <a:gd name="T2" fmla="*/ 126 w 128"/>
                <a:gd name="T3" fmla="*/ 0 h 67"/>
                <a:gd name="T4" fmla="*/ 128 w 128"/>
                <a:gd name="T5" fmla="*/ 9 h 67"/>
                <a:gd name="T6" fmla="*/ 4 w 128"/>
                <a:gd name="T7" fmla="*/ 67 h 67"/>
                <a:gd name="T8" fmla="*/ 0 w 128"/>
                <a:gd name="T9" fmla="*/ 58 h 67"/>
              </a:gdLst>
              <a:ahLst/>
              <a:cxnLst>
                <a:cxn ang="0">
                  <a:pos x="T0" y="T1"/>
                </a:cxn>
                <a:cxn ang="0">
                  <a:pos x="T2" y="T3"/>
                </a:cxn>
                <a:cxn ang="0">
                  <a:pos x="T4" y="T5"/>
                </a:cxn>
                <a:cxn ang="0">
                  <a:pos x="T6" y="T7"/>
                </a:cxn>
                <a:cxn ang="0">
                  <a:pos x="T8" y="T9"/>
                </a:cxn>
              </a:cxnLst>
              <a:rect l="0" t="0" r="r" b="b"/>
              <a:pathLst>
                <a:path w="128" h="67">
                  <a:moveTo>
                    <a:pt x="0" y="58"/>
                  </a:moveTo>
                  <a:lnTo>
                    <a:pt x="126" y="0"/>
                  </a:lnTo>
                  <a:lnTo>
                    <a:pt x="128" y="9"/>
                  </a:lnTo>
                  <a:lnTo>
                    <a:pt x="4" y="67"/>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08" name="Freeform 257"/>
            <p:cNvSpPr/>
            <p:nvPr/>
          </p:nvSpPr>
          <p:spPr bwMode="auto">
            <a:xfrm>
              <a:off x="7214540" y="4163455"/>
              <a:ext cx="529570" cy="277198"/>
            </a:xfrm>
            <a:custGeom>
              <a:avLst/>
              <a:gdLst>
                <a:gd name="T0" fmla="*/ 0 w 128"/>
                <a:gd name="T1" fmla="*/ 59 h 67"/>
                <a:gd name="T2" fmla="*/ 125 w 128"/>
                <a:gd name="T3" fmla="*/ 0 h 67"/>
                <a:gd name="T4" fmla="*/ 128 w 128"/>
                <a:gd name="T5" fmla="*/ 9 h 67"/>
                <a:gd name="T6" fmla="*/ 4 w 128"/>
                <a:gd name="T7" fmla="*/ 67 h 67"/>
                <a:gd name="T8" fmla="*/ 0 w 128"/>
                <a:gd name="T9" fmla="*/ 59 h 67"/>
              </a:gdLst>
              <a:ahLst/>
              <a:cxnLst>
                <a:cxn ang="0">
                  <a:pos x="T0" y="T1"/>
                </a:cxn>
                <a:cxn ang="0">
                  <a:pos x="T2" y="T3"/>
                </a:cxn>
                <a:cxn ang="0">
                  <a:pos x="T4" y="T5"/>
                </a:cxn>
                <a:cxn ang="0">
                  <a:pos x="T6" y="T7"/>
                </a:cxn>
                <a:cxn ang="0">
                  <a:pos x="T8" y="T9"/>
                </a:cxn>
              </a:cxnLst>
              <a:rect l="0" t="0" r="r" b="b"/>
              <a:pathLst>
                <a:path w="128" h="67">
                  <a:moveTo>
                    <a:pt x="0" y="59"/>
                  </a:moveTo>
                  <a:lnTo>
                    <a:pt x="125" y="0"/>
                  </a:lnTo>
                  <a:lnTo>
                    <a:pt x="128" y="9"/>
                  </a:lnTo>
                  <a:lnTo>
                    <a:pt x="4" y="67"/>
                  </a:lnTo>
                  <a:lnTo>
                    <a:pt x="0" y="59"/>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09" name="Freeform 258"/>
            <p:cNvSpPr/>
            <p:nvPr/>
          </p:nvSpPr>
          <p:spPr bwMode="auto">
            <a:xfrm>
              <a:off x="7243502" y="4225516"/>
              <a:ext cx="529570" cy="273059"/>
            </a:xfrm>
            <a:custGeom>
              <a:avLst/>
              <a:gdLst>
                <a:gd name="T0" fmla="*/ 0 w 128"/>
                <a:gd name="T1" fmla="*/ 58 h 66"/>
                <a:gd name="T2" fmla="*/ 125 w 128"/>
                <a:gd name="T3" fmla="*/ 0 h 66"/>
                <a:gd name="T4" fmla="*/ 128 w 128"/>
                <a:gd name="T5" fmla="*/ 8 h 66"/>
                <a:gd name="T6" fmla="*/ 4 w 128"/>
                <a:gd name="T7" fmla="*/ 66 h 66"/>
                <a:gd name="T8" fmla="*/ 0 w 128"/>
                <a:gd name="T9" fmla="*/ 58 h 66"/>
              </a:gdLst>
              <a:ahLst/>
              <a:cxnLst>
                <a:cxn ang="0">
                  <a:pos x="T0" y="T1"/>
                </a:cxn>
                <a:cxn ang="0">
                  <a:pos x="T2" y="T3"/>
                </a:cxn>
                <a:cxn ang="0">
                  <a:pos x="T4" y="T5"/>
                </a:cxn>
                <a:cxn ang="0">
                  <a:pos x="T6" y="T7"/>
                </a:cxn>
                <a:cxn ang="0">
                  <a:pos x="T8" y="T9"/>
                </a:cxn>
              </a:cxnLst>
              <a:rect l="0" t="0" r="r" b="b"/>
              <a:pathLst>
                <a:path w="128" h="66">
                  <a:moveTo>
                    <a:pt x="0" y="58"/>
                  </a:moveTo>
                  <a:lnTo>
                    <a:pt x="125" y="0"/>
                  </a:lnTo>
                  <a:lnTo>
                    <a:pt x="128" y="8"/>
                  </a:lnTo>
                  <a:lnTo>
                    <a:pt x="4" y="66"/>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10" name="Freeform 259"/>
            <p:cNvSpPr/>
            <p:nvPr/>
          </p:nvSpPr>
          <p:spPr bwMode="auto">
            <a:xfrm>
              <a:off x="7268321" y="4287574"/>
              <a:ext cx="533707" cy="273059"/>
            </a:xfrm>
            <a:custGeom>
              <a:avLst/>
              <a:gdLst>
                <a:gd name="T0" fmla="*/ 0 w 129"/>
                <a:gd name="T1" fmla="*/ 58 h 66"/>
                <a:gd name="T2" fmla="*/ 126 w 129"/>
                <a:gd name="T3" fmla="*/ 0 h 66"/>
                <a:gd name="T4" fmla="*/ 129 w 129"/>
                <a:gd name="T5" fmla="*/ 8 h 66"/>
                <a:gd name="T6" fmla="*/ 4 w 129"/>
                <a:gd name="T7" fmla="*/ 66 h 66"/>
                <a:gd name="T8" fmla="*/ 0 w 129"/>
                <a:gd name="T9" fmla="*/ 58 h 66"/>
              </a:gdLst>
              <a:ahLst/>
              <a:cxnLst>
                <a:cxn ang="0">
                  <a:pos x="T0" y="T1"/>
                </a:cxn>
                <a:cxn ang="0">
                  <a:pos x="T2" y="T3"/>
                </a:cxn>
                <a:cxn ang="0">
                  <a:pos x="T4" y="T5"/>
                </a:cxn>
                <a:cxn ang="0">
                  <a:pos x="T6" y="T7"/>
                </a:cxn>
                <a:cxn ang="0">
                  <a:pos x="T8" y="T9"/>
                </a:cxn>
              </a:cxnLst>
              <a:rect l="0" t="0" r="r" b="b"/>
              <a:pathLst>
                <a:path w="129" h="66">
                  <a:moveTo>
                    <a:pt x="0" y="58"/>
                  </a:moveTo>
                  <a:lnTo>
                    <a:pt x="126" y="0"/>
                  </a:lnTo>
                  <a:lnTo>
                    <a:pt x="129" y="8"/>
                  </a:lnTo>
                  <a:lnTo>
                    <a:pt x="4" y="66"/>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11" name="Freeform 260"/>
            <p:cNvSpPr/>
            <p:nvPr/>
          </p:nvSpPr>
          <p:spPr bwMode="auto">
            <a:xfrm>
              <a:off x="7297286" y="4345498"/>
              <a:ext cx="537846" cy="277198"/>
            </a:xfrm>
            <a:custGeom>
              <a:avLst/>
              <a:gdLst>
                <a:gd name="T0" fmla="*/ 0 w 130"/>
                <a:gd name="T1" fmla="*/ 59 h 67"/>
                <a:gd name="T2" fmla="*/ 126 w 130"/>
                <a:gd name="T3" fmla="*/ 0 h 67"/>
                <a:gd name="T4" fmla="*/ 130 w 130"/>
                <a:gd name="T5" fmla="*/ 9 h 67"/>
                <a:gd name="T6" fmla="*/ 4 w 130"/>
                <a:gd name="T7" fmla="*/ 67 h 67"/>
                <a:gd name="T8" fmla="*/ 0 w 130"/>
                <a:gd name="T9" fmla="*/ 59 h 67"/>
              </a:gdLst>
              <a:ahLst/>
              <a:cxnLst>
                <a:cxn ang="0">
                  <a:pos x="T0" y="T1"/>
                </a:cxn>
                <a:cxn ang="0">
                  <a:pos x="T2" y="T3"/>
                </a:cxn>
                <a:cxn ang="0">
                  <a:pos x="T4" y="T5"/>
                </a:cxn>
                <a:cxn ang="0">
                  <a:pos x="T6" y="T7"/>
                </a:cxn>
                <a:cxn ang="0">
                  <a:pos x="T8" y="T9"/>
                </a:cxn>
              </a:cxnLst>
              <a:rect l="0" t="0" r="r" b="b"/>
              <a:pathLst>
                <a:path w="130" h="67">
                  <a:moveTo>
                    <a:pt x="0" y="59"/>
                  </a:moveTo>
                  <a:lnTo>
                    <a:pt x="126" y="0"/>
                  </a:lnTo>
                  <a:lnTo>
                    <a:pt x="130" y="9"/>
                  </a:lnTo>
                  <a:lnTo>
                    <a:pt x="4" y="67"/>
                  </a:lnTo>
                  <a:lnTo>
                    <a:pt x="0" y="59"/>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12" name="Freeform 261"/>
            <p:cNvSpPr/>
            <p:nvPr/>
          </p:nvSpPr>
          <p:spPr bwMode="auto">
            <a:xfrm>
              <a:off x="7326245" y="4527537"/>
              <a:ext cx="273059" cy="153081"/>
            </a:xfrm>
            <a:custGeom>
              <a:avLst/>
              <a:gdLst>
                <a:gd name="T0" fmla="*/ 0 w 66"/>
                <a:gd name="T1" fmla="*/ 29 h 37"/>
                <a:gd name="T2" fmla="*/ 62 w 66"/>
                <a:gd name="T3" fmla="*/ 0 h 37"/>
                <a:gd name="T4" fmla="*/ 66 w 66"/>
                <a:gd name="T5" fmla="*/ 8 h 37"/>
                <a:gd name="T6" fmla="*/ 4 w 66"/>
                <a:gd name="T7" fmla="*/ 37 h 37"/>
                <a:gd name="T8" fmla="*/ 0 w 66"/>
                <a:gd name="T9" fmla="*/ 29 h 37"/>
              </a:gdLst>
              <a:ahLst/>
              <a:cxnLst>
                <a:cxn ang="0">
                  <a:pos x="T0" y="T1"/>
                </a:cxn>
                <a:cxn ang="0">
                  <a:pos x="T2" y="T3"/>
                </a:cxn>
                <a:cxn ang="0">
                  <a:pos x="T4" y="T5"/>
                </a:cxn>
                <a:cxn ang="0">
                  <a:pos x="T6" y="T7"/>
                </a:cxn>
                <a:cxn ang="0">
                  <a:pos x="T8" y="T9"/>
                </a:cxn>
              </a:cxnLst>
              <a:rect l="0" t="0" r="r" b="b"/>
              <a:pathLst>
                <a:path w="66" h="37">
                  <a:moveTo>
                    <a:pt x="0" y="29"/>
                  </a:moveTo>
                  <a:lnTo>
                    <a:pt x="62" y="0"/>
                  </a:lnTo>
                  <a:lnTo>
                    <a:pt x="66" y="8"/>
                  </a:lnTo>
                  <a:lnTo>
                    <a:pt x="4" y="37"/>
                  </a:lnTo>
                  <a:lnTo>
                    <a:pt x="0" y="29"/>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13" name="Freeform 262"/>
            <p:cNvSpPr/>
            <p:nvPr/>
          </p:nvSpPr>
          <p:spPr bwMode="auto">
            <a:xfrm>
              <a:off x="7739973" y="3700082"/>
              <a:ext cx="533707" cy="277198"/>
            </a:xfrm>
            <a:custGeom>
              <a:avLst/>
              <a:gdLst>
                <a:gd name="T0" fmla="*/ 0 w 129"/>
                <a:gd name="T1" fmla="*/ 58 h 67"/>
                <a:gd name="T2" fmla="*/ 125 w 129"/>
                <a:gd name="T3" fmla="*/ 0 h 67"/>
                <a:gd name="T4" fmla="*/ 129 w 129"/>
                <a:gd name="T5" fmla="*/ 8 h 67"/>
                <a:gd name="T6" fmla="*/ 4 w 129"/>
                <a:gd name="T7" fmla="*/ 67 h 67"/>
                <a:gd name="T8" fmla="*/ 0 w 129"/>
                <a:gd name="T9" fmla="*/ 58 h 67"/>
              </a:gdLst>
              <a:ahLst/>
              <a:cxnLst>
                <a:cxn ang="0">
                  <a:pos x="T0" y="T1"/>
                </a:cxn>
                <a:cxn ang="0">
                  <a:pos x="T2" y="T3"/>
                </a:cxn>
                <a:cxn ang="0">
                  <a:pos x="T4" y="T5"/>
                </a:cxn>
                <a:cxn ang="0">
                  <a:pos x="T6" y="T7"/>
                </a:cxn>
                <a:cxn ang="0">
                  <a:pos x="T8" y="T9"/>
                </a:cxn>
              </a:cxnLst>
              <a:rect l="0" t="0" r="r" b="b"/>
              <a:pathLst>
                <a:path w="129" h="67">
                  <a:moveTo>
                    <a:pt x="0" y="58"/>
                  </a:moveTo>
                  <a:lnTo>
                    <a:pt x="125" y="0"/>
                  </a:lnTo>
                  <a:lnTo>
                    <a:pt x="129" y="8"/>
                  </a:lnTo>
                  <a:lnTo>
                    <a:pt x="4" y="67"/>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14" name="Freeform 263"/>
            <p:cNvSpPr/>
            <p:nvPr/>
          </p:nvSpPr>
          <p:spPr bwMode="auto">
            <a:xfrm>
              <a:off x="7768935" y="3762138"/>
              <a:ext cx="533707" cy="273059"/>
            </a:xfrm>
            <a:custGeom>
              <a:avLst/>
              <a:gdLst>
                <a:gd name="T0" fmla="*/ 0 w 129"/>
                <a:gd name="T1" fmla="*/ 58 h 66"/>
                <a:gd name="T2" fmla="*/ 125 w 129"/>
                <a:gd name="T3" fmla="*/ 0 h 66"/>
                <a:gd name="T4" fmla="*/ 129 w 129"/>
                <a:gd name="T5" fmla="*/ 8 h 66"/>
                <a:gd name="T6" fmla="*/ 4 w 129"/>
                <a:gd name="T7" fmla="*/ 66 h 66"/>
                <a:gd name="T8" fmla="*/ 0 w 129"/>
                <a:gd name="T9" fmla="*/ 58 h 66"/>
              </a:gdLst>
              <a:ahLst/>
              <a:cxnLst>
                <a:cxn ang="0">
                  <a:pos x="T0" y="T1"/>
                </a:cxn>
                <a:cxn ang="0">
                  <a:pos x="T2" y="T3"/>
                </a:cxn>
                <a:cxn ang="0">
                  <a:pos x="T4" y="T5"/>
                </a:cxn>
                <a:cxn ang="0">
                  <a:pos x="T6" y="T7"/>
                </a:cxn>
                <a:cxn ang="0">
                  <a:pos x="T8" y="T9"/>
                </a:cxn>
              </a:cxnLst>
              <a:rect l="0" t="0" r="r" b="b"/>
              <a:pathLst>
                <a:path w="129" h="66">
                  <a:moveTo>
                    <a:pt x="0" y="58"/>
                  </a:moveTo>
                  <a:lnTo>
                    <a:pt x="125" y="0"/>
                  </a:lnTo>
                  <a:lnTo>
                    <a:pt x="129" y="8"/>
                  </a:lnTo>
                  <a:lnTo>
                    <a:pt x="4" y="66"/>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15" name="Freeform 264"/>
            <p:cNvSpPr/>
            <p:nvPr/>
          </p:nvSpPr>
          <p:spPr bwMode="auto">
            <a:xfrm>
              <a:off x="7768935" y="3762138"/>
              <a:ext cx="533707" cy="273059"/>
            </a:xfrm>
            <a:custGeom>
              <a:avLst/>
              <a:gdLst>
                <a:gd name="T0" fmla="*/ 0 w 129"/>
                <a:gd name="T1" fmla="*/ 58 h 66"/>
                <a:gd name="T2" fmla="*/ 125 w 129"/>
                <a:gd name="T3" fmla="*/ 0 h 66"/>
                <a:gd name="T4" fmla="*/ 129 w 129"/>
                <a:gd name="T5" fmla="*/ 8 h 66"/>
                <a:gd name="T6" fmla="*/ 4 w 129"/>
                <a:gd name="T7" fmla="*/ 66 h 66"/>
                <a:gd name="T8" fmla="*/ 0 w 129"/>
                <a:gd name="T9" fmla="*/ 58 h 66"/>
              </a:gdLst>
              <a:ahLst/>
              <a:cxnLst>
                <a:cxn ang="0">
                  <a:pos x="T0" y="T1"/>
                </a:cxn>
                <a:cxn ang="0">
                  <a:pos x="T2" y="T3"/>
                </a:cxn>
                <a:cxn ang="0">
                  <a:pos x="T4" y="T5"/>
                </a:cxn>
                <a:cxn ang="0">
                  <a:pos x="T6" y="T7"/>
                </a:cxn>
                <a:cxn ang="0">
                  <a:pos x="T8" y="T9"/>
                </a:cxn>
              </a:cxnLst>
              <a:rect l="0" t="0" r="r" b="b"/>
              <a:pathLst>
                <a:path w="129" h="66">
                  <a:moveTo>
                    <a:pt x="0" y="58"/>
                  </a:moveTo>
                  <a:lnTo>
                    <a:pt x="125" y="0"/>
                  </a:lnTo>
                  <a:lnTo>
                    <a:pt x="129" y="8"/>
                  </a:lnTo>
                  <a:lnTo>
                    <a:pt x="4" y="66"/>
                  </a:lnTo>
                  <a:lnTo>
                    <a:pt x="0" y="58"/>
                  </a:lnTo>
                </a:path>
              </a:pathLst>
            </a:custGeom>
            <a:noFill/>
            <a:ln>
              <a:noFill/>
            </a:ln>
          </p:spPr>
          <p:txBody>
            <a:bodyPr vert="horz" wrap="square" lIns="121920" tIns="60960" rIns="121920" bIns="60960" numCol="1" anchor="t" anchorCtr="0" compatLnSpc="1"/>
            <a:lstStyle/>
            <a:p>
              <a:endParaRPr lang="zh-CN" altLang="en-US" sz="2400"/>
            </a:p>
          </p:txBody>
        </p:sp>
        <p:sp>
          <p:nvSpPr>
            <p:cNvPr id="216" name="Freeform 265"/>
            <p:cNvSpPr/>
            <p:nvPr/>
          </p:nvSpPr>
          <p:spPr bwMode="auto">
            <a:xfrm>
              <a:off x="7793759" y="3824202"/>
              <a:ext cx="537846" cy="273059"/>
            </a:xfrm>
            <a:custGeom>
              <a:avLst/>
              <a:gdLst>
                <a:gd name="T0" fmla="*/ 0 w 130"/>
                <a:gd name="T1" fmla="*/ 58 h 66"/>
                <a:gd name="T2" fmla="*/ 126 w 130"/>
                <a:gd name="T3" fmla="*/ 0 h 66"/>
                <a:gd name="T4" fmla="*/ 130 w 130"/>
                <a:gd name="T5" fmla="*/ 8 h 66"/>
                <a:gd name="T6" fmla="*/ 4 w 130"/>
                <a:gd name="T7" fmla="*/ 66 h 66"/>
                <a:gd name="T8" fmla="*/ 0 w 130"/>
                <a:gd name="T9" fmla="*/ 58 h 66"/>
              </a:gdLst>
              <a:ahLst/>
              <a:cxnLst>
                <a:cxn ang="0">
                  <a:pos x="T0" y="T1"/>
                </a:cxn>
                <a:cxn ang="0">
                  <a:pos x="T2" y="T3"/>
                </a:cxn>
                <a:cxn ang="0">
                  <a:pos x="T4" y="T5"/>
                </a:cxn>
                <a:cxn ang="0">
                  <a:pos x="T6" y="T7"/>
                </a:cxn>
                <a:cxn ang="0">
                  <a:pos x="T8" y="T9"/>
                </a:cxn>
              </a:cxnLst>
              <a:rect l="0" t="0" r="r" b="b"/>
              <a:pathLst>
                <a:path w="130" h="66">
                  <a:moveTo>
                    <a:pt x="0" y="58"/>
                  </a:moveTo>
                  <a:lnTo>
                    <a:pt x="126" y="0"/>
                  </a:lnTo>
                  <a:lnTo>
                    <a:pt x="130" y="8"/>
                  </a:lnTo>
                  <a:lnTo>
                    <a:pt x="4" y="66"/>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17" name="Freeform 266"/>
            <p:cNvSpPr/>
            <p:nvPr/>
          </p:nvSpPr>
          <p:spPr bwMode="auto">
            <a:xfrm>
              <a:off x="7793759" y="3824202"/>
              <a:ext cx="537846" cy="273059"/>
            </a:xfrm>
            <a:custGeom>
              <a:avLst/>
              <a:gdLst>
                <a:gd name="T0" fmla="*/ 0 w 130"/>
                <a:gd name="T1" fmla="*/ 58 h 66"/>
                <a:gd name="T2" fmla="*/ 126 w 130"/>
                <a:gd name="T3" fmla="*/ 0 h 66"/>
                <a:gd name="T4" fmla="*/ 130 w 130"/>
                <a:gd name="T5" fmla="*/ 8 h 66"/>
                <a:gd name="T6" fmla="*/ 4 w 130"/>
                <a:gd name="T7" fmla="*/ 66 h 66"/>
                <a:gd name="T8" fmla="*/ 0 w 130"/>
                <a:gd name="T9" fmla="*/ 58 h 66"/>
              </a:gdLst>
              <a:ahLst/>
              <a:cxnLst>
                <a:cxn ang="0">
                  <a:pos x="T0" y="T1"/>
                </a:cxn>
                <a:cxn ang="0">
                  <a:pos x="T2" y="T3"/>
                </a:cxn>
                <a:cxn ang="0">
                  <a:pos x="T4" y="T5"/>
                </a:cxn>
                <a:cxn ang="0">
                  <a:pos x="T6" y="T7"/>
                </a:cxn>
                <a:cxn ang="0">
                  <a:pos x="T8" y="T9"/>
                </a:cxn>
              </a:cxnLst>
              <a:rect l="0" t="0" r="r" b="b"/>
              <a:pathLst>
                <a:path w="130" h="66">
                  <a:moveTo>
                    <a:pt x="0" y="58"/>
                  </a:moveTo>
                  <a:lnTo>
                    <a:pt x="126" y="0"/>
                  </a:lnTo>
                  <a:lnTo>
                    <a:pt x="130" y="8"/>
                  </a:lnTo>
                  <a:lnTo>
                    <a:pt x="4" y="66"/>
                  </a:lnTo>
                  <a:lnTo>
                    <a:pt x="0" y="58"/>
                  </a:lnTo>
                </a:path>
              </a:pathLst>
            </a:custGeom>
            <a:noFill/>
            <a:ln>
              <a:noFill/>
            </a:ln>
          </p:spPr>
          <p:txBody>
            <a:bodyPr vert="horz" wrap="square" lIns="121920" tIns="60960" rIns="121920" bIns="60960" numCol="1" anchor="t" anchorCtr="0" compatLnSpc="1"/>
            <a:lstStyle/>
            <a:p>
              <a:endParaRPr lang="zh-CN" altLang="en-US" sz="2400"/>
            </a:p>
          </p:txBody>
        </p:sp>
        <p:sp>
          <p:nvSpPr>
            <p:cNvPr id="218" name="Freeform 267"/>
            <p:cNvSpPr/>
            <p:nvPr/>
          </p:nvSpPr>
          <p:spPr bwMode="auto">
            <a:xfrm>
              <a:off x="7822716" y="3882121"/>
              <a:ext cx="537846" cy="277198"/>
            </a:xfrm>
            <a:custGeom>
              <a:avLst/>
              <a:gdLst>
                <a:gd name="T0" fmla="*/ 0 w 130"/>
                <a:gd name="T1" fmla="*/ 58 h 67"/>
                <a:gd name="T2" fmla="*/ 126 w 130"/>
                <a:gd name="T3" fmla="*/ 0 h 67"/>
                <a:gd name="T4" fmla="*/ 130 w 130"/>
                <a:gd name="T5" fmla="*/ 9 h 67"/>
                <a:gd name="T6" fmla="*/ 4 w 130"/>
                <a:gd name="T7" fmla="*/ 67 h 67"/>
                <a:gd name="T8" fmla="*/ 0 w 130"/>
                <a:gd name="T9" fmla="*/ 58 h 67"/>
              </a:gdLst>
              <a:ahLst/>
              <a:cxnLst>
                <a:cxn ang="0">
                  <a:pos x="T0" y="T1"/>
                </a:cxn>
                <a:cxn ang="0">
                  <a:pos x="T2" y="T3"/>
                </a:cxn>
                <a:cxn ang="0">
                  <a:pos x="T4" y="T5"/>
                </a:cxn>
                <a:cxn ang="0">
                  <a:pos x="T6" y="T7"/>
                </a:cxn>
                <a:cxn ang="0">
                  <a:pos x="T8" y="T9"/>
                </a:cxn>
              </a:cxnLst>
              <a:rect l="0" t="0" r="r" b="b"/>
              <a:pathLst>
                <a:path w="130" h="67">
                  <a:moveTo>
                    <a:pt x="0" y="58"/>
                  </a:moveTo>
                  <a:lnTo>
                    <a:pt x="126" y="0"/>
                  </a:lnTo>
                  <a:lnTo>
                    <a:pt x="130" y="9"/>
                  </a:lnTo>
                  <a:lnTo>
                    <a:pt x="4" y="67"/>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19" name="Freeform 268"/>
            <p:cNvSpPr/>
            <p:nvPr/>
          </p:nvSpPr>
          <p:spPr bwMode="auto">
            <a:xfrm>
              <a:off x="7851681" y="3940043"/>
              <a:ext cx="533707" cy="277198"/>
            </a:xfrm>
            <a:custGeom>
              <a:avLst/>
              <a:gdLst>
                <a:gd name="T0" fmla="*/ 0 w 129"/>
                <a:gd name="T1" fmla="*/ 58 h 67"/>
                <a:gd name="T2" fmla="*/ 125 w 129"/>
                <a:gd name="T3" fmla="*/ 0 h 67"/>
                <a:gd name="T4" fmla="*/ 129 w 129"/>
                <a:gd name="T5" fmla="*/ 8 h 67"/>
                <a:gd name="T6" fmla="*/ 4 w 129"/>
                <a:gd name="T7" fmla="*/ 67 h 67"/>
                <a:gd name="T8" fmla="*/ 0 w 129"/>
                <a:gd name="T9" fmla="*/ 58 h 67"/>
              </a:gdLst>
              <a:ahLst/>
              <a:cxnLst>
                <a:cxn ang="0">
                  <a:pos x="T0" y="T1"/>
                </a:cxn>
                <a:cxn ang="0">
                  <a:pos x="T2" y="T3"/>
                </a:cxn>
                <a:cxn ang="0">
                  <a:pos x="T4" y="T5"/>
                </a:cxn>
                <a:cxn ang="0">
                  <a:pos x="T6" y="T7"/>
                </a:cxn>
                <a:cxn ang="0">
                  <a:pos x="T8" y="T9"/>
                </a:cxn>
              </a:cxnLst>
              <a:rect l="0" t="0" r="r" b="b"/>
              <a:pathLst>
                <a:path w="129" h="67">
                  <a:moveTo>
                    <a:pt x="0" y="58"/>
                  </a:moveTo>
                  <a:lnTo>
                    <a:pt x="125" y="0"/>
                  </a:lnTo>
                  <a:lnTo>
                    <a:pt x="129" y="8"/>
                  </a:lnTo>
                  <a:lnTo>
                    <a:pt x="4" y="67"/>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20" name="Freeform 269"/>
            <p:cNvSpPr/>
            <p:nvPr/>
          </p:nvSpPr>
          <p:spPr bwMode="auto">
            <a:xfrm>
              <a:off x="7851681" y="3940043"/>
              <a:ext cx="533707" cy="277198"/>
            </a:xfrm>
            <a:custGeom>
              <a:avLst/>
              <a:gdLst>
                <a:gd name="T0" fmla="*/ 0 w 129"/>
                <a:gd name="T1" fmla="*/ 58 h 67"/>
                <a:gd name="T2" fmla="*/ 125 w 129"/>
                <a:gd name="T3" fmla="*/ 0 h 67"/>
                <a:gd name="T4" fmla="*/ 129 w 129"/>
                <a:gd name="T5" fmla="*/ 8 h 67"/>
                <a:gd name="T6" fmla="*/ 4 w 129"/>
                <a:gd name="T7" fmla="*/ 67 h 67"/>
                <a:gd name="T8" fmla="*/ 0 w 129"/>
                <a:gd name="T9" fmla="*/ 58 h 67"/>
              </a:gdLst>
              <a:ahLst/>
              <a:cxnLst>
                <a:cxn ang="0">
                  <a:pos x="T0" y="T1"/>
                </a:cxn>
                <a:cxn ang="0">
                  <a:pos x="T2" y="T3"/>
                </a:cxn>
                <a:cxn ang="0">
                  <a:pos x="T4" y="T5"/>
                </a:cxn>
                <a:cxn ang="0">
                  <a:pos x="T6" y="T7"/>
                </a:cxn>
                <a:cxn ang="0">
                  <a:pos x="T8" y="T9"/>
                </a:cxn>
              </a:cxnLst>
              <a:rect l="0" t="0" r="r" b="b"/>
              <a:pathLst>
                <a:path w="129" h="67">
                  <a:moveTo>
                    <a:pt x="0" y="58"/>
                  </a:moveTo>
                  <a:lnTo>
                    <a:pt x="125" y="0"/>
                  </a:lnTo>
                  <a:lnTo>
                    <a:pt x="129" y="8"/>
                  </a:lnTo>
                  <a:lnTo>
                    <a:pt x="4" y="67"/>
                  </a:lnTo>
                  <a:lnTo>
                    <a:pt x="0" y="58"/>
                  </a:lnTo>
                </a:path>
              </a:pathLst>
            </a:custGeom>
            <a:noFill/>
            <a:ln>
              <a:noFill/>
            </a:ln>
          </p:spPr>
          <p:txBody>
            <a:bodyPr vert="horz" wrap="square" lIns="121920" tIns="60960" rIns="121920" bIns="60960" numCol="1" anchor="t" anchorCtr="0" compatLnSpc="1"/>
            <a:lstStyle/>
            <a:p>
              <a:endParaRPr lang="zh-CN" altLang="en-US" sz="2400"/>
            </a:p>
          </p:txBody>
        </p:sp>
        <p:sp>
          <p:nvSpPr>
            <p:cNvPr id="221" name="Freeform 270"/>
            <p:cNvSpPr/>
            <p:nvPr/>
          </p:nvSpPr>
          <p:spPr bwMode="auto">
            <a:xfrm>
              <a:off x="7880639" y="4002103"/>
              <a:ext cx="533707" cy="273059"/>
            </a:xfrm>
            <a:custGeom>
              <a:avLst/>
              <a:gdLst>
                <a:gd name="T0" fmla="*/ 0 w 129"/>
                <a:gd name="T1" fmla="*/ 58 h 66"/>
                <a:gd name="T2" fmla="*/ 125 w 129"/>
                <a:gd name="T3" fmla="*/ 0 h 66"/>
                <a:gd name="T4" fmla="*/ 129 w 129"/>
                <a:gd name="T5" fmla="*/ 8 h 66"/>
                <a:gd name="T6" fmla="*/ 4 w 129"/>
                <a:gd name="T7" fmla="*/ 66 h 66"/>
                <a:gd name="T8" fmla="*/ 0 w 129"/>
                <a:gd name="T9" fmla="*/ 58 h 66"/>
              </a:gdLst>
              <a:ahLst/>
              <a:cxnLst>
                <a:cxn ang="0">
                  <a:pos x="T0" y="T1"/>
                </a:cxn>
                <a:cxn ang="0">
                  <a:pos x="T2" y="T3"/>
                </a:cxn>
                <a:cxn ang="0">
                  <a:pos x="T4" y="T5"/>
                </a:cxn>
                <a:cxn ang="0">
                  <a:pos x="T6" y="T7"/>
                </a:cxn>
                <a:cxn ang="0">
                  <a:pos x="T8" y="T9"/>
                </a:cxn>
              </a:cxnLst>
              <a:rect l="0" t="0" r="r" b="b"/>
              <a:pathLst>
                <a:path w="129" h="66">
                  <a:moveTo>
                    <a:pt x="0" y="58"/>
                  </a:moveTo>
                  <a:lnTo>
                    <a:pt x="125" y="0"/>
                  </a:lnTo>
                  <a:lnTo>
                    <a:pt x="129" y="8"/>
                  </a:lnTo>
                  <a:lnTo>
                    <a:pt x="4" y="66"/>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22" name="Freeform 271"/>
            <p:cNvSpPr/>
            <p:nvPr/>
          </p:nvSpPr>
          <p:spPr bwMode="auto">
            <a:xfrm>
              <a:off x="7880639" y="4002103"/>
              <a:ext cx="533707" cy="273059"/>
            </a:xfrm>
            <a:custGeom>
              <a:avLst/>
              <a:gdLst>
                <a:gd name="T0" fmla="*/ 0 w 129"/>
                <a:gd name="T1" fmla="*/ 58 h 66"/>
                <a:gd name="T2" fmla="*/ 125 w 129"/>
                <a:gd name="T3" fmla="*/ 0 h 66"/>
                <a:gd name="T4" fmla="*/ 129 w 129"/>
                <a:gd name="T5" fmla="*/ 8 h 66"/>
                <a:gd name="T6" fmla="*/ 4 w 129"/>
                <a:gd name="T7" fmla="*/ 66 h 66"/>
                <a:gd name="T8" fmla="*/ 0 w 129"/>
                <a:gd name="T9" fmla="*/ 58 h 66"/>
              </a:gdLst>
              <a:ahLst/>
              <a:cxnLst>
                <a:cxn ang="0">
                  <a:pos x="T0" y="T1"/>
                </a:cxn>
                <a:cxn ang="0">
                  <a:pos x="T2" y="T3"/>
                </a:cxn>
                <a:cxn ang="0">
                  <a:pos x="T4" y="T5"/>
                </a:cxn>
                <a:cxn ang="0">
                  <a:pos x="T6" y="T7"/>
                </a:cxn>
                <a:cxn ang="0">
                  <a:pos x="T8" y="T9"/>
                </a:cxn>
              </a:cxnLst>
              <a:rect l="0" t="0" r="r" b="b"/>
              <a:pathLst>
                <a:path w="129" h="66">
                  <a:moveTo>
                    <a:pt x="0" y="58"/>
                  </a:moveTo>
                  <a:lnTo>
                    <a:pt x="125" y="0"/>
                  </a:lnTo>
                  <a:lnTo>
                    <a:pt x="129" y="8"/>
                  </a:lnTo>
                  <a:lnTo>
                    <a:pt x="4" y="66"/>
                  </a:lnTo>
                  <a:lnTo>
                    <a:pt x="0" y="58"/>
                  </a:lnTo>
                </a:path>
              </a:pathLst>
            </a:custGeom>
            <a:noFill/>
            <a:ln>
              <a:noFill/>
            </a:ln>
          </p:spPr>
          <p:txBody>
            <a:bodyPr vert="horz" wrap="square" lIns="121920" tIns="60960" rIns="121920" bIns="60960" numCol="1" anchor="t" anchorCtr="0" compatLnSpc="1"/>
            <a:lstStyle/>
            <a:p>
              <a:endParaRPr lang="zh-CN" altLang="en-US" sz="2400"/>
            </a:p>
          </p:txBody>
        </p:sp>
        <p:sp>
          <p:nvSpPr>
            <p:cNvPr id="223" name="Freeform 272"/>
            <p:cNvSpPr/>
            <p:nvPr/>
          </p:nvSpPr>
          <p:spPr bwMode="auto">
            <a:xfrm>
              <a:off x="7905464" y="4064162"/>
              <a:ext cx="537846" cy="273059"/>
            </a:xfrm>
            <a:custGeom>
              <a:avLst/>
              <a:gdLst>
                <a:gd name="T0" fmla="*/ 0 w 130"/>
                <a:gd name="T1" fmla="*/ 58 h 66"/>
                <a:gd name="T2" fmla="*/ 126 w 130"/>
                <a:gd name="T3" fmla="*/ 0 h 66"/>
                <a:gd name="T4" fmla="*/ 130 w 130"/>
                <a:gd name="T5" fmla="*/ 8 h 66"/>
                <a:gd name="T6" fmla="*/ 4 w 130"/>
                <a:gd name="T7" fmla="*/ 66 h 66"/>
                <a:gd name="T8" fmla="*/ 0 w 130"/>
                <a:gd name="T9" fmla="*/ 58 h 66"/>
              </a:gdLst>
              <a:ahLst/>
              <a:cxnLst>
                <a:cxn ang="0">
                  <a:pos x="T0" y="T1"/>
                </a:cxn>
                <a:cxn ang="0">
                  <a:pos x="T2" y="T3"/>
                </a:cxn>
                <a:cxn ang="0">
                  <a:pos x="T4" y="T5"/>
                </a:cxn>
                <a:cxn ang="0">
                  <a:pos x="T6" y="T7"/>
                </a:cxn>
                <a:cxn ang="0">
                  <a:pos x="T8" y="T9"/>
                </a:cxn>
              </a:cxnLst>
              <a:rect l="0" t="0" r="r" b="b"/>
              <a:pathLst>
                <a:path w="130" h="66">
                  <a:moveTo>
                    <a:pt x="0" y="58"/>
                  </a:moveTo>
                  <a:lnTo>
                    <a:pt x="126" y="0"/>
                  </a:lnTo>
                  <a:lnTo>
                    <a:pt x="130" y="8"/>
                  </a:lnTo>
                  <a:lnTo>
                    <a:pt x="4" y="66"/>
                  </a:lnTo>
                  <a:lnTo>
                    <a:pt x="0" y="58"/>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24" name="Freeform 273"/>
            <p:cNvSpPr/>
            <p:nvPr/>
          </p:nvSpPr>
          <p:spPr bwMode="auto">
            <a:xfrm>
              <a:off x="7905464" y="4064162"/>
              <a:ext cx="537846" cy="273059"/>
            </a:xfrm>
            <a:custGeom>
              <a:avLst/>
              <a:gdLst>
                <a:gd name="T0" fmla="*/ 0 w 130"/>
                <a:gd name="T1" fmla="*/ 58 h 66"/>
                <a:gd name="T2" fmla="*/ 126 w 130"/>
                <a:gd name="T3" fmla="*/ 0 h 66"/>
                <a:gd name="T4" fmla="*/ 130 w 130"/>
                <a:gd name="T5" fmla="*/ 8 h 66"/>
                <a:gd name="T6" fmla="*/ 4 w 130"/>
                <a:gd name="T7" fmla="*/ 66 h 66"/>
                <a:gd name="T8" fmla="*/ 0 w 130"/>
                <a:gd name="T9" fmla="*/ 58 h 66"/>
              </a:gdLst>
              <a:ahLst/>
              <a:cxnLst>
                <a:cxn ang="0">
                  <a:pos x="T0" y="T1"/>
                </a:cxn>
                <a:cxn ang="0">
                  <a:pos x="T2" y="T3"/>
                </a:cxn>
                <a:cxn ang="0">
                  <a:pos x="T4" y="T5"/>
                </a:cxn>
                <a:cxn ang="0">
                  <a:pos x="T6" y="T7"/>
                </a:cxn>
                <a:cxn ang="0">
                  <a:pos x="T8" y="T9"/>
                </a:cxn>
              </a:cxnLst>
              <a:rect l="0" t="0" r="r" b="b"/>
              <a:pathLst>
                <a:path w="130" h="66">
                  <a:moveTo>
                    <a:pt x="0" y="58"/>
                  </a:moveTo>
                  <a:lnTo>
                    <a:pt x="126" y="0"/>
                  </a:lnTo>
                  <a:lnTo>
                    <a:pt x="130" y="8"/>
                  </a:lnTo>
                  <a:lnTo>
                    <a:pt x="4" y="66"/>
                  </a:lnTo>
                  <a:lnTo>
                    <a:pt x="0" y="58"/>
                  </a:lnTo>
                </a:path>
              </a:pathLst>
            </a:custGeom>
            <a:noFill/>
            <a:ln>
              <a:noFill/>
            </a:ln>
          </p:spPr>
          <p:txBody>
            <a:bodyPr vert="horz" wrap="square" lIns="121920" tIns="60960" rIns="121920" bIns="60960" numCol="1" anchor="t" anchorCtr="0" compatLnSpc="1"/>
            <a:lstStyle/>
            <a:p>
              <a:endParaRPr lang="zh-CN" altLang="en-US" sz="2400"/>
            </a:p>
          </p:txBody>
        </p:sp>
        <p:sp>
          <p:nvSpPr>
            <p:cNvPr id="225" name="Freeform 274"/>
            <p:cNvSpPr/>
            <p:nvPr/>
          </p:nvSpPr>
          <p:spPr bwMode="auto">
            <a:xfrm>
              <a:off x="7934423" y="4192417"/>
              <a:ext cx="380630" cy="206864"/>
            </a:xfrm>
            <a:custGeom>
              <a:avLst/>
              <a:gdLst>
                <a:gd name="T0" fmla="*/ 0 w 92"/>
                <a:gd name="T1" fmla="*/ 42 h 50"/>
                <a:gd name="T2" fmla="*/ 88 w 92"/>
                <a:gd name="T3" fmla="*/ 0 h 50"/>
                <a:gd name="T4" fmla="*/ 92 w 92"/>
                <a:gd name="T5" fmla="*/ 9 h 50"/>
                <a:gd name="T6" fmla="*/ 4 w 92"/>
                <a:gd name="T7" fmla="*/ 50 h 50"/>
                <a:gd name="T8" fmla="*/ 0 w 92"/>
                <a:gd name="T9" fmla="*/ 42 h 50"/>
              </a:gdLst>
              <a:ahLst/>
              <a:cxnLst>
                <a:cxn ang="0">
                  <a:pos x="T0" y="T1"/>
                </a:cxn>
                <a:cxn ang="0">
                  <a:pos x="T2" y="T3"/>
                </a:cxn>
                <a:cxn ang="0">
                  <a:pos x="T4" y="T5"/>
                </a:cxn>
                <a:cxn ang="0">
                  <a:pos x="T6" y="T7"/>
                </a:cxn>
                <a:cxn ang="0">
                  <a:pos x="T8" y="T9"/>
                </a:cxn>
              </a:cxnLst>
              <a:rect l="0" t="0" r="r" b="b"/>
              <a:pathLst>
                <a:path w="92" h="50">
                  <a:moveTo>
                    <a:pt x="0" y="42"/>
                  </a:moveTo>
                  <a:lnTo>
                    <a:pt x="88" y="0"/>
                  </a:lnTo>
                  <a:lnTo>
                    <a:pt x="92" y="9"/>
                  </a:lnTo>
                  <a:lnTo>
                    <a:pt x="4" y="50"/>
                  </a:lnTo>
                  <a:lnTo>
                    <a:pt x="0" y="42"/>
                  </a:lnTo>
                  <a:close/>
                </a:path>
              </a:pathLst>
            </a:custGeom>
            <a:solidFill>
              <a:srgbClr val="CACACA"/>
            </a:solidFill>
            <a:ln>
              <a:noFill/>
            </a:ln>
          </p:spPr>
          <p:txBody>
            <a:bodyPr vert="horz" wrap="square" lIns="121920" tIns="60960" rIns="121920" bIns="60960" numCol="1" anchor="t" anchorCtr="0" compatLnSpc="1"/>
            <a:lstStyle/>
            <a:p>
              <a:endParaRPr lang="zh-CN" altLang="en-US" sz="2400"/>
            </a:p>
          </p:txBody>
        </p:sp>
        <p:sp>
          <p:nvSpPr>
            <p:cNvPr id="226" name="Freeform 283"/>
            <p:cNvSpPr/>
            <p:nvPr/>
          </p:nvSpPr>
          <p:spPr bwMode="auto">
            <a:xfrm>
              <a:off x="8513642" y="3923494"/>
              <a:ext cx="235826" cy="194454"/>
            </a:xfrm>
            <a:custGeom>
              <a:avLst/>
              <a:gdLst>
                <a:gd name="T0" fmla="*/ 37 w 57"/>
                <a:gd name="T1" fmla="*/ 0 h 47"/>
                <a:gd name="T2" fmla="*/ 0 w 57"/>
                <a:gd name="T3" fmla="*/ 1 h 47"/>
                <a:gd name="T4" fmla="*/ 22 w 57"/>
                <a:gd name="T5" fmla="*/ 47 h 47"/>
                <a:gd name="T6" fmla="*/ 40 w 57"/>
                <a:gd name="T7" fmla="*/ 46 h 47"/>
                <a:gd name="T8" fmla="*/ 40 w 57"/>
                <a:gd name="T9" fmla="*/ 46 h 47"/>
                <a:gd name="T10" fmla="*/ 57 w 57"/>
                <a:gd name="T11" fmla="*/ 46 h 47"/>
                <a:gd name="T12" fmla="*/ 37 w 5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7" h="47">
                  <a:moveTo>
                    <a:pt x="37" y="0"/>
                  </a:moveTo>
                  <a:lnTo>
                    <a:pt x="0" y="1"/>
                  </a:lnTo>
                  <a:lnTo>
                    <a:pt x="22" y="47"/>
                  </a:lnTo>
                  <a:lnTo>
                    <a:pt x="40" y="46"/>
                  </a:lnTo>
                  <a:lnTo>
                    <a:pt x="40" y="46"/>
                  </a:lnTo>
                  <a:lnTo>
                    <a:pt x="57" y="46"/>
                  </a:lnTo>
                  <a:lnTo>
                    <a:pt x="37" y="0"/>
                  </a:lnTo>
                </a:path>
              </a:pathLst>
            </a:custGeom>
            <a:noFill/>
            <a:ln>
              <a:noFill/>
            </a:ln>
          </p:spPr>
          <p:txBody>
            <a:bodyPr vert="horz" wrap="square" lIns="121920" tIns="60960" rIns="121920" bIns="60960" numCol="1" anchor="t" anchorCtr="0" compatLnSpc="1"/>
            <a:lstStyle/>
            <a:p>
              <a:endParaRPr lang="zh-CN" altLang="en-US" sz="2400"/>
            </a:p>
          </p:txBody>
        </p:sp>
        <p:sp>
          <p:nvSpPr>
            <p:cNvPr id="227" name="Freeform 285"/>
            <p:cNvSpPr/>
            <p:nvPr/>
          </p:nvSpPr>
          <p:spPr bwMode="auto">
            <a:xfrm>
              <a:off x="8331603" y="3927632"/>
              <a:ext cx="273059" cy="194454"/>
            </a:xfrm>
            <a:custGeom>
              <a:avLst/>
              <a:gdLst>
                <a:gd name="T0" fmla="*/ 44 w 66"/>
                <a:gd name="T1" fmla="*/ 0 h 47"/>
                <a:gd name="T2" fmla="*/ 0 w 66"/>
                <a:gd name="T3" fmla="*/ 2 h 47"/>
                <a:gd name="T4" fmla="*/ 1 w 66"/>
                <a:gd name="T5" fmla="*/ 7 h 47"/>
                <a:gd name="T6" fmla="*/ 9 w 66"/>
                <a:gd name="T7" fmla="*/ 3 h 47"/>
                <a:gd name="T8" fmla="*/ 13 w 66"/>
                <a:gd name="T9" fmla="*/ 11 h 47"/>
                <a:gd name="T10" fmla="*/ 1 w 66"/>
                <a:gd name="T11" fmla="*/ 18 h 47"/>
                <a:gd name="T12" fmla="*/ 1 w 66"/>
                <a:gd name="T13" fmla="*/ 25 h 47"/>
                <a:gd name="T14" fmla="*/ 16 w 66"/>
                <a:gd name="T15" fmla="*/ 18 h 47"/>
                <a:gd name="T16" fmla="*/ 20 w 66"/>
                <a:gd name="T17" fmla="*/ 26 h 47"/>
                <a:gd name="T18" fmla="*/ 1 w 66"/>
                <a:gd name="T19" fmla="*/ 35 h 47"/>
                <a:gd name="T20" fmla="*/ 1 w 66"/>
                <a:gd name="T21" fmla="*/ 42 h 47"/>
                <a:gd name="T22" fmla="*/ 23 w 66"/>
                <a:gd name="T23" fmla="*/ 33 h 47"/>
                <a:gd name="T24" fmla="*/ 27 w 66"/>
                <a:gd name="T25" fmla="*/ 41 h 47"/>
                <a:gd name="T26" fmla="*/ 13 w 66"/>
                <a:gd name="T27" fmla="*/ 47 h 47"/>
                <a:gd name="T28" fmla="*/ 16 w 66"/>
                <a:gd name="T29" fmla="*/ 46 h 47"/>
                <a:gd name="T30" fmla="*/ 26 w 66"/>
                <a:gd name="T31" fmla="*/ 46 h 47"/>
                <a:gd name="T32" fmla="*/ 31 w 66"/>
                <a:gd name="T33" fmla="*/ 46 h 47"/>
                <a:gd name="T34" fmla="*/ 46 w 66"/>
                <a:gd name="T35" fmla="*/ 46 h 47"/>
                <a:gd name="T36" fmla="*/ 48 w 66"/>
                <a:gd name="T37" fmla="*/ 46 h 47"/>
                <a:gd name="T38" fmla="*/ 66 w 66"/>
                <a:gd name="T39" fmla="*/ 46 h 47"/>
                <a:gd name="T40" fmla="*/ 44 w 66"/>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47">
                  <a:moveTo>
                    <a:pt x="44" y="0"/>
                  </a:moveTo>
                  <a:lnTo>
                    <a:pt x="0" y="2"/>
                  </a:lnTo>
                  <a:lnTo>
                    <a:pt x="1" y="7"/>
                  </a:lnTo>
                  <a:lnTo>
                    <a:pt x="9" y="3"/>
                  </a:lnTo>
                  <a:lnTo>
                    <a:pt x="13" y="11"/>
                  </a:lnTo>
                  <a:lnTo>
                    <a:pt x="1" y="18"/>
                  </a:lnTo>
                  <a:lnTo>
                    <a:pt x="1" y="25"/>
                  </a:lnTo>
                  <a:lnTo>
                    <a:pt x="16" y="18"/>
                  </a:lnTo>
                  <a:lnTo>
                    <a:pt x="20" y="26"/>
                  </a:lnTo>
                  <a:lnTo>
                    <a:pt x="1" y="35"/>
                  </a:lnTo>
                  <a:lnTo>
                    <a:pt x="1" y="42"/>
                  </a:lnTo>
                  <a:lnTo>
                    <a:pt x="23" y="33"/>
                  </a:lnTo>
                  <a:lnTo>
                    <a:pt x="27" y="41"/>
                  </a:lnTo>
                  <a:lnTo>
                    <a:pt x="13" y="47"/>
                  </a:lnTo>
                  <a:lnTo>
                    <a:pt x="16" y="46"/>
                  </a:lnTo>
                  <a:lnTo>
                    <a:pt x="26" y="46"/>
                  </a:lnTo>
                  <a:lnTo>
                    <a:pt x="31" y="46"/>
                  </a:lnTo>
                  <a:lnTo>
                    <a:pt x="46" y="46"/>
                  </a:lnTo>
                  <a:lnTo>
                    <a:pt x="48" y="46"/>
                  </a:lnTo>
                  <a:lnTo>
                    <a:pt x="66" y="46"/>
                  </a:lnTo>
                  <a:lnTo>
                    <a:pt x="44" y="0"/>
                  </a:lnTo>
                </a:path>
              </a:pathLst>
            </a:custGeom>
            <a:noFill/>
            <a:ln>
              <a:noFill/>
            </a:ln>
          </p:spPr>
          <p:txBody>
            <a:bodyPr vert="horz" wrap="square" lIns="121920" tIns="60960" rIns="121920" bIns="60960" numCol="1" anchor="t" anchorCtr="0" compatLnSpc="1"/>
            <a:lstStyle/>
            <a:p>
              <a:endParaRPr lang="zh-CN" altLang="en-US" sz="2400"/>
            </a:p>
          </p:txBody>
        </p:sp>
        <p:sp>
          <p:nvSpPr>
            <p:cNvPr id="228" name="Freeform 291"/>
            <p:cNvSpPr/>
            <p:nvPr/>
          </p:nvSpPr>
          <p:spPr bwMode="auto">
            <a:xfrm>
              <a:off x="8335737" y="4064162"/>
              <a:ext cx="107571" cy="57923"/>
            </a:xfrm>
            <a:custGeom>
              <a:avLst/>
              <a:gdLst>
                <a:gd name="T0" fmla="*/ 22 w 26"/>
                <a:gd name="T1" fmla="*/ 0 h 14"/>
                <a:gd name="T2" fmla="*/ 0 w 26"/>
                <a:gd name="T3" fmla="*/ 9 h 14"/>
                <a:gd name="T4" fmla="*/ 0 w 26"/>
                <a:gd name="T5" fmla="*/ 14 h 14"/>
                <a:gd name="T6" fmla="*/ 12 w 26"/>
                <a:gd name="T7" fmla="*/ 14 h 14"/>
                <a:gd name="T8" fmla="*/ 26 w 26"/>
                <a:gd name="T9" fmla="*/ 8 h 14"/>
                <a:gd name="T10" fmla="*/ 22 w 26"/>
                <a:gd name="T11" fmla="*/ 0 h 14"/>
              </a:gdLst>
              <a:ahLst/>
              <a:cxnLst>
                <a:cxn ang="0">
                  <a:pos x="T0" y="T1"/>
                </a:cxn>
                <a:cxn ang="0">
                  <a:pos x="T2" y="T3"/>
                </a:cxn>
                <a:cxn ang="0">
                  <a:pos x="T4" y="T5"/>
                </a:cxn>
                <a:cxn ang="0">
                  <a:pos x="T6" y="T7"/>
                </a:cxn>
                <a:cxn ang="0">
                  <a:pos x="T8" y="T9"/>
                </a:cxn>
                <a:cxn ang="0">
                  <a:pos x="T10" y="T11"/>
                </a:cxn>
              </a:cxnLst>
              <a:rect l="0" t="0" r="r" b="b"/>
              <a:pathLst>
                <a:path w="26" h="14">
                  <a:moveTo>
                    <a:pt x="22" y="0"/>
                  </a:moveTo>
                  <a:lnTo>
                    <a:pt x="0" y="9"/>
                  </a:lnTo>
                  <a:lnTo>
                    <a:pt x="0" y="14"/>
                  </a:lnTo>
                  <a:lnTo>
                    <a:pt x="12" y="14"/>
                  </a:lnTo>
                  <a:lnTo>
                    <a:pt x="26" y="8"/>
                  </a:lnTo>
                  <a:lnTo>
                    <a:pt x="22" y="0"/>
                  </a:lnTo>
                </a:path>
              </a:pathLst>
            </a:custGeom>
            <a:noFill/>
            <a:ln>
              <a:noFill/>
            </a:ln>
          </p:spPr>
          <p:txBody>
            <a:bodyPr vert="horz" wrap="square" lIns="121920" tIns="60960" rIns="121920" bIns="60960" numCol="1" anchor="t" anchorCtr="0" compatLnSpc="1"/>
            <a:lstStyle/>
            <a:p>
              <a:endParaRPr lang="zh-CN" altLang="en-US" sz="2400"/>
            </a:p>
          </p:txBody>
        </p:sp>
        <p:sp>
          <p:nvSpPr>
            <p:cNvPr id="229" name="Freeform 332"/>
            <p:cNvSpPr/>
            <p:nvPr/>
          </p:nvSpPr>
          <p:spPr bwMode="auto">
            <a:xfrm>
              <a:off x="6573262" y="2748510"/>
              <a:ext cx="194454" cy="264785"/>
            </a:xfrm>
            <a:custGeom>
              <a:avLst/>
              <a:gdLst>
                <a:gd name="T0" fmla="*/ 46 w 47"/>
                <a:gd name="T1" fmla="*/ 0 h 64"/>
                <a:gd name="T2" fmla="*/ 0 w 47"/>
                <a:gd name="T3" fmla="*/ 23 h 64"/>
                <a:gd name="T4" fmla="*/ 0 w 47"/>
                <a:gd name="T5" fmla="*/ 53 h 64"/>
                <a:gd name="T6" fmla="*/ 0 w 47"/>
                <a:gd name="T7" fmla="*/ 53 h 64"/>
                <a:gd name="T8" fmla="*/ 1 w 47"/>
                <a:gd name="T9" fmla="*/ 56 h 64"/>
                <a:gd name="T10" fmla="*/ 5 w 47"/>
                <a:gd name="T11" fmla="*/ 57 h 64"/>
                <a:gd name="T12" fmla="*/ 5 w 47"/>
                <a:gd name="T13" fmla="*/ 57 h 64"/>
                <a:gd name="T14" fmla="*/ 5 w 47"/>
                <a:gd name="T15" fmla="*/ 57 h 64"/>
                <a:gd name="T16" fmla="*/ 5 w 47"/>
                <a:gd name="T17" fmla="*/ 57 h 64"/>
                <a:gd name="T18" fmla="*/ 5 w 47"/>
                <a:gd name="T19" fmla="*/ 57 h 64"/>
                <a:gd name="T20" fmla="*/ 5 w 47"/>
                <a:gd name="T21" fmla="*/ 60 h 64"/>
                <a:gd name="T22" fmla="*/ 6 w 47"/>
                <a:gd name="T23" fmla="*/ 61 h 64"/>
                <a:gd name="T24" fmla="*/ 9 w 47"/>
                <a:gd name="T25" fmla="*/ 62 h 64"/>
                <a:gd name="T26" fmla="*/ 12 w 47"/>
                <a:gd name="T27" fmla="*/ 64 h 64"/>
                <a:gd name="T28" fmla="*/ 12 w 47"/>
                <a:gd name="T29" fmla="*/ 64 h 64"/>
                <a:gd name="T30" fmla="*/ 12 w 47"/>
                <a:gd name="T31" fmla="*/ 64 h 64"/>
                <a:gd name="T32" fmla="*/ 36 w 47"/>
                <a:gd name="T33" fmla="*/ 62 h 64"/>
                <a:gd name="T34" fmla="*/ 36 w 47"/>
                <a:gd name="T35" fmla="*/ 62 h 64"/>
                <a:gd name="T36" fmla="*/ 39 w 47"/>
                <a:gd name="T37" fmla="*/ 62 h 64"/>
                <a:gd name="T38" fmla="*/ 40 w 47"/>
                <a:gd name="T39" fmla="*/ 61 h 64"/>
                <a:gd name="T40" fmla="*/ 41 w 47"/>
                <a:gd name="T41" fmla="*/ 58 h 64"/>
                <a:gd name="T42" fmla="*/ 43 w 47"/>
                <a:gd name="T43" fmla="*/ 57 h 64"/>
                <a:gd name="T44" fmla="*/ 43 w 47"/>
                <a:gd name="T45" fmla="*/ 57 h 64"/>
                <a:gd name="T46" fmla="*/ 43 w 47"/>
                <a:gd name="T47" fmla="*/ 57 h 64"/>
                <a:gd name="T48" fmla="*/ 43 w 47"/>
                <a:gd name="T49" fmla="*/ 57 h 64"/>
                <a:gd name="T50" fmla="*/ 46 w 47"/>
                <a:gd name="T51" fmla="*/ 54 h 64"/>
                <a:gd name="T52" fmla="*/ 47 w 47"/>
                <a:gd name="T53" fmla="*/ 52 h 64"/>
                <a:gd name="T54" fmla="*/ 46 w 47"/>
                <a:gd name="T5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64">
                  <a:moveTo>
                    <a:pt x="46" y="0"/>
                  </a:moveTo>
                  <a:lnTo>
                    <a:pt x="0" y="23"/>
                  </a:lnTo>
                  <a:lnTo>
                    <a:pt x="0" y="53"/>
                  </a:lnTo>
                  <a:lnTo>
                    <a:pt x="0" y="53"/>
                  </a:lnTo>
                  <a:lnTo>
                    <a:pt x="1" y="56"/>
                  </a:lnTo>
                  <a:lnTo>
                    <a:pt x="5" y="57"/>
                  </a:lnTo>
                  <a:lnTo>
                    <a:pt x="5" y="57"/>
                  </a:lnTo>
                  <a:lnTo>
                    <a:pt x="5" y="57"/>
                  </a:lnTo>
                  <a:lnTo>
                    <a:pt x="5" y="57"/>
                  </a:lnTo>
                  <a:lnTo>
                    <a:pt x="5" y="57"/>
                  </a:lnTo>
                  <a:lnTo>
                    <a:pt x="5" y="60"/>
                  </a:lnTo>
                  <a:lnTo>
                    <a:pt x="6" y="61"/>
                  </a:lnTo>
                  <a:lnTo>
                    <a:pt x="9" y="62"/>
                  </a:lnTo>
                  <a:lnTo>
                    <a:pt x="12" y="64"/>
                  </a:lnTo>
                  <a:lnTo>
                    <a:pt x="12" y="64"/>
                  </a:lnTo>
                  <a:lnTo>
                    <a:pt x="12" y="64"/>
                  </a:lnTo>
                  <a:lnTo>
                    <a:pt x="36" y="62"/>
                  </a:lnTo>
                  <a:lnTo>
                    <a:pt x="36" y="62"/>
                  </a:lnTo>
                  <a:lnTo>
                    <a:pt x="39" y="62"/>
                  </a:lnTo>
                  <a:lnTo>
                    <a:pt x="40" y="61"/>
                  </a:lnTo>
                  <a:lnTo>
                    <a:pt x="41" y="58"/>
                  </a:lnTo>
                  <a:lnTo>
                    <a:pt x="43" y="57"/>
                  </a:lnTo>
                  <a:lnTo>
                    <a:pt x="43" y="57"/>
                  </a:lnTo>
                  <a:lnTo>
                    <a:pt x="43" y="57"/>
                  </a:lnTo>
                  <a:lnTo>
                    <a:pt x="43" y="57"/>
                  </a:lnTo>
                  <a:lnTo>
                    <a:pt x="46" y="54"/>
                  </a:lnTo>
                  <a:lnTo>
                    <a:pt x="47" y="52"/>
                  </a:lnTo>
                  <a:lnTo>
                    <a:pt x="46" y="0"/>
                  </a:lnTo>
                </a:path>
              </a:pathLst>
            </a:custGeom>
            <a:noFill/>
            <a:ln>
              <a:noFill/>
            </a:ln>
          </p:spPr>
          <p:txBody>
            <a:bodyPr vert="horz" wrap="square" lIns="121920" tIns="60960" rIns="121920" bIns="60960" numCol="1" anchor="t" anchorCtr="0" compatLnSpc="1"/>
            <a:lstStyle/>
            <a:p>
              <a:endParaRPr lang="zh-CN" altLang="en-US" sz="2400"/>
            </a:p>
          </p:txBody>
        </p:sp>
      </p:grpSp>
      <p:grpSp>
        <p:nvGrpSpPr>
          <p:cNvPr id="231" name="组 66"/>
          <p:cNvGrpSpPr/>
          <p:nvPr/>
        </p:nvGrpSpPr>
        <p:grpSpPr>
          <a:xfrm rot="3286997">
            <a:off x="1342907" y="1078113"/>
            <a:ext cx="1704563" cy="1323931"/>
            <a:chOff x="8971813" y="3994576"/>
            <a:chExt cx="1652302" cy="1283362"/>
          </a:xfrm>
          <a:effectLst>
            <a:outerShdw blurRad="50800" dist="76200" dir="2700000" algn="tl" rotWithShape="0">
              <a:prstClr val="black">
                <a:alpha val="40000"/>
              </a:prstClr>
            </a:outerShdw>
          </a:effectLst>
        </p:grpSpPr>
        <p:sp>
          <p:nvSpPr>
            <p:cNvPr id="232" name="Freeform 656"/>
            <p:cNvSpPr/>
            <p:nvPr/>
          </p:nvSpPr>
          <p:spPr bwMode="auto">
            <a:xfrm>
              <a:off x="9581396" y="4844804"/>
              <a:ext cx="919722" cy="331534"/>
            </a:xfrm>
            <a:custGeom>
              <a:avLst/>
              <a:gdLst>
                <a:gd name="T0" fmla="*/ 172 w 172"/>
                <a:gd name="T1" fmla="*/ 0 h 62"/>
                <a:gd name="T2" fmla="*/ 172 w 172"/>
                <a:gd name="T3" fmla="*/ 0 h 62"/>
                <a:gd name="T4" fmla="*/ 165 w 172"/>
                <a:gd name="T5" fmla="*/ 3 h 62"/>
                <a:gd name="T6" fmla="*/ 0 w 172"/>
                <a:gd name="T7" fmla="*/ 57 h 62"/>
                <a:gd name="T8" fmla="*/ 22 w 172"/>
                <a:gd name="T9" fmla="*/ 62 h 62"/>
                <a:gd name="T10" fmla="*/ 145 w 172"/>
                <a:gd name="T11" fmla="*/ 23 h 62"/>
                <a:gd name="T12" fmla="*/ 145 w 172"/>
                <a:gd name="T13" fmla="*/ 23 h 62"/>
                <a:gd name="T14" fmla="*/ 154 w 172"/>
                <a:gd name="T15" fmla="*/ 19 h 62"/>
                <a:gd name="T16" fmla="*/ 162 w 172"/>
                <a:gd name="T17" fmla="*/ 14 h 62"/>
                <a:gd name="T18" fmla="*/ 168 w 172"/>
                <a:gd name="T19" fmla="*/ 8 h 62"/>
                <a:gd name="T20" fmla="*/ 172 w 172"/>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62">
                  <a:moveTo>
                    <a:pt x="172" y="0"/>
                  </a:moveTo>
                  <a:lnTo>
                    <a:pt x="172" y="0"/>
                  </a:lnTo>
                  <a:lnTo>
                    <a:pt x="165" y="3"/>
                  </a:lnTo>
                  <a:lnTo>
                    <a:pt x="0" y="57"/>
                  </a:lnTo>
                  <a:lnTo>
                    <a:pt x="22" y="62"/>
                  </a:lnTo>
                  <a:lnTo>
                    <a:pt x="145" y="23"/>
                  </a:lnTo>
                  <a:lnTo>
                    <a:pt x="145" y="23"/>
                  </a:lnTo>
                  <a:lnTo>
                    <a:pt x="154" y="19"/>
                  </a:lnTo>
                  <a:lnTo>
                    <a:pt x="162" y="14"/>
                  </a:lnTo>
                  <a:lnTo>
                    <a:pt x="168" y="8"/>
                  </a:lnTo>
                  <a:lnTo>
                    <a:pt x="172" y="0"/>
                  </a:lnTo>
                </a:path>
              </a:pathLst>
            </a:custGeom>
            <a:noFill/>
            <a:ln>
              <a:noFill/>
            </a:ln>
          </p:spPr>
          <p:txBody>
            <a:bodyPr vert="horz" wrap="square" lIns="121920" tIns="60960" rIns="121920" bIns="60960" numCol="1" anchor="t" anchorCtr="0" compatLnSpc="1"/>
            <a:lstStyle/>
            <a:p>
              <a:endParaRPr lang="zh-CN" altLang="en-US" sz="2400"/>
            </a:p>
          </p:txBody>
        </p:sp>
        <p:sp>
          <p:nvSpPr>
            <p:cNvPr id="233" name="Freeform 658"/>
            <p:cNvSpPr/>
            <p:nvPr/>
          </p:nvSpPr>
          <p:spPr bwMode="auto">
            <a:xfrm>
              <a:off x="8971813" y="3994577"/>
              <a:ext cx="1652300" cy="1213844"/>
            </a:xfrm>
            <a:custGeom>
              <a:avLst/>
              <a:gdLst>
                <a:gd name="T0" fmla="*/ 1 w 309"/>
                <a:gd name="T1" fmla="*/ 111 h 227"/>
                <a:gd name="T2" fmla="*/ 35 w 309"/>
                <a:gd name="T3" fmla="*/ 204 h 227"/>
                <a:gd name="T4" fmla="*/ 35 w 309"/>
                <a:gd name="T5" fmla="*/ 204 h 227"/>
                <a:gd name="T6" fmla="*/ 37 w 309"/>
                <a:gd name="T7" fmla="*/ 210 h 227"/>
                <a:gd name="T8" fmla="*/ 41 w 309"/>
                <a:gd name="T9" fmla="*/ 216 h 227"/>
                <a:gd name="T10" fmla="*/ 47 w 309"/>
                <a:gd name="T11" fmla="*/ 221 h 227"/>
                <a:gd name="T12" fmla="*/ 54 w 309"/>
                <a:gd name="T13" fmla="*/ 224 h 227"/>
                <a:gd name="T14" fmla="*/ 62 w 309"/>
                <a:gd name="T15" fmla="*/ 227 h 227"/>
                <a:gd name="T16" fmla="*/ 68 w 309"/>
                <a:gd name="T17" fmla="*/ 227 h 227"/>
                <a:gd name="T18" fmla="*/ 76 w 309"/>
                <a:gd name="T19" fmla="*/ 227 h 227"/>
                <a:gd name="T20" fmla="*/ 85 w 309"/>
                <a:gd name="T21" fmla="*/ 225 h 227"/>
                <a:gd name="T22" fmla="*/ 279 w 309"/>
                <a:gd name="T23" fmla="*/ 162 h 227"/>
                <a:gd name="T24" fmla="*/ 279 w 309"/>
                <a:gd name="T25" fmla="*/ 162 h 227"/>
                <a:gd name="T26" fmla="*/ 287 w 309"/>
                <a:gd name="T27" fmla="*/ 159 h 227"/>
                <a:gd name="T28" fmla="*/ 292 w 309"/>
                <a:gd name="T29" fmla="*/ 155 h 227"/>
                <a:gd name="T30" fmla="*/ 299 w 309"/>
                <a:gd name="T31" fmla="*/ 150 h 227"/>
                <a:gd name="T32" fmla="*/ 303 w 309"/>
                <a:gd name="T33" fmla="*/ 144 h 227"/>
                <a:gd name="T34" fmla="*/ 306 w 309"/>
                <a:gd name="T35" fmla="*/ 138 h 227"/>
                <a:gd name="T36" fmla="*/ 307 w 309"/>
                <a:gd name="T37" fmla="*/ 131 h 227"/>
                <a:gd name="T38" fmla="*/ 309 w 309"/>
                <a:gd name="T39" fmla="*/ 124 h 227"/>
                <a:gd name="T40" fmla="*/ 306 w 309"/>
                <a:gd name="T41" fmla="*/ 117 h 227"/>
                <a:gd name="T42" fmla="*/ 274 w 309"/>
                <a:gd name="T43" fmla="*/ 23 h 227"/>
                <a:gd name="T44" fmla="*/ 274 w 309"/>
                <a:gd name="T45" fmla="*/ 23 h 227"/>
                <a:gd name="T46" fmla="*/ 271 w 309"/>
                <a:gd name="T47" fmla="*/ 16 h 227"/>
                <a:gd name="T48" fmla="*/ 265 w 309"/>
                <a:gd name="T49" fmla="*/ 11 h 227"/>
                <a:gd name="T50" fmla="*/ 260 w 309"/>
                <a:gd name="T51" fmla="*/ 7 h 227"/>
                <a:gd name="T52" fmla="*/ 253 w 309"/>
                <a:gd name="T53" fmla="*/ 4 h 227"/>
                <a:gd name="T54" fmla="*/ 247 w 309"/>
                <a:gd name="T55" fmla="*/ 1 h 227"/>
                <a:gd name="T56" fmla="*/ 238 w 309"/>
                <a:gd name="T57" fmla="*/ 0 h 227"/>
                <a:gd name="T58" fmla="*/ 230 w 309"/>
                <a:gd name="T59" fmla="*/ 1 h 227"/>
                <a:gd name="T60" fmla="*/ 222 w 309"/>
                <a:gd name="T61" fmla="*/ 3 h 227"/>
                <a:gd name="T62" fmla="*/ 29 w 309"/>
                <a:gd name="T63" fmla="*/ 65 h 227"/>
                <a:gd name="T64" fmla="*/ 29 w 309"/>
                <a:gd name="T65" fmla="*/ 65 h 227"/>
                <a:gd name="T66" fmla="*/ 21 w 309"/>
                <a:gd name="T67" fmla="*/ 67 h 227"/>
                <a:gd name="T68" fmla="*/ 14 w 309"/>
                <a:gd name="T69" fmla="*/ 73 h 227"/>
                <a:gd name="T70" fmla="*/ 9 w 309"/>
                <a:gd name="T71" fmla="*/ 77 h 227"/>
                <a:gd name="T72" fmla="*/ 5 w 309"/>
                <a:gd name="T73" fmla="*/ 84 h 227"/>
                <a:gd name="T74" fmla="*/ 1 w 309"/>
                <a:gd name="T75" fmla="*/ 90 h 227"/>
                <a:gd name="T76" fmla="*/ 0 w 309"/>
                <a:gd name="T77" fmla="*/ 97 h 227"/>
                <a:gd name="T78" fmla="*/ 0 w 309"/>
                <a:gd name="T79" fmla="*/ 104 h 227"/>
                <a:gd name="T80" fmla="*/ 1 w 309"/>
                <a:gd name="T81" fmla="*/ 11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227">
                  <a:moveTo>
                    <a:pt x="1" y="111"/>
                  </a:moveTo>
                  <a:lnTo>
                    <a:pt x="35" y="204"/>
                  </a:lnTo>
                  <a:lnTo>
                    <a:pt x="35" y="204"/>
                  </a:lnTo>
                  <a:lnTo>
                    <a:pt x="37" y="210"/>
                  </a:lnTo>
                  <a:lnTo>
                    <a:pt x="41" y="216"/>
                  </a:lnTo>
                  <a:lnTo>
                    <a:pt x="47" y="221"/>
                  </a:lnTo>
                  <a:lnTo>
                    <a:pt x="54" y="224"/>
                  </a:lnTo>
                  <a:lnTo>
                    <a:pt x="62" y="227"/>
                  </a:lnTo>
                  <a:lnTo>
                    <a:pt x="68" y="227"/>
                  </a:lnTo>
                  <a:lnTo>
                    <a:pt x="76" y="227"/>
                  </a:lnTo>
                  <a:lnTo>
                    <a:pt x="85" y="225"/>
                  </a:lnTo>
                  <a:lnTo>
                    <a:pt x="279" y="162"/>
                  </a:lnTo>
                  <a:lnTo>
                    <a:pt x="279" y="162"/>
                  </a:lnTo>
                  <a:lnTo>
                    <a:pt x="287" y="159"/>
                  </a:lnTo>
                  <a:lnTo>
                    <a:pt x="292" y="155"/>
                  </a:lnTo>
                  <a:lnTo>
                    <a:pt x="299" y="150"/>
                  </a:lnTo>
                  <a:lnTo>
                    <a:pt x="303" y="144"/>
                  </a:lnTo>
                  <a:lnTo>
                    <a:pt x="306" y="138"/>
                  </a:lnTo>
                  <a:lnTo>
                    <a:pt x="307" y="131"/>
                  </a:lnTo>
                  <a:lnTo>
                    <a:pt x="309" y="124"/>
                  </a:lnTo>
                  <a:lnTo>
                    <a:pt x="306" y="117"/>
                  </a:lnTo>
                  <a:lnTo>
                    <a:pt x="274" y="23"/>
                  </a:lnTo>
                  <a:lnTo>
                    <a:pt x="274" y="23"/>
                  </a:lnTo>
                  <a:lnTo>
                    <a:pt x="271" y="16"/>
                  </a:lnTo>
                  <a:lnTo>
                    <a:pt x="265" y="11"/>
                  </a:lnTo>
                  <a:lnTo>
                    <a:pt x="260" y="7"/>
                  </a:lnTo>
                  <a:lnTo>
                    <a:pt x="253" y="4"/>
                  </a:lnTo>
                  <a:lnTo>
                    <a:pt x="247" y="1"/>
                  </a:lnTo>
                  <a:lnTo>
                    <a:pt x="238" y="0"/>
                  </a:lnTo>
                  <a:lnTo>
                    <a:pt x="230" y="1"/>
                  </a:lnTo>
                  <a:lnTo>
                    <a:pt x="222" y="3"/>
                  </a:lnTo>
                  <a:lnTo>
                    <a:pt x="29" y="65"/>
                  </a:lnTo>
                  <a:lnTo>
                    <a:pt x="29" y="65"/>
                  </a:lnTo>
                  <a:lnTo>
                    <a:pt x="21" y="67"/>
                  </a:lnTo>
                  <a:lnTo>
                    <a:pt x="14" y="73"/>
                  </a:lnTo>
                  <a:lnTo>
                    <a:pt x="9" y="77"/>
                  </a:lnTo>
                  <a:lnTo>
                    <a:pt x="5" y="84"/>
                  </a:lnTo>
                  <a:lnTo>
                    <a:pt x="1" y="90"/>
                  </a:lnTo>
                  <a:lnTo>
                    <a:pt x="0" y="97"/>
                  </a:lnTo>
                  <a:lnTo>
                    <a:pt x="0" y="104"/>
                  </a:lnTo>
                  <a:lnTo>
                    <a:pt x="1" y="111"/>
                  </a:lnTo>
                  <a:close/>
                </a:path>
              </a:pathLst>
            </a:custGeom>
            <a:solidFill>
              <a:srgbClr val="1E1314"/>
            </a:solidFill>
            <a:ln>
              <a:noFill/>
            </a:ln>
          </p:spPr>
          <p:txBody>
            <a:bodyPr vert="horz" wrap="square" lIns="121920" tIns="60960" rIns="121920" bIns="60960" numCol="1" anchor="t" anchorCtr="0" compatLnSpc="1"/>
            <a:lstStyle/>
            <a:p>
              <a:endParaRPr lang="zh-CN" altLang="en-US" sz="2400"/>
            </a:p>
          </p:txBody>
        </p:sp>
        <p:sp>
          <p:nvSpPr>
            <p:cNvPr id="234" name="Freeform 659"/>
            <p:cNvSpPr/>
            <p:nvPr/>
          </p:nvSpPr>
          <p:spPr bwMode="auto">
            <a:xfrm>
              <a:off x="8971815" y="3994576"/>
              <a:ext cx="1652300" cy="1213844"/>
            </a:xfrm>
            <a:custGeom>
              <a:avLst/>
              <a:gdLst>
                <a:gd name="T0" fmla="*/ 1 w 309"/>
                <a:gd name="T1" fmla="*/ 111 h 227"/>
                <a:gd name="T2" fmla="*/ 35 w 309"/>
                <a:gd name="T3" fmla="*/ 204 h 227"/>
                <a:gd name="T4" fmla="*/ 35 w 309"/>
                <a:gd name="T5" fmla="*/ 204 h 227"/>
                <a:gd name="T6" fmla="*/ 37 w 309"/>
                <a:gd name="T7" fmla="*/ 210 h 227"/>
                <a:gd name="T8" fmla="*/ 41 w 309"/>
                <a:gd name="T9" fmla="*/ 216 h 227"/>
                <a:gd name="T10" fmla="*/ 47 w 309"/>
                <a:gd name="T11" fmla="*/ 221 h 227"/>
                <a:gd name="T12" fmla="*/ 54 w 309"/>
                <a:gd name="T13" fmla="*/ 224 h 227"/>
                <a:gd name="T14" fmla="*/ 62 w 309"/>
                <a:gd name="T15" fmla="*/ 227 h 227"/>
                <a:gd name="T16" fmla="*/ 68 w 309"/>
                <a:gd name="T17" fmla="*/ 227 h 227"/>
                <a:gd name="T18" fmla="*/ 76 w 309"/>
                <a:gd name="T19" fmla="*/ 227 h 227"/>
                <a:gd name="T20" fmla="*/ 85 w 309"/>
                <a:gd name="T21" fmla="*/ 225 h 227"/>
                <a:gd name="T22" fmla="*/ 279 w 309"/>
                <a:gd name="T23" fmla="*/ 162 h 227"/>
                <a:gd name="T24" fmla="*/ 279 w 309"/>
                <a:gd name="T25" fmla="*/ 162 h 227"/>
                <a:gd name="T26" fmla="*/ 287 w 309"/>
                <a:gd name="T27" fmla="*/ 159 h 227"/>
                <a:gd name="T28" fmla="*/ 292 w 309"/>
                <a:gd name="T29" fmla="*/ 155 h 227"/>
                <a:gd name="T30" fmla="*/ 299 w 309"/>
                <a:gd name="T31" fmla="*/ 150 h 227"/>
                <a:gd name="T32" fmla="*/ 303 w 309"/>
                <a:gd name="T33" fmla="*/ 144 h 227"/>
                <a:gd name="T34" fmla="*/ 306 w 309"/>
                <a:gd name="T35" fmla="*/ 138 h 227"/>
                <a:gd name="T36" fmla="*/ 307 w 309"/>
                <a:gd name="T37" fmla="*/ 131 h 227"/>
                <a:gd name="T38" fmla="*/ 309 w 309"/>
                <a:gd name="T39" fmla="*/ 124 h 227"/>
                <a:gd name="T40" fmla="*/ 306 w 309"/>
                <a:gd name="T41" fmla="*/ 117 h 227"/>
                <a:gd name="T42" fmla="*/ 274 w 309"/>
                <a:gd name="T43" fmla="*/ 23 h 227"/>
                <a:gd name="T44" fmla="*/ 274 w 309"/>
                <a:gd name="T45" fmla="*/ 23 h 227"/>
                <a:gd name="T46" fmla="*/ 271 w 309"/>
                <a:gd name="T47" fmla="*/ 16 h 227"/>
                <a:gd name="T48" fmla="*/ 265 w 309"/>
                <a:gd name="T49" fmla="*/ 11 h 227"/>
                <a:gd name="T50" fmla="*/ 260 w 309"/>
                <a:gd name="T51" fmla="*/ 7 h 227"/>
                <a:gd name="T52" fmla="*/ 253 w 309"/>
                <a:gd name="T53" fmla="*/ 4 h 227"/>
                <a:gd name="T54" fmla="*/ 247 w 309"/>
                <a:gd name="T55" fmla="*/ 1 h 227"/>
                <a:gd name="T56" fmla="*/ 238 w 309"/>
                <a:gd name="T57" fmla="*/ 0 h 227"/>
                <a:gd name="T58" fmla="*/ 230 w 309"/>
                <a:gd name="T59" fmla="*/ 1 h 227"/>
                <a:gd name="T60" fmla="*/ 222 w 309"/>
                <a:gd name="T61" fmla="*/ 3 h 227"/>
                <a:gd name="T62" fmla="*/ 29 w 309"/>
                <a:gd name="T63" fmla="*/ 65 h 227"/>
                <a:gd name="T64" fmla="*/ 29 w 309"/>
                <a:gd name="T65" fmla="*/ 65 h 227"/>
                <a:gd name="T66" fmla="*/ 21 w 309"/>
                <a:gd name="T67" fmla="*/ 67 h 227"/>
                <a:gd name="T68" fmla="*/ 14 w 309"/>
                <a:gd name="T69" fmla="*/ 73 h 227"/>
                <a:gd name="T70" fmla="*/ 9 w 309"/>
                <a:gd name="T71" fmla="*/ 77 h 227"/>
                <a:gd name="T72" fmla="*/ 5 w 309"/>
                <a:gd name="T73" fmla="*/ 84 h 227"/>
                <a:gd name="T74" fmla="*/ 1 w 309"/>
                <a:gd name="T75" fmla="*/ 90 h 227"/>
                <a:gd name="T76" fmla="*/ 0 w 309"/>
                <a:gd name="T77" fmla="*/ 97 h 227"/>
                <a:gd name="T78" fmla="*/ 0 w 309"/>
                <a:gd name="T79" fmla="*/ 104 h 227"/>
                <a:gd name="T80" fmla="*/ 1 w 309"/>
                <a:gd name="T81" fmla="*/ 11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227">
                  <a:moveTo>
                    <a:pt x="1" y="111"/>
                  </a:moveTo>
                  <a:lnTo>
                    <a:pt x="35" y="204"/>
                  </a:lnTo>
                  <a:lnTo>
                    <a:pt x="35" y="204"/>
                  </a:lnTo>
                  <a:lnTo>
                    <a:pt x="37" y="210"/>
                  </a:lnTo>
                  <a:lnTo>
                    <a:pt x="41" y="216"/>
                  </a:lnTo>
                  <a:lnTo>
                    <a:pt x="47" y="221"/>
                  </a:lnTo>
                  <a:lnTo>
                    <a:pt x="54" y="224"/>
                  </a:lnTo>
                  <a:lnTo>
                    <a:pt x="62" y="227"/>
                  </a:lnTo>
                  <a:lnTo>
                    <a:pt x="68" y="227"/>
                  </a:lnTo>
                  <a:lnTo>
                    <a:pt x="76" y="227"/>
                  </a:lnTo>
                  <a:lnTo>
                    <a:pt x="85" y="225"/>
                  </a:lnTo>
                  <a:lnTo>
                    <a:pt x="279" y="162"/>
                  </a:lnTo>
                  <a:lnTo>
                    <a:pt x="279" y="162"/>
                  </a:lnTo>
                  <a:lnTo>
                    <a:pt x="287" y="159"/>
                  </a:lnTo>
                  <a:lnTo>
                    <a:pt x="292" y="155"/>
                  </a:lnTo>
                  <a:lnTo>
                    <a:pt x="299" y="150"/>
                  </a:lnTo>
                  <a:lnTo>
                    <a:pt x="303" y="144"/>
                  </a:lnTo>
                  <a:lnTo>
                    <a:pt x="306" y="138"/>
                  </a:lnTo>
                  <a:lnTo>
                    <a:pt x="307" y="131"/>
                  </a:lnTo>
                  <a:lnTo>
                    <a:pt x="309" y="124"/>
                  </a:lnTo>
                  <a:lnTo>
                    <a:pt x="306" y="117"/>
                  </a:lnTo>
                  <a:lnTo>
                    <a:pt x="274" y="23"/>
                  </a:lnTo>
                  <a:lnTo>
                    <a:pt x="274" y="23"/>
                  </a:lnTo>
                  <a:lnTo>
                    <a:pt x="271" y="16"/>
                  </a:lnTo>
                  <a:lnTo>
                    <a:pt x="265" y="11"/>
                  </a:lnTo>
                  <a:lnTo>
                    <a:pt x="260" y="7"/>
                  </a:lnTo>
                  <a:lnTo>
                    <a:pt x="253" y="4"/>
                  </a:lnTo>
                  <a:lnTo>
                    <a:pt x="247" y="1"/>
                  </a:lnTo>
                  <a:lnTo>
                    <a:pt x="238" y="0"/>
                  </a:lnTo>
                  <a:lnTo>
                    <a:pt x="230" y="1"/>
                  </a:lnTo>
                  <a:lnTo>
                    <a:pt x="222" y="3"/>
                  </a:lnTo>
                  <a:lnTo>
                    <a:pt x="29" y="65"/>
                  </a:lnTo>
                  <a:lnTo>
                    <a:pt x="29" y="65"/>
                  </a:lnTo>
                  <a:lnTo>
                    <a:pt x="21" y="67"/>
                  </a:lnTo>
                  <a:lnTo>
                    <a:pt x="14" y="73"/>
                  </a:lnTo>
                  <a:lnTo>
                    <a:pt x="9" y="77"/>
                  </a:lnTo>
                  <a:lnTo>
                    <a:pt x="5" y="84"/>
                  </a:lnTo>
                  <a:lnTo>
                    <a:pt x="1" y="90"/>
                  </a:lnTo>
                  <a:lnTo>
                    <a:pt x="0" y="97"/>
                  </a:lnTo>
                  <a:lnTo>
                    <a:pt x="0" y="104"/>
                  </a:lnTo>
                  <a:lnTo>
                    <a:pt x="1" y="111"/>
                  </a:lnTo>
                </a:path>
              </a:pathLst>
            </a:custGeom>
            <a:noFill/>
            <a:ln>
              <a:noFill/>
            </a:ln>
          </p:spPr>
          <p:txBody>
            <a:bodyPr vert="horz" wrap="square" lIns="121920" tIns="60960" rIns="121920" bIns="60960" numCol="1" anchor="t" anchorCtr="0" compatLnSpc="1"/>
            <a:lstStyle/>
            <a:p>
              <a:endParaRPr lang="zh-CN" altLang="en-US" sz="2400"/>
            </a:p>
          </p:txBody>
        </p:sp>
        <p:sp>
          <p:nvSpPr>
            <p:cNvPr id="235" name="Freeform 660"/>
            <p:cNvSpPr/>
            <p:nvPr/>
          </p:nvSpPr>
          <p:spPr bwMode="auto">
            <a:xfrm>
              <a:off x="9068067" y="4716469"/>
              <a:ext cx="90905" cy="208548"/>
            </a:xfrm>
            <a:custGeom>
              <a:avLst/>
              <a:gdLst>
                <a:gd name="T0" fmla="*/ 0 w 17"/>
                <a:gd name="T1" fmla="*/ 3 h 39"/>
                <a:gd name="T2" fmla="*/ 13 w 17"/>
                <a:gd name="T3" fmla="*/ 38 h 39"/>
                <a:gd name="T4" fmla="*/ 13 w 17"/>
                <a:gd name="T5" fmla="*/ 38 h 39"/>
                <a:gd name="T6" fmla="*/ 14 w 17"/>
                <a:gd name="T7" fmla="*/ 39 h 39"/>
                <a:gd name="T8" fmla="*/ 15 w 17"/>
                <a:gd name="T9" fmla="*/ 39 h 39"/>
                <a:gd name="T10" fmla="*/ 15 w 17"/>
                <a:gd name="T11" fmla="*/ 39 h 39"/>
                <a:gd name="T12" fmla="*/ 17 w 17"/>
                <a:gd name="T13" fmla="*/ 38 h 39"/>
                <a:gd name="T14" fmla="*/ 17 w 17"/>
                <a:gd name="T15" fmla="*/ 36 h 39"/>
                <a:gd name="T16" fmla="*/ 4 w 17"/>
                <a:gd name="T17" fmla="*/ 1 h 39"/>
                <a:gd name="T18" fmla="*/ 4 w 17"/>
                <a:gd name="T19" fmla="*/ 1 h 39"/>
                <a:gd name="T20" fmla="*/ 3 w 17"/>
                <a:gd name="T21" fmla="*/ 0 h 39"/>
                <a:gd name="T22" fmla="*/ 2 w 17"/>
                <a:gd name="T23" fmla="*/ 0 h 39"/>
                <a:gd name="T24" fmla="*/ 2 w 17"/>
                <a:gd name="T25" fmla="*/ 0 h 39"/>
                <a:gd name="T26" fmla="*/ 0 w 17"/>
                <a:gd name="T27" fmla="*/ 1 h 39"/>
                <a:gd name="T28" fmla="*/ 0 w 17"/>
                <a:gd name="T29" fmla="*/ 3 h 39"/>
                <a:gd name="T30" fmla="*/ 0 w 17"/>
                <a:gd name="T31"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39">
                  <a:moveTo>
                    <a:pt x="0" y="3"/>
                  </a:moveTo>
                  <a:lnTo>
                    <a:pt x="13" y="38"/>
                  </a:lnTo>
                  <a:lnTo>
                    <a:pt x="13" y="38"/>
                  </a:lnTo>
                  <a:lnTo>
                    <a:pt x="14" y="39"/>
                  </a:lnTo>
                  <a:lnTo>
                    <a:pt x="15" y="39"/>
                  </a:lnTo>
                  <a:lnTo>
                    <a:pt x="15" y="39"/>
                  </a:lnTo>
                  <a:lnTo>
                    <a:pt x="17" y="38"/>
                  </a:lnTo>
                  <a:lnTo>
                    <a:pt x="17" y="36"/>
                  </a:lnTo>
                  <a:lnTo>
                    <a:pt x="4" y="1"/>
                  </a:lnTo>
                  <a:lnTo>
                    <a:pt x="4" y="1"/>
                  </a:lnTo>
                  <a:lnTo>
                    <a:pt x="3" y="0"/>
                  </a:lnTo>
                  <a:lnTo>
                    <a:pt x="2" y="0"/>
                  </a:lnTo>
                  <a:lnTo>
                    <a:pt x="2" y="0"/>
                  </a:lnTo>
                  <a:lnTo>
                    <a:pt x="0" y="1"/>
                  </a:lnTo>
                  <a:lnTo>
                    <a:pt x="0" y="3"/>
                  </a:lnTo>
                  <a:lnTo>
                    <a:pt x="0" y="3"/>
                  </a:lnTo>
                  <a:close/>
                </a:path>
              </a:pathLst>
            </a:custGeom>
            <a:solidFill>
              <a:srgbClr val="393B41"/>
            </a:solidFill>
            <a:ln>
              <a:noFill/>
            </a:ln>
          </p:spPr>
          <p:txBody>
            <a:bodyPr vert="horz" wrap="square" lIns="121920" tIns="60960" rIns="121920" bIns="60960" numCol="1" anchor="t" anchorCtr="0" compatLnSpc="1"/>
            <a:lstStyle/>
            <a:p>
              <a:endParaRPr lang="zh-CN" altLang="en-US" sz="2400"/>
            </a:p>
          </p:txBody>
        </p:sp>
        <p:sp>
          <p:nvSpPr>
            <p:cNvPr id="236" name="Freeform 661"/>
            <p:cNvSpPr/>
            <p:nvPr/>
          </p:nvSpPr>
          <p:spPr bwMode="auto">
            <a:xfrm>
              <a:off x="10426264" y="4352850"/>
              <a:ext cx="74863" cy="69515"/>
            </a:xfrm>
            <a:custGeom>
              <a:avLst/>
              <a:gdLst>
                <a:gd name="T0" fmla="*/ 4 w 14"/>
                <a:gd name="T1" fmla="*/ 2 h 13"/>
                <a:gd name="T2" fmla="*/ 4 w 14"/>
                <a:gd name="T3" fmla="*/ 2 h 13"/>
                <a:gd name="T4" fmla="*/ 7 w 14"/>
                <a:gd name="T5" fmla="*/ 0 h 13"/>
                <a:gd name="T6" fmla="*/ 10 w 14"/>
                <a:gd name="T7" fmla="*/ 2 h 13"/>
                <a:gd name="T8" fmla="*/ 12 w 14"/>
                <a:gd name="T9" fmla="*/ 3 h 13"/>
                <a:gd name="T10" fmla="*/ 12 w 14"/>
                <a:gd name="T11" fmla="*/ 4 h 13"/>
                <a:gd name="T12" fmla="*/ 12 w 14"/>
                <a:gd name="T13" fmla="*/ 4 h 13"/>
                <a:gd name="T14" fmla="*/ 14 w 14"/>
                <a:gd name="T15" fmla="*/ 7 h 13"/>
                <a:gd name="T16" fmla="*/ 12 w 14"/>
                <a:gd name="T17" fmla="*/ 8 h 13"/>
                <a:gd name="T18" fmla="*/ 11 w 14"/>
                <a:gd name="T19" fmla="*/ 11 h 13"/>
                <a:gd name="T20" fmla="*/ 8 w 14"/>
                <a:gd name="T21" fmla="*/ 11 h 13"/>
                <a:gd name="T22" fmla="*/ 8 w 14"/>
                <a:gd name="T23" fmla="*/ 11 h 13"/>
                <a:gd name="T24" fmla="*/ 6 w 14"/>
                <a:gd name="T25" fmla="*/ 13 h 13"/>
                <a:gd name="T26" fmla="*/ 3 w 14"/>
                <a:gd name="T27" fmla="*/ 11 h 13"/>
                <a:gd name="T28" fmla="*/ 2 w 14"/>
                <a:gd name="T29" fmla="*/ 10 h 13"/>
                <a:gd name="T30" fmla="*/ 0 w 14"/>
                <a:gd name="T31" fmla="*/ 8 h 13"/>
                <a:gd name="T32" fmla="*/ 0 w 14"/>
                <a:gd name="T33" fmla="*/ 8 h 13"/>
                <a:gd name="T34" fmla="*/ 0 w 14"/>
                <a:gd name="T35" fmla="*/ 6 h 13"/>
                <a:gd name="T36" fmla="*/ 2 w 14"/>
                <a:gd name="T37" fmla="*/ 4 h 13"/>
                <a:gd name="T38" fmla="*/ 3 w 14"/>
                <a:gd name="T39" fmla="*/ 3 h 13"/>
                <a:gd name="T40" fmla="*/ 4 w 14"/>
                <a:gd name="T41" fmla="*/ 2 h 13"/>
                <a:gd name="T42" fmla="*/ 4 w 14"/>
                <a:gd name="T43"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4" y="2"/>
                  </a:moveTo>
                  <a:lnTo>
                    <a:pt x="4" y="2"/>
                  </a:lnTo>
                  <a:lnTo>
                    <a:pt x="7" y="0"/>
                  </a:lnTo>
                  <a:lnTo>
                    <a:pt x="10" y="2"/>
                  </a:lnTo>
                  <a:lnTo>
                    <a:pt x="12" y="3"/>
                  </a:lnTo>
                  <a:lnTo>
                    <a:pt x="12" y="4"/>
                  </a:lnTo>
                  <a:lnTo>
                    <a:pt x="12" y="4"/>
                  </a:lnTo>
                  <a:lnTo>
                    <a:pt x="14" y="7"/>
                  </a:lnTo>
                  <a:lnTo>
                    <a:pt x="12" y="8"/>
                  </a:lnTo>
                  <a:lnTo>
                    <a:pt x="11" y="11"/>
                  </a:lnTo>
                  <a:lnTo>
                    <a:pt x="8" y="11"/>
                  </a:lnTo>
                  <a:lnTo>
                    <a:pt x="8" y="11"/>
                  </a:lnTo>
                  <a:lnTo>
                    <a:pt x="6" y="13"/>
                  </a:lnTo>
                  <a:lnTo>
                    <a:pt x="3" y="11"/>
                  </a:lnTo>
                  <a:lnTo>
                    <a:pt x="2" y="10"/>
                  </a:lnTo>
                  <a:lnTo>
                    <a:pt x="0" y="8"/>
                  </a:lnTo>
                  <a:lnTo>
                    <a:pt x="0" y="8"/>
                  </a:lnTo>
                  <a:lnTo>
                    <a:pt x="0" y="6"/>
                  </a:lnTo>
                  <a:lnTo>
                    <a:pt x="2" y="4"/>
                  </a:lnTo>
                  <a:lnTo>
                    <a:pt x="3" y="3"/>
                  </a:lnTo>
                  <a:lnTo>
                    <a:pt x="4" y="2"/>
                  </a:lnTo>
                  <a:lnTo>
                    <a:pt x="4" y="2"/>
                  </a:lnTo>
                  <a:close/>
                </a:path>
              </a:pathLst>
            </a:custGeom>
            <a:solidFill>
              <a:srgbClr val="393B41"/>
            </a:solidFill>
            <a:ln>
              <a:noFill/>
            </a:ln>
          </p:spPr>
          <p:txBody>
            <a:bodyPr vert="horz" wrap="square" lIns="121920" tIns="60960" rIns="121920" bIns="60960" numCol="1" anchor="t" anchorCtr="0" compatLnSpc="1"/>
            <a:lstStyle/>
            <a:p>
              <a:endParaRPr lang="zh-CN" altLang="en-US" sz="2400"/>
            </a:p>
          </p:txBody>
        </p:sp>
        <p:sp>
          <p:nvSpPr>
            <p:cNvPr id="237" name="Freeform 663"/>
            <p:cNvSpPr/>
            <p:nvPr/>
          </p:nvSpPr>
          <p:spPr bwMode="auto">
            <a:xfrm>
              <a:off x="9062719" y="4042704"/>
              <a:ext cx="1197779" cy="1122941"/>
            </a:xfrm>
            <a:custGeom>
              <a:avLst/>
              <a:gdLst>
                <a:gd name="T0" fmla="*/ 223 w 224"/>
                <a:gd name="T1" fmla="*/ 0 h 210"/>
                <a:gd name="T2" fmla="*/ 0 w 224"/>
                <a:gd name="T3" fmla="*/ 72 h 210"/>
                <a:gd name="T4" fmla="*/ 0 w 224"/>
                <a:gd name="T5" fmla="*/ 73 h 210"/>
                <a:gd name="T6" fmla="*/ 47 w 224"/>
                <a:gd name="T7" fmla="*/ 210 h 210"/>
                <a:gd name="T8" fmla="*/ 49 w 224"/>
                <a:gd name="T9" fmla="*/ 210 h 210"/>
                <a:gd name="T10" fmla="*/ 50 w 224"/>
                <a:gd name="T11" fmla="*/ 208 h 210"/>
                <a:gd name="T12" fmla="*/ 224 w 224"/>
                <a:gd name="T13" fmla="*/ 0 h 210"/>
                <a:gd name="T14" fmla="*/ 223 w 224"/>
                <a:gd name="T15" fmla="*/ 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210">
                  <a:moveTo>
                    <a:pt x="223" y="0"/>
                  </a:moveTo>
                  <a:lnTo>
                    <a:pt x="0" y="72"/>
                  </a:lnTo>
                  <a:lnTo>
                    <a:pt x="0" y="73"/>
                  </a:lnTo>
                  <a:lnTo>
                    <a:pt x="47" y="210"/>
                  </a:lnTo>
                  <a:lnTo>
                    <a:pt x="49" y="210"/>
                  </a:lnTo>
                  <a:lnTo>
                    <a:pt x="50" y="208"/>
                  </a:lnTo>
                  <a:lnTo>
                    <a:pt x="224" y="0"/>
                  </a:lnTo>
                  <a:lnTo>
                    <a:pt x="223" y="0"/>
                  </a:lnTo>
                </a:path>
              </a:pathLst>
            </a:custGeom>
            <a:noFill/>
            <a:ln>
              <a:noFill/>
            </a:ln>
          </p:spPr>
          <p:txBody>
            <a:bodyPr vert="horz" wrap="square" lIns="121920" tIns="60960" rIns="121920" bIns="60960" numCol="1" anchor="t" anchorCtr="0" compatLnSpc="1"/>
            <a:lstStyle/>
            <a:p>
              <a:endParaRPr lang="zh-CN" altLang="en-US" sz="2400"/>
            </a:p>
          </p:txBody>
        </p:sp>
        <p:sp>
          <p:nvSpPr>
            <p:cNvPr id="238" name="Freeform 668"/>
            <p:cNvSpPr/>
            <p:nvPr/>
          </p:nvSpPr>
          <p:spPr bwMode="auto">
            <a:xfrm>
              <a:off x="8993197" y="5048005"/>
              <a:ext cx="21388" cy="37433"/>
            </a:xfrm>
            <a:custGeom>
              <a:avLst/>
              <a:gdLst>
                <a:gd name="T0" fmla="*/ 1 w 4"/>
                <a:gd name="T1" fmla="*/ 0 h 7"/>
                <a:gd name="T2" fmla="*/ 0 w 4"/>
                <a:gd name="T3" fmla="*/ 1 h 7"/>
                <a:gd name="T4" fmla="*/ 4 w 4"/>
                <a:gd name="T5" fmla="*/ 7 h 7"/>
                <a:gd name="T6" fmla="*/ 1 w 4"/>
                <a:gd name="T7" fmla="*/ 0 h 7"/>
              </a:gdLst>
              <a:ahLst/>
              <a:cxnLst>
                <a:cxn ang="0">
                  <a:pos x="T0" y="T1"/>
                </a:cxn>
                <a:cxn ang="0">
                  <a:pos x="T2" y="T3"/>
                </a:cxn>
                <a:cxn ang="0">
                  <a:pos x="T4" y="T5"/>
                </a:cxn>
                <a:cxn ang="0">
                  <a:pos x="T6" y="T7"/>
                </a:cxn>
              </a:cxnLst>
              <a:rect l="0" t="0" r="r" b="b"/>
              <a:pathLst>
                <a:path w="4" h="7">
                  <a:moveTo>
                    <a:pt x="1" y="0"/>
                  </a:moveTo>
                  <a:lnTo>
                    <a:pt x="0" y="1"/>
                  </a:lnTo>
                  <a:lnTo>
                    <a:pt x="4" y="7"/>
                  </a:lnTo>
                  <a:lnTo>
                    <a:pt x="1" y="0"/>
                  </a:lnTo>
                </a:path>
              </a:pathLst>
            </a:custGeom>
            <a:noFill/>
            <a:ln>
              <a:noFill/>
            </a:ln>
          </p:spPr>
          <p:txBody>
            <a:bodyPr vert="horz" wrap="square" lIns="121920" tIns="60960" rIns="121920" bIns="60960" numCol="1" anchor="t" anchorCtr="0" compatLnSpc="1"/>
            <a:lstStyle/>
            <a:p>
              <a:endParaRPr lang="zh-CN" altLang="en-US" sz="2400"/>
            </a:p>
          </p:txBody>
        </p:sp>
        <p:sp>
          <p:nvSpPr>
            <p:cNvPr id="239" name="Freeform 672"/>
            <p:cNvSpPr/>
            <p:nvPr/>
          </p:nvSpPr>
          <p:spPr bwMode="auto">
            <a:xfrm>
              <a:off x="8998539" y="5010571"/>
              <a:ext cx="700488" cy="267367"/>
            </a:xfrm>
            <a:custGeom>
              <a:avLst/>
              <a:gdLst>
                <a:gd name="T0" fmla="*/ 24 w 131"/>
                <a:gd name="T1" fmla="*/ 0 h 50"/>
                <a:gd name="T2" fmla="*/ 0 w 131"/>
                <a:gd name="T3" fmla="*/ 7 h 50"/>
                <a:gd name="T4" fmla="*/ 3 w 131"/>
                <a:gd name="T5" fmla="*/ 14 h 50"/>
                <a:gd name="T6" fmla="*/ 4 w 131"/>
                <a:gd name="T7" fmla="*/ 16 h 50"/>
                <a:gd name="T8" fmla="*/ 17 w 131"/>
                <a:gd name="T9" fmla="*/ 31 h 50"/>
                <a:gd name="T10" fmla="*/ 76 w 131"/>
                <a:gd name="T11" fmla="*/ 50 h 50"/>
                <a:gd name="T12" fmla="*/ 131 w 131"/>
                <a:gd name="T13" fmla="*/ 31 h 50"/>
                <a:gd name="T14" fmla="*/ 109 w 131"/>
                <a:gd name="T15" fmla="*/ 26 h 50"/>
                <a:gd name="T16" fmla="*/ 80 w 131"/>
                <a:gd name="T17" fmla="*/ 35 h 50"/>
                <a:gd name="T18" fmla="*/ 80 w 131"/>
                <a:gd name="T19" fmla="*/ 35 h 50"/>
                <a:gd name="T20" fmla="*/ 73 w 131"/>
                <a:gd name="T21" fmla="*/ 37 h 50"/>
                <a:gd name="T22" fmla="*/ 65 w 131"/>
                <a:gd name="T23" fmla="*/ 37 h 50"/>
                <a:gd name="T24" fmla="*/ 65 w 131"/>
                <a:gd name="T25" fmla="*/ 37 h 50"/>
                <a:gd name="T26" fmla="*/ 54 w 131"/>
                <a:gd name="T27" fmla="*/ 35 h 50"/>
                <a:gd name="T28" fmla="*/ 49 w 131"/>
                <a:gd name="T29" fmla="*/ 34 h 50"/>
                <a:gd name="T30" fmla="*/ 43 w 131"/>
                <a:gd name="T31" fmla="*/ 31 h 50"/>
                <a:gd name="T32" fmla="*/ 38 w 131"/>
                <a:gd name="T33" fmla="*/ 27 h 50"/>
                <a:gd name="T34" fmla="*/ 35 w 131"/>
                <a:gd name="T35" fmla="*/ 23 h 50"/>
                <a:gd name="T36" fmla="*/ 31 w 131"/>
                <a:gd name="T37" fmla="*/ 19 h 50"/>
                <a:gd name="T38" fmla="*/ 30 w 131"/>
                <a:gd name="T39" fmla="*/ 14 h 50"/>
                <a:gd name="T40" fmla="*/ 24 w 131"/>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50">
                  <a:moveTo>
                    <a:pt x="24" y="0"/>
                  </a:moveTo>
                  <a:lnTo>
                    <a:pt x="0" y="7"/>
                  </a:lnTo>
                  <a:lnTo>
                    <a:pt x="3" y="14"/>
                  </a:lnTo>
                  <a:lnTo>
                    <a:pt x="4" y="16"/>
                  </a:lnTo>
                  <a:lnTo>
                    <a:pt x="17" y="31"/>
                  </a:lnTo>
                  <a:lnTo>
                    <a:pt x="76" y="50"/>
                  </a:lnTo>
                  <a:lnTo>
                    <a:pt x="131" y="31"/>
                  </a:lnTo>
                  <a:lnTo>
                    <a:pt x="109" y="26"/>
                  </a:lnTo>
                  <a:lnTo>
                    <a:pt x="80" y="35"/>
                  </a:lnTo>
                  <a:lnTo>
                    <a:pt x="80" y="35"/>
                  </a:lnTo>
                  <a:lnTo>
                    <a:pt x="73" y="37"/>
                  </a:lnTo>
                  <a:lnTo>
                    <a:pt x="65" y="37"/>
                  </a:lnTo>
                  <a:lnTo>
                    <a:pt x="65" y="37"/>
                  </a:lnTo>
                  <a:lnTo>
                    <a:pt x="54" y="35"/>
                  </a:lnTo>
                  <a:lnTo>
                    <a:pt x="49" y="34"/>
                  </a:lnTo>
                  <a:lnTo>
                    <a:pt x="43" y="31"/>
                  </a:lnTo>
                  <a:lnTo>
                    <a:pt x="38" y="27"/>
                  </a:lnTo>
                  <a:lnTo>
                    <a:pt x="35" y="23"/>
                  </a:lnTo>
                  <a:lnTo>
                    <a:pt x="31" y="19"/>
                  </a:lnTo>
                  <a:lnTo>
                    <a:pt x="30" y="14"/>
                  </a:lnTo>
                  <a:lnTo>
                    <a:pt x="24" y="0"/>
                  </a:lnTo>
                </a:path>
              </a:pathLst>
            </a:custGeom>
            <a:noFill/>
            <a:ln>
              <a:noFill/>
            </a:ln>
          </p:spPr>
          <p:txBody>
            <a:bodyPr vert="horz" wrap="square" lIns="121920" tIns="60960" rIns="121920" bIns="60960" numCol="1" anchor="t" anchorCtr="0" compatLnSpc="1"/>
            <a:lstStyle/>
            <a:p>
              <a:endParaRPr lang="zh-CN" altLang="en-US" sz="2400"/>
            </a:p>
          </p:txBody>
        </p:sp>
        <p:sp>
          <p:nvSpPr>
            <p:cNvPr id="240" name="Freeform 673"/>
            <p:cNvSpPr/>
            <p:nvPr/>
          </p:nvSpPr>
          <p:spPr bwMode="auto">
            <a:xfrm>
              <a:off x="9126874" y="5010576"/>
              <a:ext cx="454517" cy="197854"/>
            </a:xfrm>
            <a:custGeom>
              <a:avLst/>
              <a:gdLst>
                <a:gd name="T0" fmla="*/ 3 w 85"/>
                <a:gd name="T1" fmla="*/ 0 h 37"/>
                <a:gd name="T2" fmla="*/ 0 w 85"/>
                <a:gd name="T3" fmla="*/ 0 h 37"/>
                <a:gd name="T4" fmla="*/ 6 w 85"/>
                <a:gd name="T5" fmla="*/ 14 h 37"/>
                <a:gd name="T6" fmla="*/ 6 w 85"/>
                <a:gd name="T7" fmla="*/ 14 h 37"/>
                <a:gd name="T8" fmla="*/ 7 w 85"/>
                <a:gd name="T9" fmla="*/ 19 h 37"/>
                <a:gd name="T10" fmla="*/ 11 w 85"/>
                <a:gd name="T11" fmla="*/ 23 h 37"/>
                <a:gd name="T12" fmla="*/ 14 w 85"/>
                <a:gd name="T13" fmla="*/ 27 h 37"/>
                <a:gd name="T14" fmla="*/ 19 w 85"/>
                <a:gd name="T15" fmla="*/ 31 h 37"/>
                <a:gd name="T16" fmla="*/ 25 w 85"/>
                <a:gd name="T17" fmla="*/ 34 h 37"/>
                <a:gd name="T18" fmla="*/ 30 w 85"/>
                <a:gd name="T19" fmla="*/ 35 h 37"/>
                <a:gd name="T20" fmla="*/ 41 w 85"/>
                <a:gd name="T21" fmla="*/ 37 h 37"/>
                <a:gd name="T22" fmla="*/ 41 w 85"/>
                <a:gd name="T23" fmla="*/ 37 h 37"/>
                <a:gd name="T24" fmla="*/ 49 w 85"/>
                <a:gd name="T25" fmla="*/ 37 h 37"/>
                <a:gd name="T26" fmla="*/ 56 w 85"/>
                <a:gd name="T27" fmla="*/ 35 h 37"/>
                <a:gd name="T28" fmla="*/ 85 w 85"/>
                <a:gd name="T29" fmla="*/ 26 h 37"/>
                <a:gd name="T30" fmla="*/ 65 w 85"/>
                <a:gd name="T31" fmla="*/ 19 h 37"/>
                <a:gd name="T32" fmla="*/ 38 w 85"/>
                <a:gd name="T33" fmla="*/ 27 h 37"/>
                <a:gd name="T34" fmla="*/ 37 w 85"/>
                <a:gd name="T35" fmla="*/ 29 h 37"/>
                <a:gd name="T36" fmla="*/ 35 w 85"/>
                <a:gd name="T37" fmla="*/ 29 h 37"/>
                <a:gd name="T38" fmla="*/ 29 w 85"/>
                <a:gd name="T39" fmla="*/ 7 h 37"/>
                <a:gd name="T40" fmla="*/ 3 w 85"/>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37">
                  <a:moveTo>
                    <a:pt x="3" y="0"/>
                  </a:moveTo>
                  <a:lnTo>
                    <a:pt x="0" y="0"/>
                  </a:lnTo>
                  <a:lnTo>
                    <a:pt x="6" y="14"/>
                  </a:lnTo>
                  <a:lnTo>
                    <a:pt x="6" y="14"/>
                  </a:lnTo>
                  <a:lnTo>
                    <a:pt x="7" y="19"/>
                  </a:lnTo>
                  <a:lnTo>
                    <a:pt x="11" y="23"/>
                  </a:lnTo>
                  <a:lnTo>
                    <a:pt x="14" y="27"/>
                  </a:lnTo>
                  <a:lnTo>
                    <a:pt x="19" y="31"/>
                  </a:lnTo>
                  <a:lnTo>
                    <a:pt x="25" y="34"/>
                  </a:lnTo>
                  <a:lnTo>
                    <a:pt x="30" y="35"/>
                  </a:lnTo>
                  <a:lnTo>
                    <a:pt x="41" y="37"/>
                  </a:lnTo>
                  <a:lnTo>
                    <a:pt x="41" y="37"/>
                  </a:lnTo>
                  <a:lnTo>
                    <a:pt x="49" y="37"/>
                  </a:lnTo>
                  <a:lnTo>
                    <a:pt x="56" y="35"/>
                  </a:lnTo>
                  <a:lnTo>
                    <a:pt x="85" y="26"/>
                  </a:lnTo>
                  <a:lnTo>
                    <a:pt x="65" y="19"/>
                  </a:lnTo>
                  <a:lnTo>
                    <a:pt x="38" y="27"/>
                  </a:lnTo>
                  <a:lnTo>
                    <a:pt x="37" y="29"/>
                  </a:lnTo>
                  <a:lnTo>
                    <a:pt x="35" y="29"/>
                  </a:lnTo>
                  <a:lnTo>
                    <a:pt x="29" y="7"/>
                  </a:lnTo>
                  <a:lnTo>
                    <a:pt x="3" y="0"/>
                  </a:lnTo>
                  <a:close/>
                </a:path>
              </a:pathLst>
            </a:custGeom>
            <a:solidFill>
              <a:srgbClr val="201C1E"/>
            </a:solidFill>
            <a:ln>
              <a:noFill/>
            </a:ln>
          </p:spPr>
          <p:txBody>
            <a:bodyPr vert="horz" wrap="square" lIns="121920" tIns="60960" rIns="121920" bIns="60960" numCol="1" anchor="t" anchorCtr="0" compatLnSpc="1"/>
            <a:lstStyle/>
            <a:p>
              <a:endParaRPr lang="zh-CN" altLang="en-US" sz="2400"/>
            </a:p>
          </p:txBody>
        </p:sp>
        <p:sp>
          <p:nvSpPr>
            <p:cNvPr id="241" name="Freeform 674"/>
            <p:cNvSpPr/>
            <p:nvPr/>
          </p:nvSpPr>
          <p:spPr bwMode="auto">
            <a:xfrm>
              <a:off x="9126874" y="5010571"/>
              <a:ext cx="454517" cy="197854"/>
            </a:xfrm>
            <a:custGeom>
              <a:avLst/>
              <a:gdLst>
                <a:gd name="T0" fmla="*/ 3 w 85"/>
                <a:gd name="T1" fmla="*/ 0 h 37"/>
                <a:gd name="T2" fmla="*/ 0 w 85"/>
                <a:gd name="T3" fmla="*/ 0 h 37"/>
                <a:gd name="T4" fmla="*/ 6 w 85"/>
                <a:gd name="T5" fmla="*/ 14 h 37"/>
                <a:gd name="T6" fmla="*/ 6 w 85"/>
                <a:gd name="T7" fmla="*/ 14 h 37"/>
                <a:gd name="T8" fmla="*/ 7 w 85"/>
                <a:gd name="T9" fmla="*/ 19 h 37"/>
                <a:gd name="T10" fmla="*/ 11 w 85"/>
                <a:gd name="T11" fmla="*/ 23 h 37"/>
                <a:gd name="T12" fmla="*/ 14 w 85"/>
                <a:gd name="T13" fmla="*/ 27 h 37"/>
                <a:gd name="T14" fmla="*/ 19 w 85"/>
                <a:gd name="T15" fmla="*/ 31 h 37"/>
                <a:gd name="T16" fmla="*/ 25 w 85"/>
                <a:gd name="T17" fmla="*/ 34 h 37"/>
                <a:gd name="T18" fmla="*/ 30 w 85"/>
                <a:gd name="T19" fmla="*/ 35 h 37"/>
                <a:gd name="T20" fmla="*/ 41 w 85"/>
                <a:gd name="T21" fmla="*/ 37 h 37"/>
                <a:gd name="T22" fmla="*/ 41 w 85"/>
                <a:gd name="T23" fmla="*/ 37 h 37"/>
                <a:gd name="T24" fmla="*/ 49 w 85"/>
                <a:gd name="T25" fmla="*/ 37 h 37"/>
                <a:gd name="T26" fmla="*/ 56 w 85"/>
                <a:gd name="T27" fmla="*/ 35 h 37"/>
                <a:gd name="T28" fmla="*/ 85 w 85"/>
                <a:gd name="T29" fmla="*/ 26 h 37"/>
                <a:gd name="T30" fmla="*/ 65 w 85"/>
                <a:gd name="T31" fmla="*/ 19 h 37"/>
                <a:gd name="T32" fmla="*/ 38 w 85"/>
                <a:gd name="T33" fmla="*/ 27 h 37"/>
                <a:gd name="T34" fmla="*/ 37 w 85"/>
                <a:gd name="T35" fmla="*/ 29 h 37"/>
                <a:gd name="T36" fmla="*/ 35 w 85"/>
                <a:gd name="T37" fmla="*/ 29 h 37"/>
                <a:gd name="T38" fmla="*/ 29 w 85"/>
                <a:gd name="T39" fmla="*/ 7 h 37"/>
                <a:gd name="T40" fmla="*/ 3 w 85"/>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37">
                  <a:moveTo>
                    <a:pt x="3" y="0"/>
                  </a:moveTo>
                  <a:lnTo>
                    <a:pt x="0" y="0"/>
                  </a:lnTo>
                  <a:lnTo>
                    <a:pt x="6" y="14"/>
                  </a:lnTo>
                  <a:lnTo>
                    <a:pt x="6" y="14"/>
                  </a:lnTo>
                  <a:lnTo>
                    <a:pt x="7" y="19"/>
                  </a:lnTo>
                  <a:lnTo>
                    <a:pt x="11" y="23"/>
                  </a:lnTo>
                  <a:lnTo>
                    <a:pt x="14" y="27"/>
                  </a:lnTo>
                  <a:lnTo>
                    <a:pt x="19" y="31"/>
                  </a:lnTo>
                  <a:lnTo>
                    <a:pt x="25" y="34"/>
                  </a:lnTo>
                  <a:lnTo>
                    <a:pt x="30" y="35"/>
                  </a:lnTo>
                  <a:lnTo>
                    <a:pt x="41" y="37"/>
                  </a:lnTo>
                  <a:lnTo>
                    <a:pt x="41" y="37"/>
                  </a:lnTo>
                  <a:lnTo>
                    <a:pt x="49" y="37"/>
                  </a:lnTo>
                  <a:lnTo>
                    <a:pt x="56" y="35"/>
                  </a:lnTo>
                  <a:lnTo>
                    <a:pt x="85" y="26"/>
                  </a:lnTo>
                  <a:lnTo>
                    <a:pt x="65" y="19"/>
                  </a:lnTo>
                  <a:lnTo>
                    <a:pt x="38" y="27"/>
                  </a:lnTo>
                  <a:lnTo>
                    <a:pt x="37" y="29"/>
                  </a:lnTo>
                  <a:lnTo>
                    <a:pt x="35" y="29"/>
                  </a:lnTo>
                  <a:lnTo>
                    <a:pt x="29" y="7"/>
                  </a:lnTo>
                  <a:lnTo>
                    <a:pt x="3" y="0"/>
                  </a:lnTo>
                </a:path>
              </a:pathLst>
            </a:custGeom>
            <a:noFill/>
            <a:ln>
              <a:noFill/>
            </a:ln>
          </p:spPr>
          <p:txBody>
            <a:bodyPr vert="horz" wrap="square" lIns="121920" tIns="60960" rIns="121920" bIns="60960" numCol="1" anchor="t" anchorCtr="0" compatLnSpc="1"/>
            <a:lstStyle/>
            <a:p>
              <a:endParaRPr lang="zh-CN" altLang="en-US" sz="2400"/>
            </a:p>
          </p:txBody>
        </p:sp>
        <p:sp>
          <p:nvSpPr>
            <p:cNvPr id="242" name="Freeform 676"/>
            <p:cNvSpPr/>
            <p:nvPr/>
          </p:nvSpPr>
          <p:spPr bwMode="auto">
            <a:xfrm>
              <a:off x="9281990" y="5047973"/>
              <a:ext cx="112293" cy="117641"/>
            </a:xfrm>
            <a:custGeom>
              <a:avLst/>
              <a:gdLst>
                <a:gd name="T0" fmla="*/ 0 w 21"/>
                <a:gd name="T1" fmla="*/ 0 h 22"/>
                <a:gd name="T2" fmla="*/ 6 w 21"/>
                <a:gd name="T3" fmla="*/ 22 h 22"/>
                <a:gd name="T4" fmla="*/ 8 w 21"/>
                <a:gd name="T5" fmla="*/ 22 h 22"/>
                <a:gd name="T6" fmla="*/ 9 w 21"/>
                <a:gd name="T7" fmla="*/ 20 h 22"/>
                <a:gd name="T8" fmla="*/ 21 w 21"/>
                <a:gd name="T9" fmla="*/ 7 h 22"/>
                <a:gd name="T10" fmla="*/ 0 w 21"/>
                <a:gd name="T11" fmla="*/ 0 h 22"/>
              </a:gdLst>
              <a:ahLst/>
              <a:cxnLst>
                <a:cxn ang="0">
                  <a:pos x="T0" y="T1"/>
                </a:cxn>
                <a:cxn ang="0">
                  <a:pos x="T2" y="T3"/>
                </a:cxn>
                <a:cxn ang="0">
                  <a:pos x="T4" y="T5"/>
                </a:cxn>
                <a:cxn ang="0">
                  <a:pos x="T6" y="T7"/>
                </a:cxn>
                <a:cxn ang="0">
                  <a:pos x="T8" y="T9"/>
                </a:cxn>
                <a:cxn ang="0">
                  <a:pos x="T10" y="T11"/>
                </a:cxn>
              </a:cxnLst>
              <a:rect l="0" t="0" r="r" b="b"/>
              <a:pathLst>
                <a:path w="21" h="22">
                  <a:moveTo>
                    <a:pt x="0" y="0"/>
                  </a:moveTo>
                  <a:lnTo>
                    <a:pt x="6" y="22"/>
                  </a:lnTo>
                  <a:lnTo>
                    <a:pt x="8" y="22"/>
                  </a:lnTo>
                  <a:lnTo>
                    <a:pt x="9" y="20"/>
                  </a:lnTo>
                  <a:lnTo>
                    <a:pt x="21" y="7"/>
                  </a:lnTo>
                  <a:lnTo>
                    <a:pt x="0" y="0"/>
                  </a:lnTo>
                </a:path>
              </a:pathLst>
            </a:custGeom>
            <a:noFill/>
            <a:ln>
              <a:noFill/>
            </a:ln>
          </p:spPr>
          <p:txBody>
            <a:bodyPr vert="horz" wrap="square" lIns="121920" tIns="60960" rIns="121920" bIns="60960" numCol="1" anchor="t" anchorCtr="0" compatLnSpc="1"/>
            <a:lstStyle/>
            <a:p>
              <a:endParaRPr lang="zh-CN" altLang="en-US" sz="2400"/>
            </a:p>
          </p:txBody>
        </p:sp>
        <p:sp>
          <p:nvSpPr>
            <p:cNvPr id="243" name="Freeform 678"/>
            <p:cNvSpPr/>
            <p:nvPr/>
          </p:nvSpPr>
          <p:spPr bwMode="auto">
            <a:xfrm>
              <a:off x="9330113" y="5085364"/>
              <a:ext cx="144378" cy="69514"/>
            </a:xfrm>
            <a:custGeom>
              <a:avLst/>
              <a:gdLst>
                <a:gd name="T0" fmla="*/ 12 w 27"/>
                <a:gd name="T1" fmla="*/ 0 h 13"/>
                <a:gd name="T2" fmla="*/ 0 w 27"/>
                <a:gd name="T3" fmla="*/ 13 h 13"/>
                <a:gd name="T4" fmla="*/ 27 w 27"/>
                <a:gd name="T5" fmla="*/ 5 h 13"/>
                <a:gd name="T6" fmla="*/ 12 w 27"/>
                <a:gd name="T7" fmla="*/ 0 h 13"/>
              </a:gdLst>
              <a:ahLst/>
              <a:cxnLst>
                <a:cxn ang="0">
                  <a:pos x="T0" y="T1"/>
                </a:cxn>
                <a:cxn ang="0">
                  <a:pos x="T2" y="T3"/>
                </a:cxn>
                <a:cxn ang="0">
                  <a:pos x="T4" y="T5"/>
                </a:cxn>
                <a:cxn ang="0">
                  <a:pos x="T6" y="T7"/>
                </a:cxn>
              </a:cxnLst>
              <a:rect l="0" t="0" r="r" b="b"/>
              <a:pathLst>
                <a:path w="27" h="13">
                  <a:moveTo>
                    <a:pt x="12" y="0"/>
                  </a:moveTo>
                  <a:lnTo>
                    <a:pt x="0" y="13"/>
                  </a:lnTo>
                  <a:lnTo>
                    <a:pt x="27" y="5"/>
                  </a:lnTo>
                  <a:lnTo>
                    <a:pt x="12" y="0"/>
                  </a:lnTo>
                </a:path>
              </a:pathLst>
            </a:custGeom>
            <a:noFill/>
            <a:ln>
              <a:noFill/>
            </a:ln>
          </p:spPr>
          <p:txBody>
            <a:bodyPr vert="horz" wrap="square" lIns="121920" tIns="60960" rIns="121920" bIns="60960" numCol="1" anchor="t" anchorCtr="0" compatLnSpc="1"/>
            <a:lstStyle/>
            <a:p>
              <a:endParaRPr lang="zh-CN" altLang="en-US" sz="2400"/>
            </a:p>
          </p:txBody>
        </p:sp>
      </p:grpSp>
      <p:grpSp>
        <p:nvGrpSpPr>
          <p:cNvPr id="251" name="组 194"/>
          <p:cNvGrpSpPr/>
          <p:nvPr/>
        </p:nvGrpSpPr>
        <p:grpSpPr>
          <a:xfrm rot="1719133">
            <a:off x="77561" y="4810579"/>
            <a:ext cx="1792820" cy="937785"/>
            <a:chOff x="8186797" y="3369099"/>
            <a:chExt cx="1344615" cy="703339"/>
          </a:xfrm>
          <a:effectLst>
            <a:outerShdw blurRad="50800" dist="76200" dir="2700000" algn="tl" rotWithShape="0">
              <a:prstClr val="black">
                <a:alpha val="40000"/>
              </a:prstClr>
            </a:outerShdw>
          </a:effectLst>
        </p:grpSpPr>
        <p:sp>
          <p:nvSpPr>
            <p:cNvPr id="252" name="Freeform 226"/>
            <p:cNvSpPr/>
            <p:nvPr/>
          </p:nvSpPr>
          <p:spPr bwMode="auto">
            <a:xfrm>
              <a:off x="8476407" y="3840750"/>
              <a:ext cx="190313" cy="86883"/>
            </a:xfrm>
            <a:custGeom>
              <a:avLst/>
              <a:gdLst>
                <a:gd name="T0" fmla="*/ 35 w 46"/>
                <a:gd name="T1" fmla="*/ 0 h 21"/>
                <a:gd name="T2" fmla="*/ 0 w 46"/>
                <a:gd name="T3" fmla="*/ 0 h 21"/>
                <a:gd name="T4" fmla="*/ 9 w 46"/>
                <a:gd name="T5" fmla="*/ 21 h 21"/>
                <a:gd name="T6" fmla="*/ 46 w 46"/>
                <a:gd name="T7" fmla="*/ 20 h 21"/>
                <a:gd name="T8" fmla="*/ 35 w 46"/>
                <a:gd name="T9" fmla="*/ 0 h 21"/>
              </a:gdLst>
              <a:ahLst/>
              <a:cxnLst>
                <a:cxn ang="0">
                  <a:pos x="T0" y="T1"/>
                </a:cxn>
                <a:cxn ang="0">
                  <a:pos x="T2" y="T3"/>
                </a:cxn>
                <a:cxn ang="0">
                  <a:pos x="T4" y="T5"/>
                </a:cxn>
                <a:cxn ang="0">
                  <a:pos x="T6" y="T7"/>
                </a:cxn>
                <a:cxn ang="0">
                  <a:pos x="T8" y="T9"/>
                </a:cxn>
              </a:cxnLst>
              <a:rect l="0" t="0" r="r" b="b"/>
              <a:pathLst>
                <a:path w="46" h="21">
                  <a:moveTo>
                    <a:pt x="35" y="0"/>
                  </a:moveTo>
                  <a:lnTo>
                    <a:pt x="0" y="0"/>
                  </a:lnTo>
                  <a:lnTo>
                    <a:pt x="9" y="21"/>
                  </a:lnTo>
                  <a:lnTo>
                    <a:pt x="46" y="20"/>
                  </a:lnTo>
                  <a:lnTo>
                    <a:pt x="35" y="0"/>
                  </a:lnTo>
                </a:path>
              </a:pathLst>
            </a:custGeom>
            <a:noFill/>
            <a:ln>
              <a:noFill/>
            </a:ln>
          </p:spPr>
          <p:txBody>
            <a:bodyPr vert="horz" wrap="square" lIns="121920" tIns="60960" rIns="121920" bIns="60960" numCol="1" anchor="t" anchorCtr="0" compatLnSpc="1"/>
            <a:lstStyle/>
            <a:p>
              <a:endParaRPr lang="zh-CN" altLang="en-US" sz="2400"/>
            </a:p>
          </p:txBody>
        </p:sp>
        <p:sp>
          <p:nvSpPr>
            <p:cNvPr id="253" name="Freeform 227"/>
            <p:cNvSpPr/>
            <p:nvPr/>
          </p:nvSpPr>
          <p:spPr bwMode="auto">
            <a:xfrm>
              <a:off x="8364702" y="3600789"/>
              <a:ext cx="206864" cy="128256"/>
            </a:xfrm>
            <a:custGeom>
              <a:avLst/>
              <a:gdLst>
                <a:gd name="T0" fmla="*/ 0 w 50"/>
                <a:gd name="T1" fmla="*/ 0 h 31"/>
                <a:gd name="T2" fmla="*/ 13 w 50"/>
                <a:gd name="T3" fmla="*/ 31 h 31"/>
                <a:gd name="T4" fmla="*/ 50 w 50"/>
                <a:gd name="T5" fmla="*/ 29 h 31"/>
                <a:gd name="T6" fmla="*/ 36 w 50"/>
                <a:gd name="T7" fmla="*/ 2 h 31"/>
                <a:gd name="T8" fmla="*/ 18 w 50"/>
                <a:gd name="T9" fmla="*/ 2 h 31"/>
                <a:gd name="T10" fmla="*/ 18 w 50"/>
                <a:gd name="T11" fmla="*/ 2 h 31"/>
                <a:gd name="T12" fmla="*/ 18 w 50"/>
                <a:gd name="T13" fmla="*/ 2 h 31"/>
                <a:gd name="T14" fmla="*/ 18 w 50"/>
                <a:gd name="T15" fmla="*/ 2 h 31"/>
                <a:gd name="T16" fmla="*/ 13 w 50"/>
                <a:gd name="T17" fmla="*/ 2 h 31"/>
                <a:gd name="T18" fmla="*/ 11 w 50"/>
                <a:gd name="T19" fmla="*/ 0 h 31"/>
                <a:gd name="T20" fmla="*/ 3 w 50"/>
                <a:gd name="T21" fmla="*/ 1 h 31"/>
                <a:gd name="T22" fmla="*/ 3 w 50"/>
                <a:gd name="T23" fmla="*/ 1 h 31"/>
                <a:gd name="T24" fmla="*/ 3 w 50"/>
                <a:gd name="T25" fmla="*/ 1 h 31"/>
                <a:gd name="T26" fmla="*/ 3 w 50"/>
                <a:gd name="T27" fmla="*/ 1 h 31"/>
                <a:gd name="T28" fmla="*/ 0 w 5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31">
                  <a:moveTo>
                    <a:pt x="0" y="0"/>
                  </a:moveTo>
                  <a:lnTo>
                    <a:pt x="13" y="31"/>
                  </a:lnTo>
                  <a:lnTo>
                    <a:pt x="50" y="29"/>
                  </a:lnTo>
                  <a:lnTo>
                    <a:pt x="36" y="2"/>
                  </a:lnTo>
                  <a:lnTo>
                    <a:pt x="18" y="2"/>
                  </a:lnTo>
                  <a:lnTo>
                    <a:pt x="18" y="2"/>
                  </a:lnTo>
                  <a:lnTo>
                    <a:pt x="18" y="2"/>
                  </a:lnTo>
                  <a:lnTo>
                    <a:pt x="18" y="2"/>
                  </a:lnTo>
                  <a:lnTo>
                    <a:pt x="13" y="2"/>
                  </a:lnTo>
                  <a:lnTo>
                    <a:pt x="11" y="0"/>
                  </a:lnTo>
                  <a:lnTo>
                    <a:pt x="3" y="1"/>
                  </a:lnTo>
                  <a:lnTo>
                    <a:pt x="3" y="1"/>
                  </a:lnTo>
                  <a:lnTo>
                    <a:pt x="3" y="1"/>
                  </a:lnTo>
                  <a:lnTo>
                    <a:pt x="3" y="1"/>
                  </a:lnTo>
                  <a:lnTo>
                    <a:pt x="0" y="0"/>
                  </a:lnTo>
                </a:path>
              </a:pathLst>
            </a:custGeom>
            <a:noFill/>
            <a:ln>
              <a:noFill/>
            </a:ln>
          </p:spPr>
          <p:txBody>
            <a:bodyPr vert="horz" wrap="square" lIns="121920" tIns="60960" rIns="121920" bIns="60960" numCol="1" anchor="t" anchorCtr="0" compatLnSpc="1"/>
            <a:lstStyle/>
            <a:p>
              <a:endParaRPr lang="zh-CN" altLang="en-US" sz="2400"/>
            </a:p>
          </p:txBody>
        </p:sp>
        <p:sp>
          <p:nvSpPr>
            <p:cNvPr id="254" name="Freeform 277"/>
            <p:cNvSpPr/>
            <p:nvPr/>
          </p:nvSpPr>
          <p:spPr bwMode="auto">
            <a:xfrm>
              <a:off x="8331603" y="3505627"/>
              <a:ext cx="182039" cy="103433"/>
            </a:xfrm>
            <a:custGeom>
              <a:avLst/>
              <a:gdLst>
                <a:gd name="T0" fmla="*/ 32 w 44"/>
                <a:gd name="T1" fmla="*/ 0 h 25"/>
                <a:gd name="T2" fmla="*/ 26 w 44"/>
                <a:gd name="T3" fmla="*/ 0 h 25"/>
                <a:gd name="T4" fmla="*/ 26 w 44"/>
                <a:gd name="T5" fmla="*/ 0 h 25"/>
                <a:gd name="T6" fmla="*/ 21 w 44"/>
                <a:gd name="T7" fmla="*/ 1 h 25"/>
                <a:gd name="T8" fmla="*/ 17 w 44"/>
                <a:gd name="T9" fmla="*/ 2 h 25"/>
                <a:gd name="T10" fmla="*/ 11 w 44"/>
                <a:gd name="T11" fmla="*/ 2 h 25"/>
                <a:gd name="T12" fmla="*/ 11 w 44"/>
                <a:gd name="T13" fmla="*/ 2 h 25"/>
                <a:gd name="T14" fmla="*/ 5 w 44"/>
                <a:gd name="T15" fmla="*/ 4 h 25"/>
                <a:gd name="T16" fmla="*/ 0 w 44"/>
                <a:gd name="T17" fmla="*/ 6 h 25"/>
                <a:gd name="T18" fmla="*/ 8 w 44"/>
                <a:gd name="T19" fmla="*/ 23 h 25"/>
                <a:gd name="T20" fmla="*/ 8 w 44"/>
                <a:gd name="T21" fmla="*/ 23 h 25"/>
                <a:gd name="T22" fmla="*/ 11 w 44"/>
                <a:gd name="T23" fmla="*/ 24 h 25"/>
                <a:gd name="T24" fmla="*/ 11 w 44"/>
                <a:gd name="T25" fmla="*/ 24 h 25"/>
                <a:gd name="T26" fmla="*/ 11 w 44"/>
                <a:gd name="T27" fmla="*/ 24 h 25"/>
                <a:gd name="T28" fmla="*/ 19 w 44"/>
                <a:gd name="T29" fmla="*/ 23 h 25"/>
                <a:gd name="T30" fmla="*/ 19 w 44"/>
                <a:gd name="T31" fmla="*/ 23 h 25"/>
                <a:gd name="T32" fmla="*/ 21 w 44"/>
                <a:gd name="T33" fmla="*/ 25 h 25"/>
                <a:gd name="T34" fmla="*/ 26 w 44"/>
                <a:gd name="T35" fmla="*/ 25 h 25"/>
                <a:gd name="T36" fmla="*/ 26 w 44"/>
                <a:gd name="T37" fmla="*/ 25 h 25"/>
                <a:gd name="T38" fmla="*/ 26 w 44"/>
                <a:gd name="T39" fmla="*/ 25 h 25"/>
                <a:gd name="T40" fmla="*/ 44 w 44"/>
                <a:gd name="T41" fmla="*/ 25 h 25"/>
                <a:gd name="T42" fmla="*/ 32 w 44"/>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25">
                  <a:moveTo>
                    <a:pt x="32" y="0"/>
                  </a:moveTo>
                  <a:lnTo>
                    <a:pt x="26" y="0"/>
                  </a:lnTo>
                  <a:lnTo>
                    <a:pt x="26" y="0"/>
                  </a:lnTo>
                  <a:lnTo>
                    <a:pt x="21" y="1"/>
                  </a:lnTo>
                  <a:lnTo>
                    <a:pt x="17" y="2"/>
                  </a:lnTo>
                  <a:lnTo>
                    <a:pt x="11" y="2"/>
                  </a:lnTo>
                  <a:lnTo>
                    <a:pt x="11" y="2"/>
                  </a:lnTo>
                  <a:lnTo>
                    <a:pt x="5" y="4"/>
                  </a:lnTo>
                  <a:lnTo>
                    <a:pt x="0" y="6"/>
                  </a:lnTo>
                  <a:lnTo>
                    <a:pt x="8" y="23"/>
                  </a:lnTo>
                  <a:lnTo>
                    <a:pt x="8" y="23"/>
                  </a:lnTo>
                  <a:lnTo>
                    <a:pt x="11" y="24"/>
                  </a:lnTo>
                  <a:lnTo>
                    <a:pt x="11" y="24"/>
                  </a:lnTo>
                  <a:lnTo>
                    <a:pt x="11" y="24"/>
                  </a:lnTo>
                  <a:lnTo>
                    <a:pt x="19" y="23"/>
                  </a:lnTo>
                  <a:lnTo>
                    <a:pt x="19" y="23"/>
                  </a:lnTo>
                  <a:lnTo>
                    <a:pt x="21" y="25"/>
                  </a:lnTo>
                  <a:lnTo>
                    <a:pt x="26" y="25"/>
                  </a:lnTo>
                  <a:lnTo>
                    <a:pt x="26" y="25"/>
                  </a:lnTo>
                  <a:lnTo>
                    <a:pt x="26" y="25"/>
                  </a:lnTo>
                  <a:lnTo>
                    <a:pt x="44" y="25"/>
                  </a:lnTo>
                  <a:lnTo>
                    <a:pt x="32" y="0"/>
                  </a:lnTo>
                </a:path>
              </a:pathLst>
            </a:custGeom>
            <a:noFill/>
            <a:ln>
              <a:noFill/>
            </a:ln>
          </p:spPr>
          <p:txBody>
            <a:bodyPr vert="horz" wrap="square" lIns="121920" tIns="60960" rIns="121920" bIns="60960" numCol="1" anchor="t" anchorCtr="0" compatLnSpc="1"/>
            <a:lstStyle/>
            <a:p>
              <a:endParaRPr lang="zh-CN" altLang="en-US" sz="2400"/>
            </a:p>
          </p:txBody>
        </p:sp>
        <p:sp>
          <p:nvSpPr>
            <p:cNvPr id="255" name="Freeform 279"/>
            <p:cNvSpPr/>
            <p:nvPr/>
          </p:nvSpPr>
          <p:spPr bwMode="auto">
            <a:xfrm>
              <a:off x="8286093" y="3530451"/>
              <a:ext cx="78609" cy="70335"/>
            </a:xfrm>
            <a:custGeom>
              <a:avLst/>
              <a:gdLst>
                <a:gd name="T0" fmla="*/ 11 w 19"/>
                <a:gd name="T1" fmla="*/ 0 h 17"/>
                <a:gd name="T2" fmla="*/ 11 w 19"/>
                <a:gd name="T3" fmla="*/ 0 h 17"/>
                <a:gd name="T4" fmla="*/ 8 w 19"/>
                <a:gd name="T5" fmla="*/ 2 h 17"/>
                <a:gd name="T6" fmla="*/ 8 w 19"/>
                <a:gd name="T7" fmla="*/ 4 h 17"/>
                <a:gd name="T8" fmla="*/ 1 w 19"/>
                <a:gd name="T9" fmla="*/ 4 h 17"/>
                <a:gd name="T10" fmla="*/ 1 w 19"/>
                <a:gd name="T11" fmla="*/ 4 h 17"/>
                <a:gd name="T12" fmla="*/ 0 w 19"/>
                <a:gd name="T13" fmla="*/ 6 h 17"/>
                <a:gd name="T14" fmla="*/ 0 w 19"/>
                <a:gd name="T15" fmla="*/ 7 h 17"/>
                <a:gd name="T16" fmla="*/ 0 w 19"/>
                <a:gd name="T17" fmla="*/ 7 h 17"/>
                <a:gd name="T18" fmla="*/ 0 w 19"/>
                <a:gd name="T19" fmla="*/ 8 h 17"/>
                <a:gd name="T20" fmla="*/ 1 w 19"/>
                <a:gd name="T21" fmla="*/ 10 h 17"/>
                <a:gd name="T22" fmla="*/ 1 w 19"/>
                <a:gd name="T23" fmla="*/ 10 h 17"/>
                <a:gd name="T24" fmla="*/ 1 w 19"/>
                <a:gd name="T25" fmla="*/ 10 h 17"/>
                <a:gd name="T26" fmla="*/ 8 w 19"/>
                <a:gd name="T27" fmla="*/ 10 h 17"/>
                <a:gd name="T28" fmla="*/ 8 w 19"/>
                <a:gd name="T29" fmla="*/ 10 h 17"/>
                <a:gd name="T30" fmla="*/ 10 w 19"/>
                <a:gd name="T31" fmla="*/ 13 h 17"/>
                <a:gd name="T32" fmla="*/ 12 w 19"/>
                <a:gd name="T33" fmla="*/ 14 h 17"/>
                <a:gd name="T34" fmla="*/ 15 w 19"/>
                <a:gd name="T35" fmla="*/ 17 h 17"/>
                <a:gd name="T36" fmla="*/ 19 w 19"/>
                <a:gd name="T37" fmla="*/ 17 h 17"/>
                <a:gd name="T38" fmla="*/ 11 w 19"/>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1" y="0"/>
                  </a:moveTo>
                  <a:lnTo>
                    <a:pt x="11" y="0"/>
                  </a:lnTo>
                  <a:lnTo>
                    <a:pt x="8" y="2"/>
                  </a:lnTo>
                  <a:lnTo>
                    <a:pt x="8" y="4"/>
                  </a:lnTo>
                  <a:lnTo>
                    <a:pt x="1" y="4"/>
                  </a:lnTo>
                  <a:lnTo>
                    <a:pt x="1" y="4"/>
                  </a:lnTo>
                  <a:lnTo>
                    <a:pt x="0" y="6"/>
                  </a:lnTo>
                  <a:lnTo>
                    <a:pt x="0" y="7"/>
                  </a:lnTo>
                  <a:lnTo>
                    <a:pt x="0" y="7"/>
                  </a:lnTo>
                  <a:lnTo>
                    <a:pt x="0" y="8"/>
                  </a:lnTo>
                  <a:lnTo>
                    <a:pt x="1" y="10"/>
                  </a:lnTo>
                  <a:lnTo>
                    <a:pt x="1" y="10"/>
                  </a:lnTo>
                  <a:lnTo>
                    <a:pt x="1" y="10"/>
                  </a:lnTo>
                  <a:lnTo>
                    <a:pt x="8" y="10"/>
                  </a:lnTo>
                  <a:lnTo>
                    <a:pt x="8" y="10"/>
                  </a:lnTo>
                  <a:lnTo>
                    <a:pt x="10" y="13"/>
                  </a:lnTo>
                  <a:lnTo>
                    <a:pt x="12" y="14"/>
                  </a:lnTo>
                  <a:lnTo>
                    <a:pt x="15" y="17"/>
                  </a:lnTo>
                  <a:lnTo>
                    <a:pt x="19" y="17"/>
                  </a:lnTo>
                  <a:lnTo>
                    <a:pt x="11" y="0"/>
                  </a:lnTo>
                </a:path>
              </a:pathLst>
            </a:custGeom>
            <a:noFill/>
            <a:ln>
              <a:noFill/>
            </a:ln>
          </p:spPr>
          <p:txBody>
            <a:bodyPr vert="horz" wrap="square" lIns="121920" tIns="60960" rIns="121920" bIns="60960" numCol="1" anchor="t" anchorCtr="0" compatLnSpc="1"/>
            <a:lstStyle/>
            <a:p>
              <a:endParaRPr lang="zh-CN" altLang="en-US" sz="2400"/>
            </a:p>
          </p:txBody>
        </p:sp>
        <p:sp>
          <p:nvSpPr>
            <p:cNvPr id="256" name="Freeform 286"/>
            <p:cNvSpPr/>
            <p:nvPr/>
          </p:nvSpPr>
          <p:spPr bwMode="auto">
            <a:xfrm>
              <a:off x="8335737" y="3940043"/>
              <a:ext cx="49647" cy="62060"/>
            </a:xfrm>
            <a:custGeom>
              <a:avLst/>
              <a:gdLst>
                <a:gd name="T0" fmla="*/ 8 w 12"/>
                <a:gd name="T1" fmla="*/ 0 h 15"/>
                <a:gd name="T2" fmla="*/ 0 w 12"/>
                <a:gd name="T3" fmla="*/ 4 h 15"/>
                <a:gd name="T4" fmla="*/ 0 w 12"/>
                <a:gd name="T5" fmla="*/ 15 h 15"/>
                <a:gd name="T6" fmla="*/ 12 w 12"/>
                <a:gd name="T7" fmla="*/ 8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lnTo>
                    <a:pt x="0" y="4"/>
                  </a:lnTo>
                  <a:lnTo>
                    <a:pt x="0" y="15"/>
                  </a:lnTo>
                  <a:lnTo>
                    <a:pt x="12" y="8"/>
                  </a:lnTo>
                  <a:lnTo>
                    <a:pt x="8" y="0"/>
                  </a:lnTo>
                  <a:close/>
                </a:path>
              </a:pathLst>
            </a:custGeom>
            <a:solidFill>
              <a:srgbClr val="AAAEB0"/>
            </a:solidFill>
            <a:ln>
              <a:noFill/>
            </a:ln>
          </p:spPr>
          <p:txBody>
            <a:bodyPr vert="horz" wrap="square" lIns="121920" tIns="60960" rIns="121920" bIns="60960" numCol="1" anchor="t" anchorCtr="0" compatLnSpc="1"/>
            <a:lstStyle/>
            <a:p>
              <a:endParaRPr lang="zh-CN" altLang="en-US" sz="2400"/>
            </a:p>
          </p:txBody>
        </p:sp>
        <p:sp>
          <p:nvSpPr>
            <p:cNvPr id="257" name="Freeform 287"/>
            <p:cNvSpPr/>
            <p:nvPr/>
          </p:nvSpPr>
          <p:spPr bwMode="auto">
            <a:xfrm>
              <a:off x="8335737" y="3940043"/>
              <a:ext cx="49647" cy="62060"/>
            </a:xfrm>
            <a:custGeom>
              <a:avLst/>
              <a:gdLst>
                <a:gd name="T0" fmla="*/ 8 w 12"/>
                <a:gd name="T1" fmla="*/ 0 h 15"/>
                <a:gd name="T2" fmla="*/ 0 w 12"/>
                <a:gd name="T3" fmla="*/ 4 h 15"/>
                <a:gd name="T4" fmla="*/ 0 w 12"/>
                <a:gd name="T5" fmla="*/ 15 h 15"/>
                <a:gd name="T6" fmla="*/ 12 w 12"/>
                <a:gd name="T7" fmla="*/ 8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lnTo>
                    <a:pt x="0" y="4"/>
                  </a:lnTo>
                  <a:lnTo>
                    <a:pt x="0" y="15"/>
                  </a:lnTo>
                  <a:lnTo>
                    <a:pt x="12" y="8"/>
                  </a:lnTo>
                  <a:lnTo>
                    <a:pt x="8" y="0"/>
                  </a:lnTo>
                </a:path>
              </a:pathLst>
            </a:custGeom>
            <a:noFill/>
            <a:ln>
              <a:noFill/>
            </a:ln>
          </p:spPr>
          <p:txBody>
            <a:bodyPr vert="horz" wrap="square" lIns="121920" tIns="60960" rIns="121920" bIns="60960" numCol="1" anchor="t" anchorCtr="0" compatLnSpc="1"/>
            <a:lstStyle/>
            <a:p>
              <a:endParaRPr lang="zh-CN" altLang="en-US" sz="2400"/>
            </a:p>
          </p:txBody>
        </p:sp>
        <p:sp>
          <p:nvSpPr>
            <p:cNvPr id="258" name="Freeform 289"/>
            <p:cNvSpPr/>
            <p:nvPr/>
          </p:nvSpPr>
          <p:spPr bwMode="auto">
            <a:xfrm>
              <a:off x="8335737" y="4002103"/>
              <a:ext cx="78609" cy="70335"/>
            </a:xfrm>
            <a:custGeom>
              <a:avLst/>
              <a:gdLst>
                <a:gd name="T0" fmla="*/ 15 w 19"/>
                <a:gd name="T1" fmla="*/ 0 h 17"/>
                <a:gd name="T2" fmla="*/ 0 w 19"/>
                <a:gd name="T3" fmla="*/ 7 h 17"/>
                <a:gd name="T4" fmla="*/ 0 w 19"/>
                <a:gd name="T5" fmla="*/ 17 h 17"/>
                <a:gd name="T6" fmla="*/ 19 w 19"/>
                <a:gd name="T7" fmla="*/ 8 h 17"/>
                <a:gd name="T8" fmla="*/ 15 w 19"/>
                <a:gd name="T9" fmla="*/ 0 h 17"/>
              </a:gdLst>
              <a:ahLst/>
              <a:cxnLst>
                <a:cxn ang="0">
                  <a:pos x="T0" y="T1"/>
                </a:cxn>
                <a:cxn ang="0">
                  <a:pos x="T2" y="T3"/>
                </a:cxn>
                <a:cxn ang="0">
                  <a:pos x="T4" y="T5"/>
                </a:cxn>
                <a:cxn ang="0">
                  <a:pos x="T6" y="T7"/>
                </a:cxn>
                <a:cxn ang="0">
                  <a:pos x="T8" y="T9"/>
                </a:cxn>
              </a:cxnLst>
              <a:rect l="0" t="0" r="r" b="b"/>
              <a:pathLst>
                <a:path w="19" h="17">
                  <a:moveTo>
                    <a:pt x="15" y="0"/>
                  </a:moveTo>
                  <a:lnTo>
                    <a:pt x="0" y="7"/>
                  </a:lnTo>
                  <a:lnTo>
                    <a:pt x="0" y="17"/>
                  </a:lnTo>
                  <a:lnTo>
                    <a:pt x="19" y="8"/>
                  </a:lnTo>
                  <a:lnTo>
                    <a:pt x="15" y="0"/>
                  </a:lnTo>
                </a:path>
              </a:pathLst>
            </a:custGeom>
            <a:noFill/>
            <a:ln>
              <a:noFill/>
            </a:ln>
          </p:spPr>
          <p:txBody>
            <a:bodyPr vert="horz" wrap="square" lIns="121920" tIns="60960" rIns="121920" bIns="60960" numCol="1" anchor="t" anchorCtr="0" compatLnSpc="1"/>
            <a:lstStyle/>
            <a:p>
              <a:endParaRPr lang="zh-CN" altLang="en-US" sz="2400"/>
            </a:p>
          </p:txBody>
        </p:sp>
        <p:sp>
          <p:nvSpPr>
            <p:cNvPr id="259" name="Freeform 293"/>
            <p:cNvSpPr/>
            <p:nvPr/>
          </p:nvSpPr>
          <p:spPr bwMode="auto">
            <a:xfrm>
              <a:off x="8571566" y="3712494"/>
              <a:ext cx="959846" cy="128256"/>
            </a:xfrm>
            <a:custGeom>
              <a:avLst/>
              <a:gdLst>
                <a:gd name="T0" fmla="*/ 201 w 232"/>
                <a:gd name="T1" fmla="*/ 0 h 31"/>
                <a:gd name="T2" fmla="*/ 0 w 232"/>
                <a:gd name="T3" fmla="*/ 2 h 31"/>
                <a:gd name="T4" fmla="*/ 12 w 232"/>
                <a:gd name="T5" fmla="*/ 31 h 31"/>
                <a:gd name="T6" fmla="*/ 201 w 232"/>
                <a:gd name="T7" fmla="*/ 28 h 31"/>
                <a:gd name="T8" fmla="*/ 232 w 232"/>
                <a:gd name="T9" fmla="*/ 13 h 31"/>
                <a:gd name="T10" fmla="*/ 221 w 232"/>
                <a:gd name="T11" fmla="*/ 9 h 31"/>
                <a:gd name="T12" fmla="*/ 201 w 23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32" h="31">
                  <a:moveTo>
                    <a:pt x="201" y="0"/>
                  </a:moveTo>
                  <a:lnTo>
                    <a:pt x="0" y="2"/>
                  </a:lnTo>
                  <a:lnTo>
                    <a:pt x="12" y="31"/>
                  </a:lnTo>
                  <a:lnTo>
                    <a:pt x="201" y="28"/>
                  </a:lnTo>
                  <a:lnTo>
                    <a:pt x="232" y="13"/>
                  </a:lnTo>
                  <a:lnTo>
                    <a:pt x="221" y="9"/>
                  </a:lnTo>
                  <a:lnTo>
                    <a:pt x="201" y="0"/>
                  </a:lnTo>
                </a:path>
              </a:pathLst>
            </a:custGeom>
            <a:noFill/>
            <a:ln>
              <a:noFill/>
            </a:ln>
          </p:spPr>
          <p:txBody>
            <a:bodyPr vert="horz" wrap="square" lIns="121920" tIns="60960" rIns="121920" bIns="60960" numCol="1" anchor="t" anchorCtr="0" compatLnSpc="1"/>
            <a:lstStyle/>
            <a:p>
              <a:endParaRPr lang="zh-CN" altLang="en-US" sz="2400"/>
            </a:p>
          </p:txBody>
        </p:sp>
        <p:sp>
          <p:nvSpPr>
            <p:cNvPr id="260" name="Freeform 295"/>
            <p:cNvSpPr/>
            <p:nvPr/>
          </p:nvSpPr>
          <p:spPr bwMode="auto">
            <a:xfrm>
              <a:off x="8418485" y="3720768"/>
              <a:ext cx="202728" cy="119982"/>
            </a:xfrm>
            <a:custGeom>
              <a:avLst/>
              <a:gdLst>
                <a:gd name="T0" fmla="*/ 37 w 49"/>
                <a:gd name="T1" fmla="*/ 0 h 29"/>
                <a:gd name="T2" fmla="*/ 0 w 49"/>
                <a:gd name="T3" fmla="*/ 2 h 29"/>
                <a:gd name="T4" fmla="*/ 14 w 49"/>
                <a:gd name="T5" fmla="*/ 29 h 29"/>
                <a:gd name="T6" fmla="*/ 49 w 49"/>
                <a:gd name="T7" fmla="*/ 29 h 29"/>
                <a:gd name="T8" fmla="*/ 37 w 49"/>
                <a:gd name="T9" fmla="*/ 0 h 29"/>
              </a:gdLst>
              <a:ahLst/>
              <a:cxnLst>
                <a:cxn ang="0">
                  <a:pos x="T0" y="T1"/>
                </a:cxn>
                <a:cxn ang="0">
                  <a:pos x="T2" y="T3"/>
                </a:cxn>
                <a:cxn ang="0">
                  <a:pos x="T4" y="T5"/>
                </a:cxn>
                <a:cxn ang="0">
                  <a:pos x="T6" y="T7"/>
                </a:cxn>
                <a:cxn ang="0">
                  <a:pos x="T8" y="T9"/>
                </a:cxn>
              </a:cxnLst>
              <a:rect l="0" t="0" r="r" b="b"/>
              <a:pathLst>
                <a:path w="49" h="29">
                  <a:moveTo>
                    <a:pt x="37" y="0"/>
                  </a:moveTo>
                  <a:lnTo>
                    <a:pt x="0" y="2"/>
                  </a:lnTo>
                  <a:lnTo>
                    <a:pt x="14" y="29"/>
                  </a:lnTo>
                  <a:lnTo>
                    <a:pt x="49" y="29"/>
                  </a:lnTo>
                  <a:lnTo>
                    <a:pt x="37" y="0"/>
                  </a:lnTo>
                </a:path>
              </a:pathLst>
            </a:custGeom>
            <a:noFill/>
            <a:ln>
              <a:noFill/>
            </a:ln>
          </p:spPr>
          <p:txBody>
            <a:bodyPr vert="horz" wrap="square" lIns="121920" tIns="60960" rIns="121920" bIns="60960" numCol="1" anchor="t" anchorCtr="0" compatLnSpc="1"/>
            <a:lstStyle/>
            <a:p>
              <a:endParaRPr lang="zh-CN" altLang="en-US" sz="2400"/>
            </a:p>
          </p:txBody>
        </p:sp>
        <p:sp>
          <p:nvSpPr>
            <p:cNvPr id="261" name="Freeform 297"/>
            <p:cNvSpPr/>
            <p:nvPr/>
          </p:nvSpPr>
          <p:spPr bwMode="auto">
            <a:xfrm>
              <a:off x="8302639" y="3729043"/>
              <a:ext cx="173765" cy="115845"/>
            </a:xfrm>
            <a:custGeom>
              <a:avLst/>
              <a:gdLst>
                <a:gd name="T0" fmla="*/ 28 w 42"/>
                <a:gd name="T1" fmla="*/ 0 h 28"/>
                <a:gd name="T2" fmla="*/ 19 w 42"/>
                <a:gd name="T3" fmla="*/ 0 h 28"/>
                <a:gd name="T4" fmla="*/ 7 w 42"/>
                <a:gd name="T5" fmla="*/ 0 h 28"/>
                <a:gd name="T6" fmla="*/ 7 w 42"/>
                <a:gd name="T7" fmla="*/ 0 h 28"/>
                <a:gd name="T8" fmla="*/ 4 w 42"/>
                <a:gd name="T9" fmla="*/ 0 h 28"/>
                <a:gd name="T10" fmla="*/ 1 w 42"/>
                <a:gd name="T11" fmla="*/ 2 h 28"/>
                <a:gd name="T12" fmla="*/ 0 w 42"/>
                <a:gd name="T13" fmla="*/ 4 h 28"/>
                <a:gd name="T14" fmla="*/ 0 w 42"/>
                <a:gd name="T15" fmla="*/ 8 h 28"/>
                <a:gd name="T16" fmla="*/ 0 w 42"/>
                <a:gd name="T17" fmla="*/ 20 h 28"/>
                <a:gd name="T18" fmla="*/ 0 w 42"/>
                <a:gd name="T19" fmla="*/ 20 h 28"/>
                <a:gd name="T20" fmla="*/ 0 w 42"/>
                <a:gd name="T21" fmla="*/ 23 h 28"/>
                <a:gd name="T22" fmla="*/ 3 w 42"/>
                <a:gd name="T23" fmla="*/ 23 h 28"/>
                <a:gd name="T24" fmla="*/ 4 w 42"/>
                <a:gd name="T25" fmla="*/ 27 h 28"/>
                <a:gd name="T26" fmla="*/ 4 w 42"/>
                <a:gd name="T27" fmla="*/ 27 h 28"/>
                <a:gd name="T28" fmla="*/ 7 w 42"/>
                <a:gd name="T29" fmla="*/ 28 h 28"/>
                <a:gd name="T30" fmla="*/ 7 w 42"/>
                <a:gd name="T31" fmla="*/ 28 h 28"/>
                <a:gd name="T32" fmla="*/ 8 w 42"/>
                <a:gd name="T33" fmla="*/ 28 h 28"/>
                <a:gd name="T34" fmla="*/ 42 w 42"/>
                <a:gd name="T35" fmla="*/ 27 h 28"/>
                <a:gd name="T36" fmla="*/ 28 w 42"/>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8">
                  <a:moveTo>
                    <a:pt x="28" y="0"/>
                  </a:moveTo>
                  <a:lnTo>
                    <a:pt x="19" y="0"/>
                  </a:lnTo>
                  <a:lnTo>
                    <a:pt x="7" y="0"/>
                  </a:lnTo>
                  <a:lnTo>
                    <a:pt x="7" y="0"/>
                  </a:lnTo>
                  <a:lnTo>
                    <a:pt x="4" y="0"/>
                  </a:lnTo>
                  <a:lnTo>
                    <a:pt x="1" y="2"/>
                  </a:lnTo>
                  <a:lnTo>
                    <a:pt x="0" y="4"/>
                  </a:lnTo>
                  <a:lnTo>
                    <a:pt x="0" y="8"/>
                  </a:lnTo>
                  <a:lnTo>
                    <a:pt x="0" y="20"/>
                  </a:lnTo>
                  <a:lnTo>
                    <a:pt x="0" y="20"/>
                  </a:lnTo>
                  <a:lnTo>
                    <a:pt x="0" y="23"/>
                  </a:lnTo>
                  <a:lnTo>
                    <a:pt x="3" y="23"/>
                  </a:lnTo>
                  <a:lnTo>
                    <a:pt x="4" y="27"/>
                  </a:lnTo>
                  <a:lnTo>
                    <a:pt x="4" y="27"/>
                  </a:lnTo>
                  <a:lnTo>
                    <a:pt x="7" y="28"/>
                  </a:lnTo>
                  <a:lnTo>
                    <a:pt x="7" y="28"/>
                  </a:lnTo>
                  <a:lnTo>
                    <a:pt x="8" y="28"/>
                  </a:lnTo>
                  <a:lnTo>
                    <a:pt x="42" y="27"/>
                  </a:lnTo>
                  <a:lnTo>
                    <a:pt x="28" y="0"/>
                  </a:lnTo>
                </a:path>
              </a:pathLst>
            </a:custGeom>
            <a:noFill/>
            <a:ln>
              <a:noFill/>
            </a:ln>
          </p:spPr>
          <p:txBody>
            <a:bodyPr vert="horz" wrap="square" lIns="121920" tIns="60960" rIns="121920" bIns="60960" numCol="1" anchor="t" anchorCtr="0" compatLnSpc="1"/>
            <a:lstStyle/>
            <a:p>
              <a:endParaRPr lang="zh-CN" altLang="en-US" sz="2400"/>
            </a:p>
          </p:txBody>
        </p:sp>
        <p:sp>
          <p:nvSpPr>
            <p:cNvPr id="262" name="Freeform 298"/>
            <p:cNvSpPr/>
            <p:nvPr/>
          </p:nvSpPr>
          <p:spPr bwMode="auto">
            <a:xfrm>
              <a:off x="8302639" y="3824202"/>
              <a:ext cx="16548" cy="16548"/>
            </a:xfrm>
            <a:custGeom>
              <a:avLst/>
              <a:gdLst>
                <a:gd name="T0" fmla="*/ 3 w 4"/>
                <a:gd name="T1" fmla="*/ 0 h 4"/>
                <a:gd name="T2" fmla="*/ 0 w 4"/>
                <a:gd name="T3" fmla="*/ 0 h 4"/>
                <a:gd name="T4" fmla="*/ 0 w 4"/>
                <a:gd name="T5" fmla="*/ 0 h 4"/>
                <a:gd name="T6" fmla="*/ 3 w 4"/>
                <a:gd name="T7" fmla="*/ 2 h 4"/>
                <a:gd name="T8" fmla="*/ 4 w 4"/>
                <a:gd name="T9" fmla="*/ 4 h 4"/>
                <a:gd name="T10" fmla="*/ 3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3" y="0"/>
                  </a:moveTo>
                  <a:lnTo>
                    <a:pt x="0" y="0"/>
                  </a:lnTo>
                  <a:lnTo>
                    <a:pt x="0" y="0"/>
                  </a:lnTo>
                  <a:lnTo>
                    <a:pt x="3" y="2"/>
                  </a:lnTo>
                  <a:lnTo>
                    <a:pt x="4" y="4"/>
                  </a:lnTo>
                  <a:lnTo>
                    <a:pt x="3" y="0"/>
                  </a:lnTo>
                  <a:close/>
                </a:path>
              </a:pathLst>
            </a:custGeom>
            <a:solidFill>
              <a:srgbClr val="AAAEB0"/>
            </a:solidFill>
            <a:ln>
              <a:noFill/>
            </a:ln>
          </p:spPr>
          <p:txBody>
            <a:bodyPr vert="horz" wrap="square" lIns="121920" tIns="60960" rIns="121920" bIns="60960" numCol="1" anchor="t" anchorCtr="0" compatLnSpc="1"/>
            <a:lstStyle/>
            <a:p>
              <a:endParaRPr lang="zh-CN" altLang="en-US" sz="2400"/>
            </a:p>
          </p:txBody>
        </p:sp>
        <p:sp>
          <p:nvSpPr>
            <p:cNvPr id="263" name="Freeform 299"/>
            <p:cNvSpPr/>
            <p:nvPr/>
          </p:nvSpPr>
          <p:spPr bwMode="auto">
            <a:xfrm>
              <a:off x="8302639" y="3824202"/>
              <a:ext cx="16548" cy="16548"/>
            </a:xfrm>
            <a:custGeom>
              <a:avLst/>
              <a:gdLst>
                <a:gd name="T0" fmla="*/ 3 w 4"/>
                <a:gd name="T1" fmla="*/ 0 h 4"/>
                <a:gd name="T2" fmla="*/ 0 w 4"/>
                <a:gd name="T3" fmla="*/ 0 h 4"/>
                <a:gd name="T4" fmla="*/ 0 w 4"/>
                <a:gd name="T5" fmla="*/ 0 h 4"/>
                <a:gd name="T6" fmla="*/ 3 w 4"/>
                <a:gd name="T7" fmla="*/ 2 h 4"/>
                <a:gd name="T8" fmla="*/ 4 w 4"/>
                <a:gd name="T9" fmla="*/ 4 h 4"/>
                <a:gd name="T10" fmla="*/ 3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3" y="0"/>
                  </a:moveTo>
                  <a:lnTo>
                    <a:pt x="0" y="0"/>
                  </a:lnTo>
                  <a:lnTo>
                    <a:pt x="0" y="0"/>
                  </a:lnTo>
                  <a:lnTo>
                    <a:pt x="3" y="2"/>
                  </a:lnTo>
                  <a:lnTo>
                    <a:pt x="4" y="4"/>
                  </a:lnTo>
                  <a:lnTo>
                    <a:pt x="3" y="0"/>
                  </a:lnTo>
                </a:path>
              </a:pathLst>
            </a:custGeom>
            <a:noFill/>
            <a:ln>
              <a:noFill/>
            </a:ln>
          </p:spPr>
          <p:txBody>
            <a:bodyPr vert="horz" wrap="square" lIns="121920" tIns="60960" rIns="121920" bIns="60960" numCol="1" anchor="t" anchorCtr="0" compatLnSpc="1"/>
            <a:lstStyle/>
            <a:p>
              <a:endParaRPr lang="zh-CN" altLang="en-US" sz="2400"/>
            </a:p>
          </p:txBody>
        </p:sp>
        <p:sp>
          <p:nvSpPr>
            <p:cNvPr id="264" name="Freeform 300"/>
            <p:cNvSpPr/>
            <p:nvPr/>
          </p:nvSpPr>
          <p:spPr bwMode="auto">
            <a:xfrm>
              <a:off x="8186797" y="3435296"/>
              <a:ext cx="53784" cy="16548"/>
            </a:xfrm>
            <a:custGeom>
              <a:avLst/>
              <a:gdLst>
                <a:gd name="T0" fmla="*/ 2 w 13"/>
                <a:gd name="T1" fmla="*/ 4 h 4"/>
                <a:gd name="T2" fmla="*/ 2 w 13"/>
                <a:gd name="T3" fmla="*/ 4 h 4"/>
                <a:gd name="T4" fmla="*/ 1 w 13"/>
                <a:gd name="T5" fmla="*/ 4 h 4"/>
                <a:gd name="T6" fmla="*/ 0 w 13"/>
                <a:gd name="T7" fmla="*/ 2 h 4"/>
                <a:gd name="T8" fmla="*/ 0 w 13"/>
                <a:gd name="T9" fmla="*/ 2 h 4"/>
                <a:gd name="T10" fmla="*/ 1 w 13"/>
                <a:gd name="T11" fmla="*/ 0 h 4"/>
                <a:gd name="T12" fmla="*/ 2 w 13"/>
                <a:gd name="T13" fmla="*/ 0 h 4"/>
                <a:gd name="T14" fmla="*/ 12 w 13"/>
                <a:gd name="T15" fmla="*/ 0 h 4"/>
                <a:gd name="T16" fmla="*/ 12 w 13"/>
                <a:gd name="T17" fmla="*/ 0 h 4"/>
                <a:gd name="T18" fmla="*/ 13 w 13"/>
                <a:gd name="T19" fmla="*/ 0 h 4"/>
                <a:gd name="T20" fmla="*/ 13 w 13"/>
                <a:gd name="T21" fmla="*/ 2 h 4"/>
                <a:gd name="T22" fmla="*/ 13 w 13"/>
                <a:gd name="T23" fmla="*/ 2 h 4"/>
                <a:gd name="T24" fmla="*/ 13 w 13"/>
                <a:gd name="T25" fmla="*/ 3 h 4"/>
                <a:gd name="T26" fmla="*/ 12 w 13"/>
                <a:gd name="T27" fmla="*/ 4 h 4"/>
                <a:gd name="T28" fmla="*/ 2 w 13"/>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4">
                  <a:moveTo>
                    <a:pt x="2" y="4"/>
                  </a:moveTo>
                  <a:lnTo>
                    <a:pt x="2" y="4"/>
                  </a:lnTo>
                  <a:lnTo>
                    <a:pt x="1" y="4"/>
                  </a:lnTo>
                  <a:lnTo>
                    <a:pt x="0" y="2"/>
                  </a:lnTo>
                  <a:lnTo>
                    <a:pt x="0" y="2"/>
                  </a:lnTo>
                  <a:lnTo>
                    <a:pt x="1" y="0"/>
                  </a:lnTo>
                  <a:lnTo>
                    <a:pt x="2" y="0"/>
                  </a:lnTo>
                  <a:lnTo>
                    <a:pt x="12" y="0"/>
                  </a:lnTo>
                  <a:lnTo>
                    <a:pt x="12" y="0"/>
                  </a:lnTo>
                  <a:lnTo>
                    <a:pt x="13" y="0"/>
                  </a:lnTo>
                  <a:lnTo>
                    <a:pt x="13" y="2"/>
                  </a:lnTo>
                  <a:lnTo>
                    <a:pt x="13" y="2"/>
                  </a:lnTo>
                  <a:lnTo>
                    <a:pt x="13" y="3"/>
                  </a:lnTo>
                  <a:lnTo>
                    <a:pt x="12" y="4"/>
                  </a:lnTo>
                  <a:lnTo>
                    <a:pt x="2" y="4"/>
                  </a:lnTo>
                  <a:close/>
                </a:path>
              </a:pathLst>
            </a:custGeom>
            <a:solidFill>
              <a:srgbClr val="648CB0"/>
            </a:solidFill>
            <a:ln>
              <a:noFill/>
            </a:ln>
          </p:spPr>
          <p:txBody>
            <a:bodyPr vert="horz" wrap="square" lIns="121920" tIns="60960" rIns="121920" bIns="60960" numCol="1" anchor="t" anchorCtr="0" compatLnSpc="1"/>
            <a:lstStyle/>
            <a:p>
              <a:endParaRPr lang="zh-CN" altLang="en-US" sz="2400"/>
            </a:p>
          </p:txBody>
        </p:sp>
        <p:sp>
          <p:nvSpPr>
            <p:cNvPr id="265" name="Freeform 301"/>
            <p:cNvSpPr/>
            <p:nvPr/>
          </p:nvSpPr>
          <p:spPr bwMode="auto">
            <a:xfrm>
              <a:off x="8219896" y="3381511"/>
              <a:ext cx="1203948" cy="107571"/>
            </a:xfrm>
            <a:custGeom>
              <a:avLst/>
              <a:gdLst>
                <a:gd name="T0" fmla="*/ 15 w 291"/>
                <a:gd name="T1" fmla="*/ 26 h 26"/>
                <a:gd name="T2" fmla="*/ 15 w 291"/>
                <a:gd name="T3" fmla="*/ 26 h 26"/>
                <a:gd name="T4" fmla="*/ 9 w 291"/>
                <a:gd name="T5" fmla="*/ 24 h 26"/>
                <a:gd name="T6" fmla="*/ 4 w 291"/>
                <a:gd name="T7" fmla="*/ 23 h 26"/>
                <a:gd name="T8" fmla="*/ 1 w 291"/>
                <a:gd name="T9" fmla="*/ 19 h 26"/>
                <a:gd name="T10" fmla="*/ 0 w 291"/>
                <a:gd name="T11" fmla="*/ 15 h 26"/>
                <a:gd name="T12" fmla="*/ 0 w 291"/>
                <a:gd name="T13" fmla="*/ 15 h 26"/>
                <a:gd name="T14" fmla="*/ 1 w 291"/>
                <a:gd name="T15" fmla="*/ 11 h 26"/>
                <a:gd name="T16" fmla="*/ 4 w 291"/>
                <a:gd name="T17" fmla="*/ 8 h 26"/>
                <a:gd name="T18" fmla="*/ 8 w 291"/>
                <a:gd name="T19" fmla="*/ 5 h 26"/>
                <a:gd name="T20" fmla="*/ 15 w 291"/>
                <a:gd name="T21" fmla="*/ 4 h 26"/>
                <a:gd name="T22" fmla="*/ 277 w 291"/>
                <a:gd name="T23" fmla="*/ 0 h 26"/>
                <a:gd name="T24" fmla="*/ 277 w 291"/>
                <a:gd name="T25" fmla="*/ 0 h 26"/>
                <a:gd name="T26" fmla="*/ 282 w 291"/>
                <a:gd name="T27" fmla="*/ 1 h 26"/>
                <a:gd name="T28" fmla="*/ 287 w 291"/>
                <a:gd name="T29" fmla="*/ 3 h 26"/>
                <a:gd name="T30" fmla="*/ 290 w 291"/>
                <a:gd name="T31" fmla="*/ 7 h 26"/>
                <a:gd name="T32" fmla="*/ 291 w 291"/>
                <a:gd name="T33" fmla="*/ 11 h 26"/>
                <a:gd name="T34" fmla="*/ 291 w 291"/>
                <a:gd name="T35" fmla="*/ 11 h 26"/>
                <a:gd name="T36" fmla="*/ 290 w 291"/>
                <a:gd name="T37" fmla="*/ 15 h 26"/>
                <a:gd name="T38" fmla="*/ 287 w 291"/>
                <a:gd name="T39" fmla="*/ 17 h 26"/>
                <a:gd name="T40" fmla="*/ 283 w 291"/>
                <a:gd name="T41" fmla="*/ 20 h 26"/>
                <a:gd name="T42" fmla="*/ 277 w 291"/>
                <a:gd name="T43" fmla="*/ 22 h 26"/>
                <a:gd name="T44" fmla="*/ 15 w 291"/>
                <a:gd name="T4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1" h="26">
                  <a:moveTo>
                    <a:pt x="15" y="26"/>
                  </a:moveTo>
                  <a:lnTo>
                    <a:pt x="15" y="26"/>
                  </a:lnTo>
                  <a:lnTo>
                    <a:pt x="9" y="24"/>
                  </a:lnTo>
                  <a:lnTo>
                    <a:pt x="4" y="23"/>
                  </a:lnTo>
                  <a:lnTo>
                    <a:pt x="1" y="19"/>
                  </a:lnTo>
                  <a:lnTo>
                    <a:pt x="0" y="15"/>
                  </a:lnTo>
                  <a:lnTo>
                    <a:pt x="0" y="15"/>
                  </a:lnTo>
                  <a:lnTo>
                    <a:pt x="1" y="11"/>
                  </a:lnTo>
                  <a:lnTo>
                    <a:pt x="4" y="8"/>
                  </a:lnTo>
                  <a:lnTo>
                    <a:pt x="8" y="5"/>
                  </a:lnTo>
                  <a:lnTo>
                    <a:pt x="15" y="4"/>
                  </a:lnTo>
                  <a:lnTo>
                    <a:pt x="277" y="0"/>
                  </a:lnTo>
                  <a:lnTo>
                    <a:pt x="277" y="0"/>
                  </a:lnTo>
                  <a:lnTo>
                    <a:pt x="282" y="1"/>
                  </a:lnTo>
                  <a:lnTo>
                    <a:pt x="287" y="3"/>
                  </a:lnTo>
                  <a:lnTo>
                    <a:pt x="290" y="7"/>
                  </a:lnTo>
                  <a:lnTo>
                    <a:pt x="291" y="11"/>
                  </a:lnTo>
                  <a:lnTo>
                    <a:pt x="291" y="11"/>
                  </a:lnTo>
                  <a:lnTo>
                    <a:pt x="290" y="15"/>
                  </a:lnTo>
                  <a:lnTo>
                    <a:pt x="287" y="17"/>
                  </a:lnTo>
                  <a:lnTo>
                    <a:pt x="283" y="20"/>
                  </a:lnTo>
                  <a:lnTo>
                    <a:pt x="277" y="22"/>
                  </a:lnTo>
                  <a:lnTo>
                    <a:pt x="15" y="26"/>
                  </a:lnTo>
                  <a:close/>
                </a:path>
              </a:pathLst>
            </a:custGeom>
            <a:solidFill>
              <a:srgbClr val="243E5B"/>
            </a:solidFill>
            <a:ln>
              <a:noFill/>
            </a:ln>
          </p:spPr>
          <p:txBody>
            <a:bodyPr vert="horz" wrap="square" lIns="121920" tIns="60960" rIns="121920" bIns="60960" numCol="1" anchor="t" anchorCtr="0" compatLnSpc="1"/>
            <a:lstStyle/>
            <a:p>
              <a:endParaRPr lang="zh-CN" altLang="en-US" sz="2400"/>
            </a:p>
          </p:txBody>
        </p:sp>
        <p:sp>
          <p:nvSpPr>
            <p:cNvPr id="266" name="Freeform 302"/>
            <p:cNvSpPr/>
            <p:nvPr/>
          </p:nvSpPr>
          <p:spPr bwMode="auto">
            <a:xfrm>
              <a:off x="8286093" y="3369099"/>
              <a:ext cx="1083965" cy="128256"/>
            </a:xfrm>
            <a:custGeom>
              <a:avLst/>
              <a:gdLst>
                <a:gd name="T0" fmla="*/ 14 w 262"/>
                <a:gd name="T1" fmla="*/ 31 h 31"/>
                <a:gd name="T2" fmla="*/ 14 w 262"/>
                <a:gd name="T3" fmla="*/ 31 h 31"/>
                <a:gd name="T4" fmla="*/ 8 w 262"/>
                <a:gd name="T5" fmla="*/ 30 h 31"/>
                <a:gd name="T6" fmla="*/ 4 w 262"/>
                <a:gd name="T7" fmla="*/ 27 h 31"/>
                <a:gd name="T8" fmla="*/ 1 w 262"/>
                <a:gd name="T9" fmla="*/ 23 h 31"/>
                <a:gd name="T10" fmla="*/ 0 w 262"/>
                <a:gd name="T11" fmla="*/ 18 h 31"/>
                <a:gd name="T12" fmla="*/ 0 w 262"/>
                <a:gd name="T13" fmla="*/ 18 h 31"/>
                <a:gd name="T14" fmla="*/ 1 w 262"/>
                <a:gd name="T15" fmla="*/ 12 h 31"/>
                <a:gd name="T16" fmla="*/ 4 w 262"/>
                <a:gd name="T17" fmla="*/ 8 h 31"/>
                <a:gd name="T18" fmla="*/ 8 w 262"/>
                <a:gd name="T19" fmla="*/ 6 h 31"/>
                <a:gd name="T20" fmla="*/ 14 w 262"/>
                <a:gd name="T21" fmla="*/ 4 h 31"/>
                <a:gd name="T22" fmla="*/ 248 w 262"/>
                <a:gd name="T23" fmla="*/ 0 h 31"/>
                <a:gd name="T24" fmla="*/ 248 w 262"/>
                <a:gd name="T25" fmla="*/ 0 h 31"/>
                <a:gd name="T26" fmla="*/ 254 w 262"/>
                <a:gd name="T27" fmla="*/ 2 h 31"/>
                <a:gd name="T28" fmla="*/ 258 w 262"/>
                <a:gd name="T29" fmla="*/ 4 h 31"/>
                <a:gd name="T30" fmla="*/ 261 w 262"/>
                <a:gd name="T31" fmla="*/ 8 h 31"/>
                <a:gd name="T32" fmla="*/ 262 w 262"/>
                <a:gd name="T33" fmla="*/ 14 h 31"/>
                <a:gd name="T34" fmla="*/ 262 w 262"/>
                <a:gd name="T35" fmla="*/ 14 h 31"/>
                <a:gd name="T36" fmla="*/ 261 w 262"/>
                <a:gd name="T37" fmla="*/ 19 h 31"/>
                <a:gd name="T38" fmla="*/ 258 w 262"/>
                <a:gd name="T39" fmla="*/ 23 h 31"/>
                <a:gd name="T40" fmla="*/ 254 w 262"/>
                <a:gd name="T41" fmla="*/ 26 h 31"/>
                <a:gd name="T42" fmla="*/ 250 w 262"/>
                <a:gd name="T43" fmla="*/ 27 h 31"/>
                <a:gd name="T44" fmla="*/ 14 w 262"/>
                <a:gd name="T4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31">
                  <a:moveTo>
                    <a:pt x="14" y="31"/>
                  </a:moveTo>
                  <a:lnTo>
                    <a:pt x="14" y="31"/>
                  </a:lnTo>
                  <a:lnTo>
                    <a:pt x="8" y="30"/>
                  </a:lnTo>
                  <a:lnTo>
                    <a:pt x="4" y="27"/>
                  </a:lnTo>
                  <a:lnTo>
                    <a:pt x="1" y="23"/>
                  </a:lnTo>
                  <a:lnTo>
                    <a:pt x="0" y="18"/>
                  </a:lnTo>
                  <a:lnTo>
                    <a:pt x="0" y="18"/>
                  </a:lnTo>
                  <a:lnTo>
                    <a:pt x="1" y="12"/>
                  </a:lnTo>
                  <a:lnTo>
                    <a:pt x="4" y="8"/>
                  </a:lnTo>
                  <a:lnTo>
                    <a:pt x="8" y="6"/>
                  </a:lnTo>
                  <a:lnTo>
                    <a:pt x="14" y="4"/>
                  </a:lnTo>
                  <a:lnTo>
                    <a:pt x="248" y="0"/>
                  </a:lnTo>
                  <a:lnTo>
                    <a:pt x="248" y="0"/>
                  </a:lnTo>
                  <a:lnTo>
                    <a:pt x="254" y="2"/>
                  </a:lnTo>
                  <a:lnTo>
                    <a:pt x="258" y="4"/>
                  </a:lnTo>
                  <a:lnTo>
                    <a:pt x="261" y="8"/>
                  </a:lnTo>
                  <a:lnTo>
                    <a:pt x="262" y="14"/>
                  </a:lnTo>
                  <a:lnTo>
                    <a:pt x="262" y="14"/>
                  </a:lnTo>
                  <a:lnTo>
                    <a:pt x="261" y="19"/>
                  </a:lnTo>
                  <a:lnTo>
                    <a:pt x="258" y="23"/>
                  </a:lnTo>
                  <a:lnTo>
                    <a:pt x="254" y="26"/>
                  </a:lnTo>
                  <a:lnTo>
                    <a:pt x="250" y="27"/>
                  </a:lnTo>
                  <a:lnTo>
                    <a:pt x="14" y="31"/>
                  </a:lnTo>
                  <a:close/>
                </a:path>
              </a:pathLst>
            </a:custGeom>
            <a:solidFill>
              <a:srgbClr val="DE5614"/>
            </a:solidFill>
            <a:ln>
              <a:noFill/>
            </a:ln>
          </p:spPr>
          <p:txBody>
            <a:bodyPr vert="horz" wrap="square" lIns="121920" tIns="60960" rIns="121920" bIns="60960" numCol="1" anchor="t" anchorCtr="0" compatLnSpc="1"/>
            <a:lstStyle/>
            <a:p>
              <a:endParaRPr lang="zh-CN" altLang="en-US" sz="2400"/>
            </a:p>
          </p:txBody>
        </p:sp>
        <p:sp>
          <p:nvSpPr>
            <p:cNvPr id="267" name="Freeform 303"/>
            <p:cNvSpPr/>
            <p:nvPr/>
          </p:nvSpPr>
          <p:spPr bwMode="auto">
            <a:xfrm>
              <a:off x="8919097" y="3369099"/>
              <a:ext cx="401317" cy="144806"/>
            </a:xfrm>
            <a:custGeom>
              <a:avLst/>
              <a:gdLst>
                <a:gd name="T0" fmla="*/ 93 w 97"/>
                <a:gd name="T1" fmla="*/ 27 h 35"/>
                <a:gd name="T2" fmla="*/ 78 w 97"/>
                <a:gd name="T3" fmla="*/ 35 h 35"/>
                <a:gd name="T4" fmla="*/ 6 w 97"/>
                <a:gd name="T5" fmla="*/ 35 h 35"/>
                <a:gd name="T6" fmla="*/ 6 w 97"/>
                <a:gd name="T7" fmla="*/ 35 h 35"/>
                <a:gd name="T8" fmla="*/ 4 w 97"/>
                <a:gd name="T9" fmla="*/ 34 h 35"/>
                <a:gd name="T10" fmla="*/ 0 w 97"/>
                <a:gd name="T11" fmla="*/ 31 h 35"/>
                <a:gd name="T12" fmla="*/ 59 w 97"/>
                <a:gd name="T13" fmla="*/ 30 h 35"/>
                <a:gd name="T14" fmla="*/ 59 w 97"/>
                <a:gd name="T15" fmla="*/ 30 h 35"/>
                <a:gd name="T16" fmla="*/ 60 w 97"/>
                <a:gd name="T17" fmla="*/ 27 h 35"/>
                <a:gd name="T18" fmla="*/ 63 w 97"/>
                <a:gd name="T19" fmla="*/ 22 h 35"/>
                <a:gd name="T20" fmla="*/ 63 w 97"/>
                <a:gd name="T21" fmla="*/ 16 h 35"/>
                <a:gd name="T22" fmla="*/ 63 w 97"/>
                <a:gd name="T23" fmla="*/ 12 h 35"/>
                <a:gd name="T24" fmla="*/ 63 w 97"/>
                <a:gd name="T25" fmla="*/ 6 h 35"/>
                <a:gd name="T26" fmla="*/ 60 w 97"/>
                <a:gd name="T27" fmla="*/ 0 h 35"/>
                <a:gd name="T28" fmla="*/ 93 w 97"/>
                <a:gd name="T29" fmla="*/ 0 h 35"/>
                <a:gd name="T30" fmla="*/ 93 w 97"/>
                <a:gd name="T31" fmla="*/ 0 h 35"/>
                <a:gd name="T32" fmla="*/ 94 w 97"/>
                <a:gd name="T33" fmla="*/ 2 h 35"/>
                <a:gd name="T34" fmla="*/ 97 w 97"/>
                <a:gd name="T35" fmla="*/ 8 h 35"/>
                <a:gd name="T36" fmla="*/ 97 w 97"/>
                <a:gd name="T37" fmla="*/ 16 h 35"/>
                <a:gd name="T38" fmla="*/ 95 w 97"/>
                <a:gd name="T39" fmla="*/ 22 h 35"/>
                <a:gd name="T40" fmla="*/ 93 w 97"/>
                <a:gd name="T41" fmla="*/ 27 h 35"/>
                <a:gd name="T42" fmla="*/ 93 w 97"/>
                <a:gd name="T43"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35">
                  <a:moveTo>
                    <a:pt x="93" y="27"/>
                  </a:moveTo>
                  <a:lnTo>
                    <a:pt x="78" y="35"/>
                  </a:lnTo>
                  <a:lnTo>
                    <a:pt x="6" y="35"/>
                  </a:lnTo>
                  <a:lnTo>
                    <a:pt x="6" y="35"/>
                  </a:lnTo>
                  <a:lnTo>
                    <a:pt x="4" y="34"/>
                  </a:lnTo>
                  <a:lnTo>
                    <a:pt x="0" y="31"/>
                  </a:lnTo>
                  <a:lnTo>
                    <a:pt x="59" y="30"/>
                  </a:lnTo>
                  <a:lnTo>
                    <a:pt x="59" y="30"/>
                  </a:lnTo>
                  <a:lnTo>
                    <a:pt x="60" y="27"/>
                  </a:lnTo>
                  <a:lnTo>
                    <a:pt x="63" y="22"/>
                  </a:lnTo>
                  <a:lnTo>
                    <a:pt x="63" y="16"/>
                  </a:lnTo>
                  <a:lnTo>
                    <a:pt x="63" y="12"/>
                  </a:lnTo>
                  <a:lnTo>
                    <a:pt x="63" y="6"/>
                  </a:lnTo>
                  <a:lnTo>
                    <a:pt x="60" y="0"/>
                  </a:lnTo>
                  <a:lnTo>
                    <a:pt x="93" y="0"/>
                  </a:lnTo>
                  <a:lnTo>
                    <a:pt x="93" y="0"/>
                  </a:lnTo>
                  <a:lnTo>
                    <a:pt x="94" y="2"/>
                  </a:lnTo>
                  <a:lnTo>
                    <a:pt x="97" y="8"/>
                  </a:lnTo>
                  <a:lnTo>
                    <a:pt x="97" y="16"/>
                  </a:lnTo>
                  <a:lnTo>
                    <a:pt x="95" y="22"/>
                  </a:lnTo>
                  <a:lnTo>
                    <a:pt x="93" y="27"/>
                  </a:lnTo>
                  <a:lnTo>
                    <a:pt x="93" y="27"/>
                  </a:lnTo>
                  <a:close/>
                </a:path>
              </a:pathLst>
            </a:custGeom>
            <a:solidFill>
              <a:srgbClr val="243E5B"/>
            </a:solidFill>
            <a:ln>
              <a:noFill/>
            </a:ln>
          </p:spPr>
          <p:txBody>
            <a:bodyPr vert="horz" wrap="square" lIns="121920" tIns="60960" rIns="121920" bIns="60960" numCol="1" anchor="t" anchorCtr="0" compatLnSpc="1"/>
            <a:lstStyle/>
            <a:p>
              <a:endParaRPr lang="zh-CN" altLang="en-US" sz="2400"/>
            </a:p>
          </p:txBody>
        </p:sp>
        <p:sp>
          <p:nvSpPr>
            <p:cNvPr id="268" name="Freeform 304"/>
            <p:cNvSpPr/>
            <p:nvPr/>
          </p:nvSpPr>
          <p:spPr bwMode="auto">
            <a:xfrm>
              <a:off x="8236446" y="3795237"/>
              <a:ext cx="1179124" cy="211004"/>
            </a:xfrm>
            <a:custGeom>
              <a:avLst/>
              <a:gdLst>
                <a:gd name="T0" fmla="*/ 1 w 285"/>
                <a:gd name="T1" fmla="*/ 51 h 51"/>
                <a:gd name="T2" fmla="*/ 0 w 285"/>
                <a:gd name="T3" fmla="*/ 5 h 51"/>
                <a:gd name="T4" fmla="*/ 283 w 285"/>
                <a:gd name="T5" fmla="*/ 0 h 51"/>
                <a:gd name="T6" fmla="*/ 285 w 285"/>
                <a:gd name="T7" fmla="*/ 46 h 51"/>
                <a:gd name="T8" fmla="*/ 1 w 285"/>
                <a:gd name="T9" fmla="*/ 51 h 51"/>
              </a:gdLst>
              <a:ahLst/>
              <a:cxnLst>
                <a:cxn ang="0">
                  <a:pos x="T0" y="T1"/>
                </a:cxn>
                <a:cxn ang="0">
                  <a:pos x="T2" y="T3"/>
                </a:cxn>
                <a:cxn ang="0">
                  <a:pos x="T4" y="T5"/>
                </a:cxn>
                <a:cxn ang="0">
                  <a:pos x="T6" y="T7"/>
                </a:cxn>
                <a:cxn ang="0">
                  <a:pos x="T8" y="T9"/>
                </a:cxn>
              </a:cxnLst>
              <a:rect l="0" t="0" r="r" b="b"/>
              <a:pathLst>
                <a:path w="285" h="51">
                  <a:moveTo>
                    <a:pt x="1" y="51"/>
                  </a:moveTo>
                  <a:lnTo>
                    <a:pt x="0" y="5"/>
                  </a:lnTo>
                  <a:lnTo>
                    <a:pt x="283" y="0"/>
                  </a:lnTo>
                  <a:lnTo>
                    <a:pt x="285" y="46"/>
                  </a:lnTo>
                  <a:lnTo>
                    <a:pt x="1" y="51"/>
                  </a:lnTo>
                  <a:close/>
                </a:path>
              </a:pathLst>
            </a:custGeom>
            <a:solidFill>
              <a:srgbClr val="EAAB28"/>
            </a:solidFill>
            <a:ln>
              <a:noFill/>
            </a:ln>
          </p:spPr>
          <p:txBody>
            <a:bodyPr vert="horz" wrap="square" lIns="121920" tIns="60960" rIns="121920" bIns="60960" numCol="1" anchor="t" anchorCtr="0" compatLnSpc="1"/>
            <a:lstStyle/>
            <a:p>
              <a:endParaRPr lang="zh-CN" altLang="en-US" sz="2400"/>
            </a:p>
          </p:txBody>
        </p:sp>
        <p:sp>
          <p:nvSpPr>
            <p:cNvPr id="269" name="Freeform 305"/>
            <p:cNvSpPr/>
            <p:nvPr/>
          </p:nvSpPr>
          <p:spPr bwMode="auto">
            <a:xfrm>
              <a:off x="8302639" y="3940043"/>
              <a:ext cx="1046729" cy="66198"/>
            </a:xfrm>
            <a:custGeom>
              <a:avLst/>
              <a:gdLst>
                <a:gd name="T0" fmla="*/ 0 w 253"/>
                <a:gd name="T1" fmla="*/ 16 h 16"/>
                <a:gd name="T2" fmla="*/ 0 w 253"/>
                <a:gd name="T3" fmla="*/ 5 h 16"/>
                <a:gd name="T4" fmla="*/ 253 w 253"/>
                <a:gd name="T5" fmla="*/ 0 h 16"/>
                <a:gd name="T6" fmla="*/ 253 w 253"/>
                <a:gd name="T7" fmla="*/ 11 h 16"/>
                <a:gd name="T8" fmla="*/ 0 w 253"/>
                <a:gd name="T9" fmla="*/ 16 h 16"/>
              </a:gdLst>
              <a:ahLst/>
              <a:cxnLst>
                <a:cxn ang="0">
                  <a:pos x="T0" y="T1"/>
                </a:cxn>
                <a:cxn ang="0">
                  <a:pos x="T2" y="T3"/>
                </a:cxn>
                <a:cxn ang="0">
                  <a:pos x="T4" y="T5"/>
                </a:cxn>
                <a:cxn ang="0">
                  <a:pos x="T6" y="T7"/>
                </a:cxn>
                <a:cxn ang="0">
                  <a:pos x="T8" y="T9"/>
                </a:cxn>
              </a:cxnLst>
              <a:rect l="0" t="0" r="r" b="b"/>
              <a:pathLst>
                <a:path w="253" h="16">
                  <a:moveTo>
                    <a:pt x="0" y="16"/>
                  </a:moveTo>
                  <a:lnTo>
                    <a:pt x="0" y="5"/>
                  </a:lnTo>
                  <a:lnTo>
                    <a:pt x="253" y="0"/>
                  </a:lnTo>
                  <a:lnTo>
                    <a:pt x="253" y="11"/>
                  </a:lnTo>
                  <a:lnTo>
                    <a:pt x="0" y="16"/>
                  </a:lnTo>
                  <a:close/>
                </a:path>
              </a:pathLst>
            </a:custGeom>
            <a:solidFill>
              <a:srgbClr val="F1CB68"/>
            </a:solidFill>
            <a:ln>
              <a:noFill/>
            </a:ln>
          </p:spPr>
          <p:txBody>
            <a:bodyPr vert="horz" wrap="square" lIns="121920" tIns="60960" rIns="121920" bIns="60960" numCol="1" anchor="t" anchorCtr="0" compatLnSpc="1"/>
            <a:lstStyle/>
            <a:p>
              <a:endParaRPr lang="zh-CN" altLang="en-US" sz="2400"/>
            </a:p>
          </p:txBody>
        </p:sp>
        <p:sp>
          <p:nvSpPr>
            <p:cNvPr id="270" name="Freeform 306"/>
            <p:cNvSpPr/>
            <p:nvPr/>
          </p:nvSpPr>
          <p:spPr bwMode="auto">
            <a:xfrm>
              <a:off x="8335737" y="3911082"/>
              <a:ext cx="28962" cy="95159"/>
            </a:xfrm>
            <a:custGeom>
              <a:avLst/>
              <a:gdLst>
                <a:gd name="T0" fmla="*/ 2 w 7"/>
                <a:gd name="T1" fmla="*/ 23 h 23"/>
                <a:gd name="T2" fmla="*/ 0 w 7"/>
                <a:gd name="T3" fmla="*/ 0 h 23"/>
                <a:gd name="T4" fmla="*/ 6 w 7"/>
                <a:gd name="T5" fmla="*/ 0 h 23"/>
                <a:gd name="T6" fmla="*/ 7 w 7"/>
                <a:gd name="T7" fmla="*/ 23 h 23"/>
                <a:gd name="T8" fmla="*/ 2 w 7"/>
                <a:gd name="T9" fmla="*/ 23 h 23"/>
              </a:gdLst>
              <a:ahLst/>
              <a:cxnLst>
                <a:cxn ang="0">
                  <a:pos x="T0" y="T1"/>
                </a:cxn>
                <a:cxn ang="0">
                  <a:pos x="T2" y="T3"/>
                </a:cxn>
                <a:cxn ang="0">
                  <a:pos x="T4" y="T5"/>
                </a:cxn>
                <a:cxn ang="0">
                  <a:pos x="T6" y="T7"/>
                </a:cxn>
                <a:cxn ang="0">
                  <a:pos x="T8" y="T9"/>
                </a:cxn>
              </a:cxnLst>
              <a:rect l="0" t="0" r="r" b="b"/>
              <a:pathLst>
                <a:path w="7" h="23">
                  <a:moveTo>
                    <a:pt x="2" y="23"/>
                  </a:moveTo>
                  <a:lnTo>
                    <a:pt x="0" y="0"/>
                  </a:lnTo>
                  <a:lnTo>
                    <a:pt x="6" y="0"/>
                  </a:lnTo>
                  <a:lnTo>
                    <a:pt x="7" y="23"/>
                  </a:lnTo>
                  <a:lnTo>
                    <a:pt x="2" y="23"/>
                  </a:lnTo>
                  <a:close/>
                </a:path>
              </a:pathLst>
            </a:custGeom>
            <a:solidFill>
              <a:srgbClr val="F1CB68"/>
            </a:solidFill>
            <a:ln>
              <a:noFill/>
            </a:ln>
          </p:spPr>
          <p:txBody>
            <a:bodyPr vert="horz" wrap="square" lIns="121920" tIns="60960" rIns="121920" bIns="60960" numCol="1" anchor="t" anchorCtr="0" compatLnSpc="1"/>
            <a:lstStyle/>
            <a:p>
              <a:endParaRPr lang="zh-CN" altLang="en-US" sz="2400"/>
            </a:p>
          </p:txBody>
        </p:sp>
        <p:sp>
          <p:nvSpPr>
            <p:cNvPr id="271" name="Freeform 307"/>
            <p:cNvSpPr/>
            <p:nvPr/>
          </p:nvSpPr>
          <p:spPr bwMode="auto">
            <a:xfrm>
              <a:off x="8410209" y="3906945"/>
              <a:ext cx="28962" cy="95159"/>
            </a:xfrm>
            <a:custGeom>
              <a:avLst/>
              <a:gdLst>
                <a:gd name="T0" fmla="*/ 1 w 7"/>
                <a:gd name="T1" fmla="*/ 23 h 23"/>
                <a:gd name="T2" fmla="*/ 0 w 7"/>
                <a:gd name="T3" fmla="*/ 0 h 23"/>
                <a:gd name="T4" fmla="*/ 5 w 7"/>
                <a:gd name="T5" fmla="*/ 0 h 23"/>
                <a:gd name="T6" fmla="*/ 7 w 7"/>
                <a:gd name="T7" fmla="*/ 23 h 23"/>
                <a:gd name="T8" fmla="*/ 1 w 7"/>
                <a:gd name="T9" fmla="*/ 23 h 23"/>
              </a:gdLst>
              <a:ahLst/>
              <a:cxnLst>
                <a:cxn ang="0">
                  <a:pos x="T0" y="T1"/>
                </a:cxn>
                <a:cxn ang="0">
                  <a:pos x="T2" y="T3"/>
                </a:cxn>
                <a:cxn ang="0">
                  <a:pos x="T4" y="T5"/>
                </a:cxn>
                <a:cxn ang="0">
                  <a:pos x="T6" y="T7"/>
                </a:cxn>
                <a:cxn ang="0">
                  <a:pos x="T8" y="T9"/>
                </a:cxn>
              </a:cxnLst>
              <a:rect l="0" t="0" r="r" b="b"/>
              <a:pathLst>
                <a:path w="7" h="23">
                  <a:moveTo>
                    <a:pt x="1" y="23"/>
                  </a:moveTo>
                  <a:lnTo>
                    <a:pt x="0" y="0"/>
                  </a:lnTo>
                  <a:lnTo>
                    <a:pt x="5" y="0"/>
                  </a:lnTo>
                  <a:lnTo>
                    <a:pt x="7" y="23"/>
                  </a:lnTo>
                  <a:lnTo>
                    <a:pt x="1" y="23"/>
                  </a:lnTo>
                  <a:close/>
                </a:path>
              </a:pathLst>
            </a:custGeom>
            <a:solidFill>
              <a:srgbClr val="F1CB68"/>
            </a:solidFill>
            <a:ln>
              <a:noFill/>
            </a:ln>
          </p:spPr>
          <p:txBody>
            <a:bodyPr vert="horz" wrap="square" lIns="121920" tIns="60960" rIns="121920" bIns="60960" numCol="1" anchor="t" anchorCtr="0" compatLnSpc="1"/>
            <a:lstStyle/>
            <a:p>
              <a:endParaRPr lang="zh-CN" altLang="en-US" sz="2400"/>
            </a:p>
          </p:txBody>
        </p:sp>
        <p:sp>
          <p:nvSpPr>
            <p:cNvPr id="272" name="Freeform 308"/>
            <p:cNvSpPr/>
            <p:nvPr/>
          </p:nvSpPr>
          <p:spPr bwMode="auto">
            <a:xfrm>
              <a:off x="8480544" y="3906945"/>
              <a:ext cx="28962" cy="95159"/>
            </a:xfrm>
            <a:custGeom>
              <a:avLst/>
              <a:gdLst>
                <a:gd name="T0" fmla="*/ 2 w 7"/>
                <a:gd name="T1" fmla="*/ 23 h 23"/>
                <a:gd name="T2" fmla="*/ 0 w 7"/>
                <a:gd name="T3" fmla="*/ 0 h 23"/>
                <a:gd name="T4" fmla="*/ 6 w 7"/>
                <a:gd name="T5" fmla="*/ 0 h 23"/>
                <a:gd name="T6" fmla="*/ 7 w 7"/>
                <a:gd name="T7" fmla="*/ 23 h 23"/>
                <a:gd name="T8" fmla="*/ 2 w 7"/>
                <a:gd name="T9" fmla="*/ 23 h 23"/>
              </a:gdLst>
              <a:ahLst/>
              <a:cxnLst>
                <a:cxn ang="0">
                  <a:pos x="T0" y="T1"/>
                </a:cxn>
                <a:cxn ang="0">
                  <a:pos x="T2" y="T3"/>
                </a:cxn>
                <a:cxn ang="0">
                  <a:pos x="T4" y="T5"/>
                </a:cxn>
                <a:cxn ang="0">
                  <a:pos x="T6" y="T7"/>
                </a:cxn>
                <a:cxn ang="0">
                  <a:pos x="T8" y="T9"/>
                </a:cxn>
              </a:cxnLst>
              <a:rect l="0" t="0" r="r" b="b"/>
              <a:pathLst>
                <a:path w="7" h="23">
                  <a:moveTo>
                    <a:pt x="2" y="23"/>
                  </a:moveTo>
                  <a:lnTo>
                    <a:pt x="0" y="0"/>
                  </a:lnTo>
                  <a:lnTo>
                    <a:pt x="6" y="0"/>
                  </a:lnTo>
                  <a:lnTo>
                    <a:pt x="7" y="23"/>
                  </a:lnTo>
                  <a:lnTo>
                    <a:pt x="2" y="23"/>
                  </a:lnTo>
                  <a:close/>
                </a:path>
              </a:pathLst>
            </a:custGeom>
            <a:solidFill>
              <a:srgbClr val="F1CB68"/>
            </a:solidFill>
            <a:ln>
              <a:noFill/>
            </a:ln>
          </p:spPr>
          <p:txBody>
            <a:bodyPr vert="horz" wrap="square" lIns="121920" tIns="60960" rIns="121920" bIns="60960" numCol="1" anchor="t" anchorCtr="0" compatLnSpc="1"/>
            <a:lstStyle/>
            <a:p>
              <a:endParaRPr lang="zh-CN" altLang="en-US" sz="2400"/>
            </a:p>
          </p:txBody>
        </p:sp>
        <p:sp>
          <p:nvSpPr>
            <p:cNvPr id="273" name="Freeform 309"/>
            <p:cNvSpPr/>
            <p:nvPr/>
          </p:nvSpPr>
          <p:spPr bwMode="auto">
            <a:xfrm>
              <a:off x="8555015" y="3906945"/>
              <a:ext cx="28962" cy="95159"/>
            </a:xfrm>
            <a:custGeom>
              <a:avLst/>
              <a:gdLst>
                <a:gd name="T0" fmla="*/ 1 w 7"/>
                <a:gd name="T1" fmla="*/ 23 h 23"/>
                <a:gd name="T2" fmla="*/ 0 w 7"/>
                <a:gd name="T3" fmla="*/ 0 h 23"/>
                <a:gd name="T4" fmla="*/ 5 w 7"/>
                <a:gd name="T5" fmla="*/ 0 h 23"/>
                <a:gd name="T6" fmla="*/ 7 w 7"/>
                <a:gd name="T7" fmla="*/ 23 h 23"/>
                <a:gd name="T8" fmla="*/ 1 w 7"/>
                <a:gd name="T9" fmla="*/ 23 h 23"/>
              </a:gdLst>
              <a:ahLst/>
              <a:cxnLst>
                <a:cxn ang="0">
                  <a:pos x="T0" y="T1"/>
                </a:cxn>
                <a:cxn ang="0">
                  <a:pos x="T2" y="T3"/>
                </a:cxn>
                <a:cxn ang="0">
                  <a:pos x="T4" y="T5"/>
                </a:cxn>
                <a:cxn ang="0">
                  <a:pos x="T6" y="T7"/>
                </a:cxn>
                <a:cxn ang="0">
                  <a:pos x="T8" y="T9"/>
                </a:cxn>
              </a:cxnLst>
              <a:rect l="0" t="0" r="r" b="b"/>
              <a:pathLst>
                <a:path w="7" h="23">
                  <a:moveTo>
                    <a:pt x="1" y="23"/>
                  </a:moveTo>
                  <a:lnTo>
                    <a:pt x="0" y="0"/>
                  </a:lnTo>
                  <a:lnTo>
                    <a:pt x="5" y="0"/>
                  </a:lnTo>
                  <a:lnTo>
                    <a:pt x="7" y="23"/>
                  </a:lnTo>
                  <a:lnTo>
                    <a:pt x="1" y="23"/>
                  </a:lnTo>
                  <a:close/>
                </a:path>
              </a:pathLst>
            </a:custGeom>
            <a:solidFill>
              <a:srgbClr val="F1CB68"/>
            </a:solidFill>
            <a:ln>
              <a:noFill/>
            </a:ln>
          </p:spPr>
          <p:txBody>
            <a:bodyPr vert="horz" wrap="square" lIns="121920" tIns="60960" rIns="121920" bIns="60960" numCol="1" anchor="t" anchorCtr="0" compatLnSpc="1"/>
            <a:lstStyle/>
            <a:p>
              <a:endParaRPr lang="zh-CN" altLang="en-US" sz="2400"/>
            </a:p>
          </p:txBody>
        </p:sp>
        <p:sp>
          <p:nvSpPr>
            <p:cNvPr id="274" name="Freeform 310"/>
            <p:cNvSpPr/>
            <p:nvPr/>
          </p:nvSpPr>
          <p:spPr bwMode="auto">
            <a:xfrm>
              <a:off x="8633621" y="3898670"/>
              <a:ext cx="20688" cy="103433"/>
            </a:xfrm>
            <a:custGeom>
              <a:avLst/>
              <a:gdLst>
                <a:gd name="T0" fmla="*/ 0 w 5"/>
                <a:gd name="T1" fmla="*/ 25 h 25"/>
                <a:gd name="T2" fmla="*/ 0 w 5"/>
                <a:gd name="T3" fmla="*/ 2 h 25"/>
                <a:gd name="T4" fmla="*/ 5 w 5"/>
                <a:gd name="T5" fmla="*/ 0 h 25"/>
                <a:gd name="T6" fmla="*/ 5 w 5"/>
                <a:gd name="T7" fmla="*/ 23 h 25"/>
                <a:gd name="T8" fmla="*/ 0 w 5"/>
                <a:gd name="T9" fmla="*/ 25 h 25"/>
              </a:gdLst>
              <a:ahLst/>
              <a:cxnLst>
                <a:cxn ang="0">
                  <a:pos x="T0" y="T1"/>
                </a:cxn>
                <a:cxn ang="0">
                  <a:pos x="T2" y="T3"/>
                </a:cxn>
                <a:cxn ang="0">
                  <a:pos x="T4" y="T5"/>
                </a:cxn>
                <a:cxn ang="0">
                  <a:pos x="T6" y="T7"/>
                </a:cxn>
                <a:cxn ang="0">
                  <a:pos x="T8" y="T9"/>
                </a:cxn>
              </a:cxnLst>
              <a:rect l="0" t="0" r="r" b="b"/>
              <a:pathLst>
                <a:path w="5" h="25">
                  <a:moveTo>
                    <a:pt x="0" y="25"/>
                  </a:moveTo>
                  <a:lnTo>
                    <a:pt x="0" y="2"/>
                  </a:lnTo>
                  <a:lnTo>
                    <a:pt x="5" y="0"/>
                  </a:lnTo>
                  <a:lnTo>
                    <a:pt x="5" y="23"/>
                  </a:lnTo>
                  <a:lnTo>
                    <a:pt x="0" y="25"/>
                  </a:lnTo>
                  <a:close/>
                </a:path>
              </a:pathLst>
            </a:custGeom>
            <a:solidFill>
              <a:srgbClr val="F1CB68"/>
            </a:solidFill>
            <a:ln>
              <a:noFill/>
            </a:ln>
          </p:spPr>
          <p:txBody>
            <a:bodyPr vert="horz" wrap="square" lIns="121920" tIns="60960" rIns="121920" bIns="60960" numCol="1" anchor="t" anchorCtr="0" compatLnSpc="1"/>
            <a:lstStyle/>
            <a:p>
              <a:endParaRPr lang="zh-CN" altLang="en-US" sz="2400"/>
            </a:p>
          </p:txBody>
        </p:sp>
        <p:sp>
          <p:nvSpPr>
            <p:cNvPr id="275" name="Rectangle 311"/>
            <p:cNvSpPr>
              <a:spLocks noChangeArrowheads="1"/>
            </p:cNvSpPr>
            <p:nvPr/>
          </p:nvSpPr>
          <p:spPr bwMode="auto">
            <a:xfrm>
              <a:off x="8703956" y="3898670"/>
              <a:ext cx="24825" cy="95159"/>
            </a:xfrm>
            <a:prstGeom prst="rect">
              <a:avLst/>
            </a:prstGeom>
            <a:solidFill>
              <a:srgbClr val="F1CB68"/>
            </a:solidFill>
            <a:ln>
              <a:noFill/>
            </a:ln>
          </p:spPr>
          <p:txBody>
            <a:bodyPr vert="horz" wrap="square" lIns="121920" tIns="60960" rIns="121920" bIns="60960" numCol="1" anchor="t" anchorCtr="0" compatLnSpc="1"/>
            <a:lstStyle/>
            <a:p>
              <a:endParaRPr lang="zh-CN" altLang="en-US" sz="2400"/>
            </a:p>
          </p:txBody>
        </p:sp>
        <p:sp>
          <p:nvSpPr>
            <p:cNvPr id="276" name="Rectangle 312"/>
            <p:cNvSpPr>
              <a:spLocks noChangeArrowheads="1"/>
            </p:cNvSpPr>
            <p:nvPr/>
          </p:nvSpPr>
          <p:spPr bwMode="auto">
            <a:xfrm>
              <a:off x="8778427" y="3898670"/>
              <a:ext cx="20688" cy="95159"/>
            </a:xfrm>
            <a:prstGeom prst="rect">
              <a:avLst/>
            </a:prstGeom>
            <a:solidFill>
              <a:srgbClr val="F1CB68"/>
            </a:solidFill>
            <a:ln>
              <a:noFill/>
            </a:ln>
          </p:spPr>
          <p:txBody>
            <a:bodyPr vert="horz" wrap="square" lIns="121920" tIns="60960" rIns="121920" bIns="60960" numCol="1" anchor="t" anchorCtr="0" compatLnSpc="1"/>
            <a:lstStyle/>
            <a:p>
              <a:endParaRPr lang="zh-CN" altLang="en-US" sz="2400"/>
            </a:p>
          </p:txBody>
        </p:sp>
        <p:sp>
          <p:nvSpPr>
            <p:cNvPr id="277" name="Rectangle 313"/>
            <p:cNvSpPr>
              <a:spLocks noChangeArrowheads="1"/>
            </p:cNvSpPr>
            <p:nvPr/>
          </p:nvSpPr>
          <p:spPr bwMode="auto">
            <a:xfrm>
              <a:off x="8848759" y="3898670"/>
              <a:ext cx="24825" cy="95159"/>
            </a:xfrm>
            <a:prstGeom prst="rect">
              <a:avLst/>
            </a:prstGeom>
            <a:solidFill>
              <a:srgbClr val="F1CB68"/>
            </a:solidFill>
            <a:ln>
              <a:noFill/>
            </a:ln>
          </p:spPr>
          <p:txBody>
            <a:bodyPr vert="horz" wrap="square" lIns="121920" tIns="60960" rIns="121920" bIns="60960" numCol="1" anchor="t" anchorCtr="0" compatLnSpc="1"/>
            <a:lstStyle/>
            <a:p>
              <a:endParaRPr lang="zh-CN" altLang="en-US" sz="2400"/>
            </a:p>
          </p:txBody>
        </p:sp>
        <p:sp>
          <p:nvSpPr>
            <p:cNvPr id="278" name="Rectangle 314"/>
            <p:cNvSpPr>
              <a:spLocks noChangeArrowheads="1"/>
            </p:cNvSpPr>
            <p:nvPr/>
          </p:nvSpPr>
          <p:spPr bwMode="auto">
            <a:xfrm>
              <a:off x="8923231" y="3894533"/>
              <a:ext cx="20688" cy="95159"/>
            </a:xfrm>
            <a:prstGeom prst="rect">
              <a:avLst/>
            </a:prstGeom>
            <a:solidFill>
              <a:srgbClr val="F1CB68"/>
            </a:solidFill>
            <a:ln>
              <a:noFill/>
            </a:ln>
          </p:spPr>
          <p:txBody>
            <a:bodyPr vert="horz" wrap="square" lIns="121920" tIns="60960" rIns="121920" bIns="60960" numCol="1" anchor="t" anchorCtr="0" compatLnSpc="1"/>
            <a:lstStyle/>
            <a:p>
              <a:endParaRPr lang="zh-CN" altLang="en-US" sz="2400"/>
            </a:p>
          </p:txBody>
        </p:sp>
        <p:sp>
          <p:nvSpPr>
            <p:cNvPr id="279" name="Rectangle 315"/>
            <p:cNvSpPr>
              <a:spLocks noChangeArrowheads="1"/>
            </p:cNvSpPr>
            <p:nvPr/>
          </p:nvSpPr>
          <p:spPr bwMode="auto">
            <a:xfrm>
              <a:off x="8997702" y="3894533"/>
              <a:ext cx="20688" cy="95159"/>
            </a:xfrm>
            <a:prstGeom prst="rect">
              <a:avLst/>
            </a:prstGeom>
            <a:solidFill>
              <a:srgbClr val="F1CB68"/>
            </a:solidFill>
            <a:ln>
              <a:noFill/>
            </a:ln>
          </p:spPr>
          <p:txBody>
            <a:bodyPr vert="horz" wrap="square" lIns="121920" tIns="60960" rIns="121920" bIns="60960" numCol="1" anchor="t" anchorCtr="0" compatLnSpc="1"/>
            <a:lstStyle/>
            <a:p>
              <a:endParaRPr lang="zh-CN" altLang="en-US" sz="2400"/>
            </a:p>
          </p:txBody>
        </p:sp>
        <p:sp>
          <p:nvSpPr>
            <p:cNvPr id="280" name="Rectangle 316"/>
            <p:cNvSpPr>
              <a:spLocks noChangeArrowheads="1"/>
            </p:cNvSpPr>
            <p:nvPr/>
          </p:nvSpPr>
          <p:spPr bwMode="auto">
            <a:xfrm>
              <a:off x="9068037" y="3894533"/>
              <a:ext cx="20688" cy="95159"/>
            </a:xfrm>
            <a:prstGeom prst="rect">
              <a:avLst/>
            </a:prstGeom>
            <a:solidFill>
              <a:srgbClr val="F1CB68"/>
            </a:solidFill>
            <a:ln>
              <a:noFill/>
            </a:ln>
          </p:spPr>
          <p:txBody>
            <a:bodyPr vert="horz" wrap="square" lIns="121920" tIns="60960" rIns="121920" bIns="60960" numCol="1" anchor="t" anchorCtr="0" compatLnSpc="1"/>
            <a:lstStyle/>
            <a:p>
              <a:endParaRPr lang="zh-CN" altLang="en-US" sz="2400"/>
            </a:p>
          </p:txBody>
        </p:sp>
        <p:sp>
          <p:nvSpPr>
            <p:cNvPr id="281" name="Freeform 317"/>
            <p:cNvSpPr/>
            <p:nvPr/>
          </p:nvSpPr>
          <p:spPr bwMode="auto">
            <a:xfrm>
              <a:off x="9142509" y="3890396"/>
              <a:ext cx="24825" cy="99296"/>
            </a:xfrm>
            <a:custGeom>
              <a:avLst/>
              <a:gdLst>
                <a:gd name="T0" fmla="*/ 1 w 6"/>
                <a:gd name="T1" fmla="*/ 24 h 24"/>
                <a:gd name="T2" fmla="*/ 0 w 6"/>
                <a:gd name="T3" fmla="*/ 1 h 24"/>
                <a:gd name="T4" fmla="*/ 5 w 6"/>
                <a:gd name="T5" fmla="*/ 0 h 24"/>
                <a:gd name="T6" fmla="*/ 6 w 6"/>
                <a:gd name="T7" fmla="*/ 23 h 24"/>
                <a:gd name="T8" fmla="*/ 1 w 6"/>
                <a:gd name="T9" fmla="*/ 24 h 24"/>
              </a:gdLst>
              <a:ahLst/>
              <a:cxnLst>
                <a:cxn ang="0">
                  <a:pos x="T0" y="T1"/>
                </a:cxn>
                <a:cxn ang="0">
                  <a:pos x="T2" y="T3"/>
                </a:cxn>
                <a:cxn ang="0">
                  <a:pos x="T4" y="T5"/>
                </a:cxn>
                <a:cxn ang="0">
                  <a:pos x="T6" y="T7"/>
                </a:cxn>
                <a:cxn ang="0">
                  <a:pos x="T8" y="T9"/>
                </a:cxn>
              </a:cxnLst>
              <a:rect l="0" t="0" r="r" b="b"/>
              <a:pathLst>
                <a:path w="6" h="24">
                  <a:moveTo>
                    <a:pt x="1" y="24"/>
                  </a:moveTo>
                  <a:lnTo>
                    <a:pt x="0" y="1"/>
                  </a:lnTo>
                  <a:lnTo>
                    <a:pt x="5" y="0"/>
                  </a:lnTo>
                  <a:lnTo>
                    <a:pt x="6" y="23"/>
                  </a:lnTo>
                  <a:lnTo>
                    <a:pt x="1" y="24"/>
                  </a:lnTo>
                  <a:close/>
                </a:path>
              </a:pathLst>
            </a:custGeom>
            <a:solidFill>
              <a:srgbClr val="F1CB68"/>
            </a:solidFill>
            <a:ln>
              <a:noFill/>
            </a:ln>
          </p:spPr>
          <p:txBody>
            <a:bodyPr vert="horz" wrap="square" lIns="121920" tIns="60960" rIns="121920" bIns="60960" numCol="1" anchor="t" anchorCtr="0" compatLnSpc="1"/>
            <a:lstStyle/>
            <a:p>
              <a:endParaRPr lang="zh-CN" altLang="en-US" sz="2400"/>
            </a:p>
          </p:txBody>
        </p:sp>
        <p:sp>
          <p:nvSpPr>
            <p:cNvPr id="282" name="Freeform 318"/>
            <p:cNvSpPr/>
            <p:nvPr/>
          </p:nvSpPr>
          <p:spPr bwMode="auto">
            <a:xfrm>
              <a:off x="9212840" y="3890396"/>
              <a:ext cx="28962" cy="95159"/>
            </a:xfrm>
            <a:custGeom>
              <a:avLst/>
              <a:gdLst>
                <a:gd name="T0" fmla="*/ 2 w 7"/>
                <a:gd name="T1" fmla="*/ 23 h 23"/>
                <a:gd name="T2" fmla="*/ 0 w 7"/>
                <a:gd name="T3" fmla="*/ 0 h 23"/>
                <a:gd name="T4" fmla="*/ 6 w 7"/>
                <a:gd name="T5" fmla="*/ 0 h 23"/>
                <a:gd name="T6" fmla="*/ 7 w 7"/>
                <a:gd name="T7" fmla="*/ 23 h 23"/>
                <a:gd name="T8" fmla="*/ 2 w 7"/>
                <a:gd name="T9" fmla="*/ 23 h 23"/>
              </a:gdLst>
              <a:ahLst/>
              <a:cxnLst>
                <a:cxn ang="0">
                  <a:pos x="T0" y="T1"/>
                </a:cxn>
                <a:cxn ang="0">
                  <a:pos x="T2" y="T3"/>
                </a:cxn>
                <a:cxn ang="0">
                  <a:pos x="T4" y="T5"/>
                </a:cxn>
                <a:cxn ang="0">
                  <a:pos x="T6" y="T7"/>
                </a:cxn>
                <a:cxn ang="0">
                  <a:pos x="T8" y="T9"/>
                </a:cxn>
              </a:cxnLst>
              <a:rect l="0" t="0" r="r" b="b"/>
              <a:pathLst>
                <a:path w="7" h="23">
                  <a:moveTo>
                    <a:pt x="2" y="23"/>
                  </a:moveTo>
                  <a:lnTo>
                    <a:pt x="0" y="0"/>
                  </a:lnTo>
                  <a:lnTo>
                    <a:pt x="6" y="0"/>
                  </a:lnTo>
                  <a:lnTo>
                    <a:pt x="7" y="23"/>
                  </a:lnTo>
                  <a:lnTo>
                    <a:pt x="2" y="23"/>
                  </a:lnTo>
                  <a:close/>
                </a:path>
              </a:pathLst>
            </a:custGeom>
            <a:solidFill>
              <a:srgbClr val="F1CB68"/>
            </a:solidFill>
            <a:ln>
              <a:noFill/>
            </a:ln>
          </p:spPr>
          <p:txBody>
            <a:bodyPr vert="horz" wrap="square" lIns="121920" tIns="60960" rIns="121920" bIns="60960" numCol="1" anchor="t" anchorCtr="0" compatLnSpc="1"/>
            <a:lstStyle/>
            <a:p>
              <a:endParaRPr lang="zh-CN" altLang="en-US" sz="2400"/>
            </a:p>
          </p:txBody>
        </p:sp>
        <p:sp>
          <p:nvSpPr>
            <p:cNvPr id="283" name="Freeform 319"/>
            <p:cNvSpPr/>
            <p:nvPr/>
          </p:nvSpPr>
          <p:spPr bwMode="auto">
            <a:xfrm>
              <a:off x="9287312" y="3890396"/>
              <a:ext cx="24825" cy="95159"/>
            </a:xfrm>
            <a:custGeom>
              <a:avLst/>
              <a:gdLst>
                <a:gd name="T0" fmla="*/ 1 w 6"/>
                <a:gd name="T1" fmla="*/ 23 h 23"/>
                <a:gd name="T2" fmla="*/ 0 w 6"/>
                <a:gd name="T3" fmla="*/ 0 h 23"/>
                <a:gd name="T4" fmla="*/ 5 w 6"/>
                <a:gd name="T5" fmla="*/ 0 h 23"/>
                <a:gd name="T6" fmla="*/ 6 w 6"/>
                <a:gd name="T7" fmla="*/ 23 h 23"/>
                <a:gd name="T8" fmla="*/ 1 w 6"/>
                <a:gd name="T9" fmla="*/ 23 h 23"/>
              </a:gdLst>
              <a:ahLst/>
              <a:cxnLst>
                <a:cxn ang="0">
                  <a:pos x="T0" y="T1"/>
                </a:cxn>
                <a:cxn ang="0">
                  <a:pos x="T2" y="T3"/>
                </a:cxn>
                <a:cxn ang="0">
                  <a:pos x="T4" y="T5"/>
                </a:cxn>
                <a:cxn ang="0">
                  <a:pos x="T6" y="T7"/>
                </a:cxn>
                <a:cxn ang="0">
                  <a:pos x="T8" y="T9"/>
                </a:cxn>
              </a:cxnLst>
              <a:rect l="0" t="0" r="r" b="b"/>
              <a:pathLst>
                <a:path w="6" h="23">
                  <a:moveTo>
                    <a:pt x="1" y="23"/>
                  </a:moveTo>
                  <a:lnTo>
                    <a:pt x="0" y="0"/>
                  </a:lnTo>
                  <a:lnTo>
                    <a:pt x="5" y="0"/>
                  </a:lnTo>
                  <a:lnTo>
                    <a:pt x="6" y="23"/>
                  </a:lnTo>
                  <a:lnTo>
                    <a:pt x="1" y="23"/>
                  </a:lnTo>
                  <a:close/>
                </a:path>
              </a:pathLst>
            </a:custGeom>
            <a:solidFill>
              <a:srgbClr val="F1CB68"/>
            </a:solidFill>
            <a:ln>
              <a:noFill/>
            </a:ln>
          </p:spPr>
          <p:txBody>
            <a:bodyPr vert="horz" wrap="square" lIns="121920" tIns="60960" rIns="121920" bIns="60960" numCol="1" anchor="t" anchorCtr="0" compatLnSpc="1"/>
            <a:lstStyle/>
            <a:p>
              <a:endParaRPr lang="zh-CN" altLang="en-US" sz="2400"/>
            </a:p>
          </p:txBody>
        </p:sp>
        <p:sp>
          <p:nvSpPr>
            <p:cNvPr id="284" name="Freeform 320"/>
            <p:cNvSpPr/>
            <p:nvPr/>
          </p:nvSpPr>
          <p:spPr bwMode="auto">
            <a:xfrm>
              <a:off x="8203347" y="3592515"/>
              <a:ext cx="1232905" cy="136532"/>
            </a:xfrm>
            <a:custGeom>
              <a:avLst/>
              <a:gdLst>
                <a:gd name="T0" fmla="*/ 267 w 298"/>
                <a:gd name="T1" fmla="*/ 27 h 33"/>
                <a:gd name="T2" fmla="*/ 298 w 298"/>
                <a:gd name="T3" fmla="*/ 14 h 33"/>
                <a:gd name="T4" fmla="*/ 266 w 298"/>
                <a:gd name="T5" fmla="*/ 0 h 33"/>
                <a:gd name="T6" fmla="*/ 8 w 298"/>
                <a:gd name="T7" fmla="*/ 6 h 33"/>
                <a:gd name="T8" fmla="*/ 8 w 298"/>
                <a:gd name="T9" fmla="*/ 6 h 33"/>
                <a:gd name="T10" fmla="*/ 5 w 298"/>
                <a:gd name="T11" fmla="*/ 6 h 33"/>
                <a:gd name="T12" fmla="*/ 3 w 298"/>
                <a:gd name="T13" fmla="*/ 7 h 33"/>
                <a:gd name="T14" fmla="*/ 1 w 298"/>
                <a:gd name="T15" fmla="*/ 10 h 33"/>
                <a:gd name="T16" fmla="*/ 0 w 298"/>
                <a:gd name="T17" fmla="*/ 14 h 33"/>
                <a:gd name="T18" fmla="*/ 0 w 298"/>
                <a:gd name="T19" fmla="*/ 26 h 33"/>
                <a:gd name="T20" fmla="*/ 0 w 298"/>
                <a:gd name="T21" fmla="*/ 26 h 33"/>
                <a:gd name="T22" fmla="*/ 1 w 298"/>
                <a:gd name="T23" fmla="*/ 29 h 33"/>
                <a:gd name="T24" fmla="*/ 3 w 298"/>
                <a:gd name="T25" fmla="*/ 31 h 33"/>
                <a:gd name="T26" fmla="*/ 5 w 298"/>
                <a:gd name="T27" fmla="*/ 33 h 33"/>
                <a:gd name="T28" fmla="*/ 8 w 298"/>
                <a:gd name="T29" fmla="*/ 33 h 33"/>
                <a:gd name="T30" fmla="*/ 267 w 298"/>
                <a:gd name="T31" fmla="*/ 2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8" h="33">
                  <a:moveTo>
                    <a:pt x="267" y="27"/>
                  </a:moveTo>
                  <a:lnTo>
                    <a:pt x="298" y="14"/>
                  </a:lnTo>
                  <a:lnTo>
                    <a:pt x="266" y="0"/>
                  </a:lnTo>
                  <a:lnTo>
                    <a:pt x="8" y="6"/>
                  </a:lnTo>
                  <a:lnTo>
                    <a:pt x="8" y="6"/>
                  </a:lnTo>
                  <a:lnTo>
                    <a:pt x="5" y="6"/>
                  </a:lnTo>
                  <a:lnTo>
                    <a:pt x="3" y="7"/>
                  </a:lnTo>
                  <a:lnTo>
                    <a:pt x="1" y="10"/>
                  </a:lnTo>
                  <a:lnTo>
                    <a:pt x="0" y="14"/>
                  </a:lnTo>
                  <a:lnTo>
                    <a:pt x="0" y="26"/>
                  </a:lnTo>
                  <a:lnTo>
                    <a:pt x="0" y="26"/>
                  </a:lnTo>
                  <a:lnTo>
                    <a:pt x="1" y="29"/>
                  </a:lnTo>
                  <a:lnTo>
                    <a:pt x="3" y="31"/>
                  </a:lnTo>
                  <a:lnTo>
                    <a:pt x="5" y="33"/>
                  </a:lnTo>
                  <a:lnTo>
                    <a:pt x="8" y="33"/>
                  </a:lnTo>
                  <a:lnTo>
                    <a:pt x="267" y="27"/>
                  </a:lnTo>
                  <a:close/>
                </a:path>
              </a:pathLst>
            </a:custGeom>
            <a:solidFill>
              <a:srgbClr val="D85A67"/>
            </a:solidFill>
            <a:ln>
              <a:noFill/>
            </a:ln>
          </p:spPr>
          <p:txBody>
            <a:bodyPr vert="horz" wrap="square" lIns="121920" tIns="60960" rIns="121920" bIns="60960" numCol="1" anchor="t" anchorCtr="0" compatLnSpc="1"/>
            <a:lstStyle/>
            <a:p>
              <a:endParaRPr lang="zh-CN" altLang="en-US" sz="2400"/>
            </a:p>
          </p:txBody>
        </p:sp>
        <p:sp>
          <p:nvSpPr>
            <p:cNvPr id="285" name="Freeform 321"/>
            <p:cNvSpPr/>
            <p:nvPr/>
          </p:nvSpPr>
          <p:spPr bwMode="auto">
            <a:xfrm>
              <a:off x="8203347" y="3650434"/>
              <a:ext cx="1232905" cy="78609"/>
            </a:xfrm>
            <a:custGeom>
              <a:avLst/>
              <a:gdLst>
                <a:gd name="T0" fmla="*/ 267 w 298"/>
                <a:gd name="T1" fmla="*/ 13 h 19"/>
                <a:gd name="T2" fmla="*/ 298 w 298"/>
                <a:gd name="T3" fmla="*/ 0 h 19"/>
                <a:gd name="T4" fmla="*/ 264 w 298"/>
                <a:gd name="T5" fmla="*/ 0 h 19"/>
                <a:gd name="T6" fmla="*/ 0 w 298"/>
                <a:gd name="T7" fmla="*/ 5 h 19"/>
                <a:gd name="T8" fmla="*/ 0 w 298"/>
                <a:gd name="T9" fmla="*/ 12 h 19"/>
                <a:gd name="T10" fmla="*/ 0 w 298"/>
                <a:gd name="T11" fmla="*/ 12 h 19"/>
                <a:gd name="T12" fmla="*/ 1 w 298"/>
                <a:gd name="T13" fmla="*/ 15 h 19"/>
                <a:gd name="T14" fmla="*/ 3 w 298"/>
                <a:gd name="T15" fmla="*/ 17 h 19"/>
                <a:gd name="T16" fmla="*/ 5 w 298"/>
                <a:gd name="T17" fmla="*/ 19 h 19"/>
                <a:gd name="T18" fmla="*/ 8 w 298"/>
                <a:gd name="T19" fmla="*/ 19 h 19"/>
                <a:gd name="T20" fmla="*/ 267 w 298"/>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19">
                  <a:moveTo>
                    <a:pt x="267" y="13"/>
                  </a:moveTo>
                  <a:lnTo>
                    <a:pt x="298" y="0"/>
                  </a:lnTo>
                  <a:lnTo>
                    <a:pt x="264" y="0"/>
                  </a:lnTo>
                  <a:lnTo>
                    <a:pt x="0" y="5"/>
                  </a:lnTo>
                  <a:lnTo>
                    <a:pt x="0" y="12"/>
                  </a:lnTo>
                  <a:lnTo>
                    <a:pt x="0" y="12"/>
                  </a:lnTo>
                  <a:lnTo>
                    <a:pt x="1" y="15"/>
                  </a:lnTo>
                  <a:lnTo>
                    <a:pt x="3" y="17"/>
                  </a:lnTo>
                  <a:lnTo>
                    <a:pt x="5" y="19"/>
                  </a:lnTo>
                  <a:lnTo>
                    <a:pt x="8" y="19"/>
                  </a:lnTo>
                  <a:lnTo>
                    <a:pt x="267" y="13"/>
                  </a:lnTo>
                  <a:close/>
                </a:path>
              </a:pathLst>
            </a:custGeom>
            <a:solidFill>
              <a:srgbClr val="A9272D"/>
            </a:solidFill>
            <a:ln>
              <a:noFill/>
            </a:ln>
          </p:spPr>
          <p:txBody>
            <a:bodyPr vert="horz" wrap="square" lIns="121920" tIns="60960" rIns="121920" bIns="60960" numCol="1" anchor="t" anchorCtr="0" compatLnSpc="1"/>
            <a:lstStyle/>
            <a:p>
              <a:endParaRPr lang="zh-CN" altLang="en-US" sz="2400"/>
            </a:p>
          </p:txBody>
        </p:sp>
        <p:sp>
          <p:nvSpPr>
            <p:cNvPr id="286" name="Freeform 322"/>
            <p:cNvSpPr/>
            <p:nvPr/>
          </p:nvSpPr>
          <p:spPr bwMode="auto">
            <a:xfrm>
              <a:off x="8273682" y="3592515"/>
              <a:ext cx="1162573" cy="136532"/>
            </a:xfrm>
            <a:custGeom>
              <a:avLst/>
              <a:gdLst>
                <a:gd name="T0" fmla="*/ 250 w 281"/>
                <a:gd name="T1" fmla="*/ 27 h 33"/>
                <a:gd name="T2" fmla="*/ 281 w 281"/>
                <a:gd name="T3" fmla="*/ 14 h 33"/>
                <a:gd name="T4" fmla="*/ 249 w 281"/>
                <a:gd name="T5" fmla="*/ 0 h 33"/>
                <a:gd name="T6" fmla="*/ 2 w 281"/>
                <a:gd name="T7" fmla="*/ 6 h 33"/>
                <a:gd name="T8" fmla="*/ 2 w 281"/>
                <a:gd name="T9" fmla="*/ 6 h 33"/>
                <a:gd name="T10" fmla="*/ 0 w 281"/>
                <a:gd name="T11" fmla="*/ 19 h 33"/>
                <a:gd name="T12" fmla="*/ 2 w 281"/>
                <a:gd name="T13" fmla="*/ 33 h 33"/>
                <a:gd name="T14" fmla="*/ 250 w 281"/>
                <a:gd name="T15" fmla="*/ 2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33">
                  <a:moveTo>
                    <a:pt x="250" y="27"/>
                  </a:moveTo>
                  <a:lnTo>
                    <a:pt x="281" y="14"/>
                  </a:lnTo>
                  <a:lnTo>
                    <a:pt x="249" y="0"/>
                  </a:lnTo>
                  <a:lnTo>
                    <a:pt x="2" y="6"/>
                  </a:lnTo>
                  <a:lnTo>
                    <a:pt x="2" y="6"/>
                  </a:lnTo>
                  <a:lnTo>
                    <a:pt x="0" y="19"/>
                  </a:lnTo>
                  <a:lnTo>
                    <a:pt x="2" y="33"/>
                  </a:lnTo>
                  <a:lnTo>
                    <a:pt x="250" y="27"/>
                  </a:lnTo>
                  <a:close/>
                </a:path>
              </a:pathLst>
            </a:custGeom>
            <a:solidFill>
              <a:srgbClr val="FFFFFF"/>
            </a:solidFill>
            <a:ln>
              <a:noFill/>
            </a:ln>
          </p:spPr>
          <p:txBody>
            <a:bodyPr vert="horz" wrap="square" lIns="121920" tIns="60960" rIns="121920" bIns="60960" numCol="1" anchor="t" anchorCtr="0" compatLnSpc="1"/>
            <a:lstStyle/>
            <a:p>
              <a:endParaRPr lang="zh-CN" altLang="en-US" sz="2400"/>
            </a:p>
          </p:txBody>
        </p:sp>
        <p:sp>
          <p:nvSpPr>
            <p:cNvPr id="287" name="Freeform 323"/>
            <p:cNvSpPr/>
            <p:nvPr/>
          </p:nvSpPr>
          <p:spPr bwMode="auto">
            <a:xfrm>
              <a:off x="8273682" y="3650434"/>
              <a:ext cx="1162573" cy="78609"/>
            </a:xfrm>
            <a:custGeom>
              <a:avLst/>
              <a:gdLst>
                <a:gd name="T0" fmla="*/ 250 w 281"/>
                <a:gd name="T1" fmla="*/ 13 h 19"/>
                <a:gd name="T2" fmla="*/ 281 w 281"/>
                <a:gd name="T3" fmla="*/ 0 h 19"/>
                <a:gd name="T4" fmla="*/ 247 w 281"/>
                <a:gd name="T5" fmla="*/ 0 h 19"/>
                <a:gd name="T6" fmla="*/ 0 w 281"/>
                <a:gd name="T7" fmla="*/ 5 h 19"/>
                <a:gd name="T8" fmla="*/ 0 w 281"/>
                <a:gd name="T9" fmla="*/ 5 h 19"/>
                <a:gd name="T10" fmla="*/ 2 w 281"/>
                <a:gd name="T11" fmla="*/ 19 h 19"/>
                <a:gd name="T12" fmla="*/ 250 w 281"/>
                <a:gd name="T13" fmla="*/ 13 h 19"/>
              </a:gdLst>
              <a:ahLst/>
              <a:cxnLst>
                <a:cxn ang="0">
                  <a:pos x="T0" y="T1"/>
                </a:cxn>
                <a:cxn ang="0">
                  <a:pos x="T2" y="T3"/>
                </a:cxn>
                <a:cxn ang="0">
                  <a:pos x="T4" y="T5"/>
                </a:cxn>
                <a:cxn ang="0">
                  <a:pos x="T6" y="T7"/>
                </a:cxn>
                <a:cxn ang="0">
                  <a:pos x="T8" y="T9"/>
                </a:cxn>
                <a:cxn ang="0">
                  <a:pos x="T10" y="T11"/>
                </a:cxn>
                <a:cxn ang="0">
                  <a:pos x="T12" y="T13"/>
                </a:cxn>
              </a:cxnLst>
              <a:rect l="0" t="0" r="r" b="b"/>
              <a:pathLst>
                <a:path w="281" h="19">
                  <a:moveTo>
                    <a:pt x="250" y="13"/>
                  </a:moveTo>
                  <a:lnTo>
                    <a:pt x="281" y="0"/>
                  </a:lnTo>
                  <a:lnTo>
                    <a:pt x="247" y="0"/>
                  </a:lnTo>
                  <a:lnTo>
                    <a:pt x="0" y="5"/>
                  </a:lnTo>
                  <a:lnTo>
                    <a:pt x="0" y="5"/>
                  </a:lnTo>
                  <a:lnTo>
                    <a:pt x="2" y="19"/>
                  </a:lnTo>
                  <a:lnTo>
                    <a:pt x="250" y="13"/>
                  </a:lnTo>
                  <a:close/>
                </a:path>
              </a:pathLst>
            </a:custGeom>
            <a:solidFill>
              <a:srgbClr val="CECECE"/>
            </a:solidFill>
            <a:ln>
              <a:noFill/>
            </a:ln>
          </p:spPr>
          <p:txBody>
            <a:bodyPr vert="horz" wrap="square" lIns="121920" tIns="60960" rIns="121920" bIns="60960" numCol="1" anchor="t" anchorCtr="0" compatLnSpc="1"/>
            <a:lstStyle/>
            <a:p>
              <a:endParaRPr lang="zh-CN" altLang="en-US" sz="2400"/>
            </a:p>
          </p:txBody>
        </p:sp>
        <p:sp>
          <p:nvSpPr>
            <p:cNvPr id="288" name="Freeform 324"/>
            <p:cNvSpPr/>
            <p:nvPr/>
          </p:nvSpPr>
          <p:spPr bwMode="auto">
            <a:xfrm>
              <a:off x="8315055" y="3592515"/>
              <a:ext cx="1121200" cy="136532"/>
            </a:xfrm>
            <a:custGeom>
              <a:avLst/>
              <a:gdLst>
                <a:gd name="T0" fmla="*/ 240 w 271"/>
                <a:gd name="T1" fmla="*/ 27 h 33"/>
                <a:gd name="T2" fmla="*/ 271 w 271"/>
                <a:gd name="T3" fmla="*/ 14 h 33"/>
                <a:gd name="T4" fmla="*/ 239 w 271"/>
                <a:gd name="T5" fmla="*/ 0 h 33"/>
                <a:gd name="T6" fmla="*/ 1 w 271"/>
                <a:gd name="T7" fmla="*/ 4 h 33"/>
                <a:gd name="T8" fmla="*/ 1 w 271"/>
                <a:gd name="T9" fmla="*/ 4 h 33"/>
                <a:gd name="T10" fmla="*/ 0 w 271"/>
                <a:gd name="T11" fmla="*/ 19 h 33"/>
                <a:gd name="T12" fmla="*/ 1 w 271"/>
                <a:gd name="T13" fmla="*/ 33 h 33"/>
                <a:gd name="T14" fmla="*/ 240 w 271"/>
                <a:gd name="T15" fmla="*/ 2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33">
                  <a:moveTo>
                    <a:pt x="240" y="27"/>
                  </a:moveTo>
                  <a:lnTo>
                    <a:pt x="271" y="14"/>
                  </a:lnTo>
                  <a:lnTo>
                    <a:pt x="239" y="0"/>
                  </a:lnTo>
                  <a:lnTo>
                    <a:pt x="1" y="4"/>
                  </a:lnTo>
                  <a:lnTo>
                    <a:pt x="1" y="4"/>
                  </a:lnTo>
                  <a:lnTo>
                    <a:pt x="0" y="19"/>
                  </a:lnTo>
                  <a:lnTo>
                    <a:pt x="1" y="33"/>
                  </a:lnTo>
                  <a:lnTo>
                    <a:pt x="240" y="27"/>
                  </a:lnTo>
                  <a:close/>
                </a:path>
              </a:pathLst>
            </a:custGeom>
            <a:solidFill>
              <a:srgbClr val="1E1314"/>
            </a:solidFill>
            <a:ln>
              <a:noFill/>
            </a:ln>
          </p:spPr>
          <p:txBody>
            <a:bodyPr vert="horz" wrap="square" lIns="121920" tIns="60960" rIns="121920" bIns="60960" numCol="1" anchor="t" anchorCtr="0" compatLnSpc="1"/>
            <a:lstStyle/>
            <a:p>
              <a:endParaRPr lang="zh-CN" altLang="en-US" sz="2400"/>
            </a:p>
          </p:txBody>
        </p:sp>
        <p:sp>
          <p:nvSpPr>
            <p:cNvPr id="289" name="Freeform 325"/>
            <p:cNvSpPr/>
            <p:nvPr/>
          </p:nvSpPr>
          <p:spPr bwMode="auto">
            <a:xfrm>
              <a:off x="8315055" y="3650434"/>
              <a:ext cx="1121200" cy="78609"/>
            </a:xfrm>
            <a:custGeom>
              <a:avLst/>
              <a:gdLst>
                <a:gd name="T0" fmla="*/ 240 w 271"/>
                <a:gd name="T1" fmla="*/ 13 h 19"/>
                <a:gd name="T2" fmla="*/ 271 w 271"/>
                <a:gd name="T3" fmla="*/ 0 h 19"/>
                <a:gd name="T4" fmla="*/ 237 w 271"/>
                <a:gd name="T5" fmla="*/ 0 h 19"/>
                <a:gd name="T6" fmla="*/ 0 w 271"/>
                <a:gd name="T7" fmla="*/ 5 h 19"/>
                <a:gd name="T8" fmla="*/ 0 w 271"/>
                <a:gd name="T9" fmla="*/ 5 h 19"/>
                <a:gd name="T10" fmla="*/ 1 w 271"/>
                <a:gd name="T11" fmla="*/ 19 h 19"/>
                <a:gd name="T12" fmla="*/ 240 w 271"/>
                <a:gd name="T13" fmla="*/ 13 h 19"/>
              </a:gdLst>
              <a:ahLst/>
              <a:cxnLst>
                <a:cxn ang="0">
                  <a:pos x="T0" y="T1"/>
                </a:cxn>
                <a:cxn ang="0">
                  <a:pos x="T2" y="T3"/>
                </a:cxn>
                <a:cxn ang="0">
                  <a:pos x="T4" y="T5"/>
                </a:cxn>
                <a:cxn ang="0">
                  <a:pos x="T6" y="T7"/>
                </a:cxn>
                <a:cxn ang="0">
                  <a:pos x="T8" y="T9"/>
                </a:cxn>
                <a:cxn ang="0">
                  <a:pos x="T10" y="T11"/>
                </a:cxn>
                <a:cxn ang="0">
                  <a:pos x="T12" y="T13"/>
                </a:cxn>
              </a:cxnLst>
              <a:rect l="0" t="0" r="r" b="b"/>
              <a:pathLst>
                <a:path w="271" h="19">
                  <a:moveTo>
                    <a:pt x="240" y="13"/>
                  </a:moveTo>
                  <a:lnTo>
                    <a:pt x="271" y="0"/>
                  </a:lnTo>
                  <a:lnTo>
                    <a:pt x="237" y="0"/>
                  </a:lnTo>
                  <a:lnTo>
                    <a:pt x="0" y="5"/>
                  </a:lnTo>
                  <a:lnTo>
                    <a:pt x="0" y="5"/>
                  </a:lnTo>
                  <a:lnTo>
                    <a:pt x="1" y="19"/>
                  </a:lnTo>
                  <a:lnTo>
                    <a:pt x="240" y="13"/>
                  </a:lnTo>
                  <a:close/>
                </a:path>
              </a:pathLst>
            </a:custGeom>
            <a:solidFill>
              <a:srgbClr val="E4A530"/>
            </a:solidFill>
            <a:ln>
              <a:noFill/>
            </a:ln>
          </p:spPr>
          <p:txBody>
            <a:bodyPr vert="horz" wrap="square" lIns="121920" tIns="60960" rIns="121920" bIns="60960" numCol="1" anchor="t" anchorCtr="0" compatLnSpc="1"/>
            <a:lstStyle/>
            <a:p>
              <a:endParaRPr lang="zh-CN" altLang="en-US" sz="2400"/>
            </a:p>
          </p:txBody>
        </p:sp>
        <p:sp>
          <p:nvSpPr>
            <p:cNvPr id="290" name="Freeform 326"/>
            <p:cNvSpPr/>
            <p:nvPr/>
          </p:nvSpPr>
          <p:spPr bwMode="auto">
            <a:xfrm>
              <a:off x="9295586" y="3592515"/>
              <a:ext cx="140666" cy="111708"/>
            </a:xfrm>
            <a:custGeom>
              <a:avLst/>
              <a:gdLst>
                <a:gd name="T0" fmla="*/ 3 w 34"/>
                <a:gd name="T1" fmla="*/ 27 h 27"/>
                <a:gd name="T2" fmla="*/ 34 w 34"/>
                <a:gd name="T3" fmla="*/ 14 h 27"/>
                <a:gd name="T4" fmla="*/ 2 w 34"/>
                <a:gd name="T5" fmla="*/ 0 h 27"/>
                <a:gd name="T6" fmla="*/ 2 w 34"/>
                <a:gd name="T7" fmla="*/ 0 h 27"/>
                <a:gd name="T8" fmla="*/ 0 w 34"/>
                <a:gd name="T9" fmla="*/ 14 h 27"/>
                <a:gd name="T10" fmla="*/ 0 w 34"/>
                <a:gd name="T11" fmla="*/ 14 h 27"/>
                <a:gd name="T12" fmla="*/ 3 w 34"/>
                <a:gd name="T13" fmla="*/ 27 h 27"/>
                <a:gd name="T14" fmla="*/ 3 w 3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7">
                  <a:moveTo>
                    <a:pt x="3" y="27"/>
                  </a:moveTo>
                  <a:lnTo>
                    <a:pt x="34" y="14"/>
                  </a:lnTo>
                  <a:lnTo>
                    <a:pt x="2" y="0"/>
                  </a:lnTo>
                  <a:lnTo>
                    <a:pt x="2" y="0"/>
                  </a:lnTo>
                  <a:lnTo>
                    <a:pt x="0" y="14"/>
                  </a:lnTo>
                  <a:lnTo>
                    <a:pt x="0" y="14"/>
                  </a:lnTo>
                  <a:lnTo>
                    <a:pt x="3" y="27"/>
                  </a:lnTo>
                  <a:lnTo>
                    <a:pt x="3" y="27"/>
                  </a:lnTo>
                  <a:close/>
                </a:path>
              </a:pathLst>
            </a:custGeom>
            <a:solidFill>
              <a:srgbClr val="DFAE6F"/>
            </a:solidFill>
            <a:ln>
              <a:noFill/>
            </a:ln>
          </p:spPr>
          <p:txBody>
            <a:bodyPr vert="horz" wrap="square" lIns="121920" tIns="60960" rIns="121920" bIns="60960" numCol="1" anchor="t" anchorCtr="0" compatLnSpc="1"/>
            <a:lstStyle/>
            <a:p>
              <a:endParaRPr lang="zh-CN" altLang="en-US" sz="2400"/>
            </a:p>
          </p:txBody>
        </p:sp>
        <p:sp>
          <p:nvSpPr>
            <p:cNvPr id="291" name="Freeform 327"/>
            <p:cNvSpPr/>
            <p:nvPr/>
          </p:nvSpPr>
          <p:spPr bwMode="auto">
            <a:xfrm>
              <a:off x="9295586" y="3650434"/>
              <a:ext cx="140666" cy="53784"/>
            </a:xfrm>
            <a:custGeom>
              <a:avLst/>
              <a:gdLst>
                <a:gd name="T0" fmla="*/ 3 w 34"/>
                <a:gd name="T1" fmla="*/ 13 h 13"/>
                <a:gd name="T2" fmla="*/ 34 w 34"/>
                <a:gd name="T3" fmla="*/ 0 h 13"/>
                <a:gd name="T4" fmla="*/ 0 w 34"/>
                <a:gd name="T5" fmla="*/ 0 h 13"/>
                <a:gd name="T6" fmla="*/ 0 w 34"/>
                <a:gd name="T7" fmla="*/ 0 h 13"/>
                <a:gd name="T8" fmla="*/ 3 w 34"/>
                <a:gd name="T9" fmla="*/ 13 h 13"/>
                <a:gd name="T10" fmla="*/ 3 w 34"/>
                <a:gd name="T11" fmla="*/ 13 h 13"/>
              </a:gdLst>
              <a:ahLst/>
              <a:cxnLst>
                <a:cxn ang="0">
                  <a:pos x="T0" y="T1"/>
                </a:cxn>
                <a:cxn ang="0">
                  <a:pos x="T2" y="T3"/>
                </a:cxn>
                <a:cxn ang="0">
                  <a:pos x="T4" y="T5"/>
                </a:cxn>
                <a:cxn ang="0">
                  <a:pos x="T6" y="T7"/>
                </a:cxn>
                <a:cxn ang="0">
                  <a:pos x="T8" y="T9"/>
                </a:cxn>
                <a:cxn ang="0">
                  <a:pos x="T10" y="T11"/>
                </a:cxn>
              </a:cxnLst>
              <a:rect l="0" t="0" r="r" b="b"/>
              <a:pathLst>
                <a:path w="34" h="13">
                  <a:moveTo>
                    <a:pt x="3" y="13"/>
                  </a:moveTo>
                  <a:lnTo>
                    <a:pt x="34" y="0"/>
                  </a:lnTo>
                  <a:lnTo>
                    <a:pt x="0" y="0"/>
                  </a:lnTo>
                  <a:lnTo>
                    <a:pt x="0" y="0"/>
                  </a:lnTo>
                  <a:lnTo>
                    <a:pt x="3" y="13"/>
                  </a:lnTo>
                  <a:lnTo>
                    <a:pt x="3" y="13"/>
                  </a:lnTo>
                  <a:close/>
                </a:path>
              </a:pathLst>
            </a:custGeom>
            <a:solidFill>
              <a:srgbClr val="B68951"/>
            </a:solidFill>
            <a:ln>
              <a:noFill/>
            </a:ln>
          </p:spPr>
          <p:txBody>
            <a:bodyPr vert="horz" wrap="square" lIns="121920" tIns="60960" rIns="121920" bIns="60960" numCol="1" anchor="t" anchorCtr="0" compatLnSpc="1"/>
            <a:lstStyle/>
            <a:p>
              <a:endParaRPr lang="zh-CN" altLang="en-US" sz="2400"/>
            </a:p>
          </p:txBody>
        </p:sp>
        <p:sp>
          <p:nvSpPr>
            <p:cNvPr id="292" name="Freeform 328"/>
            <p:cNvSpPr/>
            <p:nvPr/>
          </p:nvSpPr>
          <p:spPr bwMode="auto">
            <a:xfrm>
              <a:off x="9390744" y="3625610"/>
              <a:ext cx="45510" cy="41373"/>
            </a:xfrm>
            <a:custGeom>
              <a:avLst/>
              <a:gdLst>
                <a:gd name="T0" fmla="*/ 0 w 11"/>
                <a:gd name="T1" fmla="*/ 10 h 10"/>
                <a:gd name="T2" fmla="*/ 11 w 11"/>
                <a:gd name="T3" fmla="*/ 6 h 10"/>
                <a:gd name="T4" fmla="*/ 0 w 11"/>
                <a:gd name="T5" fmla="*/ 0 h 10"/>
                <a:gd name="T6" fmla="*/ 0 w 11"/>
                <a:gd name="T7" fmla="*/ 0 h 10"/>
                <a:gd name="T8" fmla="*/ 0 w 11"/>
                <a:gd name="T9" fmla="*/ 6 h 10"/>
                <a:gd name="T10" fmla="*/ 0 w 11"/>
                <a:gd name="T11" fmla="*/ 6 h 10"/>
                <a:gd name="T12" fmla="*/ 0 w 11"/>
                <a:gd name="T13" fmla="*/ 10 h 10"/>
                <a:gd name="T14" fmla="*/ 0 w 1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0" y="10"/>
                  </a:moveTo>
                  <a:lnTo>
                    <a:pt x="11" y="6"/>
                  </a:lnTo>
                  <a:lnTo>
                    <a:pt x="0" y="0"/>
                  </a:lnTo>
                  <a:lnTo>
                    <a:pt x="0" y="0"/>
                  </a:lnTo>
                  <a:lnTo>
                    <a:pt x="0" y="6"/>
                  </a:lnTo>
                  <a:lnTo>
                    <a:pt x="0" y="6"/>
                  </a:lnTo>
                  <a:lnTo>
                    <a:pt x="0" y="10"/>
                  </a:lnTo>
                  <a:lnTo>
                    <a:pt x="0" y="10"/>
                  </a:lnTo>
                  <a:close/>
                </a:path>
              </a:pathLst>
            </a:custGeom>
            <a:solidFill>
              <a:srgbClr val="232323"/>
            </a:solidFill>
            <a:ln>
              <a:noFill/>
            </a:ln>
          </p:spPr>
          <p:txBody>
            <a:bodyPr vert="horz" wrap="square" lIns="121920" tIns="60960" rIns="121920" bIns="60960" numCol="1" anchor="t" anchorCtr="0" compatLnSpc="1"/>
            <a:lstStyle/>
            <a:p>
              <a:endParaRPr lang="zh-CN" altLang="en-US" sz="2400"/>
            </a:p>
          </p:txBody>
        </p:sp>
      </p:grpSp>
      <p:grpSp>
        <p:nvGrpSpPr>
          <p:cNvPr id="293" name="组 55"/>
          <p:cNvGrpSpPr/>
          <p:nvPr/>
        </p:nvGrpSpPr>
        <p:grpSpPr>
          <a:xfrm rot="2589935">
            <a:off x="752362" y="1796838"/>
            <a:ext cx="369603" cy="1340479"/>
            <a:chOff x="6494654" y="1941739"/>
            <a:chExt cx="277202" cy="1005359"/>
          </a:xfrm>
          <a:effectLst>
            <a:outerShdw blurRad="50800" dist="76200" dir="2700000" algn="tl" rotWithShape="0">
              <a:prstClr val="black">
                <a:alpha val="40000"/>
              </a:prstClr>
            </a:outerShdw>
          </a:effectLst>
        </p:grpSpPr>
        <p:sp>
          <p:nvSpPr>
            <p:cNvPr id="294" name="Freeform 330"/>
            <p:cNvSpPr/>
            <p:nvPr/>
          </p:nvSpPr>
          <p:spPr bwMode="auto">
            <a:xfrm>
              <a:off x="6560851" y="2318232"/>
              <a:ext cx="202728" cy="525433"/>
            </a:xfrm>
            <a:custGeom>
              <a:avLst/>
              <a:gdLst>
                <a:gd name="T0" fmla="*/ 17 w 49"/>
                <a:gd name="T1" fmla="*/ 0 h 127"/>
                <a:gd name="T2" fmla="*/ 17 w 49"/>
                <a:gd name="T3" fmla="*/ 0 h 127"/>
                <a:gd name="T4" fmla="*/ 17 w 49"/>
                <a:gd name="T5" fmla="*/ 2 h 127"/>
                <a:gd name="T6" fmla="*/ 17 w 49"/>
                <a:gd name="T7" fmla="*/ 14 h 127"/>
                <a:gd name="T8" fmla="*/ 17 w 49"/>
                <a:gd name="T9" fmla="*/ 14 h 127"/>
                <a:gd name="T10" fmla="*/ 16 w 49"/>
                <a:gd name="T11" fmla="*/ 15 h 127"/>
                <a:gd name="T12" fmla="*/ 16 w 49"/>
                <a:gd name="T13" fmla="*/ 17 h 127"/>
                <a:gd name="T14" fmla="*/ 16 w 49"/>
                <a:gd name="T15" fmla="*/ 26 h 127"/>
                <a:gd name="T16" fmla="*/ 15 w 49"/>
                <a:gd name="T17" fmla="*/ 26 h 127"/>
                <a:gd name="T18" fmla="*/ 15 w 49"/>
                <a:gd name="T19" fmla="*/ 26 h 127"/>
                <a:gd name="T20" fmla="*/ 12 w 49"/>
                <a:gd name="T21" fmla="*/ 27 h 127"/>
                <a:gd name="T22" fmla="*/ 9 w 49"/>
                <a:gd name="T23" fmla="*/ 30 h 127"/>
                <a:gd name="T24" fmla="*/ 7 w 49"/>
                <a:gd name="T25" fmla="*/ 33 h 127"/>
                <a:gd name="T26" fmla="*/ 5 w 49"/>
                <a:gd name="T27" fmla="*/ 38 h 127"/>
                <a:gd name="T28" fmla="*/ 5 w 49"/>
                <a:gd name="T29" fmla="*/ 38 h 127"/>
                <a:gd name="T30" fmla="*/ 5 w 49"/>
                <a:gd name="T31" fmla="*/ 38 h 127"/>
                <a:gd name="T32" fmla="*/ 1 w 49"/>
                <a:gd name="T33" fmla="*/ 40 h 127"/>
                <a:gd name="T34" fmla="*/ 0 w 49"/>
                <a:gd name="T35" fmla="*/ 42 h 127"/>
                <a:gd name="T36" fmla="*/ 0 w 49"/>
                <a:gd name="T37" fmla="*/ 45 h 127"/>
                <a:gd name="T38" fmla="*/ 3 w 49"/>
                <a:gd name="T39" fmla="*/ 117 h 127"/>
                <a:gd name="T40" fmla="*/ 3 w 49"/>
                <a:gd name="T41" fmla="*/ 127 h 127"/>
                <a:gd name="T42" fmla="*/ 49 w 49"/>
                <a:gd name="T43" fmla="*/ 104 h 127"/>
                <a:gd name="T44" fmla="*/ 49 w 49"/>
                <a:gd name="T45" fmla="*/ 79 h 127"/>
                <a:gd name="T46" fmla="*/ 47 w 49"/>
                <a:gd name="T47" fmla="*/ 44 h 127"/>
                <a:gd name="T48" fmla="*/ 47 w 49"/>
                <a:gd name="T49" fmla="*/ 41 h 127"/>
                <a:gd name="T50" fmla="*/ 47 w 49"/>
                <a:gd name="T51" fmla="*/ 41 h 127"/>
                <a:gd name="T52" fmla="*/ 46 w 49"/>
                <a:gd name="T53" fmla="*/ 38 h 127"/>
                <a:gd name="T54" fmla="*/ 43 w 49"/>
                <a:gd name="T55" fmla="*/ 37 h 127"/>
                <a:gd name="T56" fmla="*/ 43 w 49"/>
                <a:gd name="T57" fmla="*/ 37 h 127"/>
                <a:gd name="T58" fmla="*/ 43 w 49"/>
                <a:gd name="T59" fmla="*/ 37 h 127"/>
                <a:gd name="T60" fmla="*/ 43 w 49"/>
                <a:gd name="T61" fmla="*/ 37 h 127"/>
                <a:gd name="T62" fmla="*/ 43 w 49"/>
                <a:gd name="T63" fmla="*/ 37 h 127"/>
                <a:gd name="T64" fmla="*/ 42 w 49"/>
                <a:gd name="T65" fmla="*/ 33 h 127"/>
                <a:gd name="T66" fmla="*/ 38 w 49"/>
                <a:gd name="T67" fmla="*/ 29 h 127"/>
                <a:gd name="T68" fmla="*/ 35 w 49"/>
                <a:gd name="T69" fmla="*/ 26 h 127"/>
                <a:gd name="T70" fmla="*/ 32 w 49"/>
                <a:gd name="T71" fmla="*/ 26 h 127"/>
                <a:gd name="T72" fmla="*/ 32 w 49"/>
                <a:gd name="T73" fmla="*/ 26 h 127"/>
                <a:gd name="T74" fmla="*/ 32 w 49"/>
                <a:gd name="T75" fmla="*/ 26 h 127"/>
                <a:gd name="T76" fmla="*/ 31 w 49"/>
                <a:gd name="T77" fmla="*/ 26 h 127"/>
                <a:gd name="T78" fmla="*/ 31 w 49"/>
                <a:gd name="T79" fmla="*/ 17 h 127"/>
                <a:gd name="T80" fmla="*/ 31 w 49"/>
                <a:gd name="T81" fmla="*/ 17 h 127"/>
                <a:gd name="T82" fmla="*/ 31 w 49"/>
                <a:gd name="T83" fmla="*/ 15 h 127"/>
                <a:gd name="T84" fmla="*/ 28 w 49"/>
                <a:gd name="T85" fmla="*/ 14 h 127"/>
                <a:gd name="T86" fmla="*/ 28 w 49"/>
                <a:gd name="T87" fmla="*/ 10 h 127"/>
                <a:gd name="T88" fmla="*/ 28 w 49"/>
                <a:gd name="T89" fmla="*/ 10 h 127"/>
                <a:gd name="T90" fmla="*/ 27 w 49"/>
                <a:gd name="T91" fmla="*/ 7 h 127"/>
                <a:gd name="T92" fmla="*/ 19 w 49"/>
                <a:gd name="T93" fmla="*/ 2 h 127"/>
                <a:gd name="T94" fmla="*/ 19 w 49"/>
                <a:gd name="T95" fmla="*/ 2 h 127"/>
                <a:gd name="T96" fmla="*/ 17 w 49"/>
                <a:gd name="T9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127">
                  <a:moveTo>
                    <a:pt x="17" y="0"/>
                  </a:moveTo>
                  <a:lnTo>
                    <a:pt x="17" y="0"/>
                  </a:lnTo>
                  <a:lnTo>
                    <a:pt x="17" y="2"/>
                  </a:lnTo>
                  <a:lnTo>
                    <a:pt x="17" y="14"/>
                  </a:lnTo>
                  <a:lnTo>
                    <a:pt x="17" y="14"/>
                  </a:lnTo>
                  <a:lnTo>
                    <a:pt x="16" y="15"/>
                  </a:lnTo>
                  <a:lnTo>
                    <a:pt x="16" y="17"/>
                  </a:lnTo>
                  <a:lnTo>
                    <a:pt x="16" y="26"/>
                  </a:lnTo>
                  <a:lnTo>
                    <a:pt x="15" y="26"/>
                  </a:lnTo>
                  <a:lnTo>
                    <a:pt x="15" y="26"/>
                  </a:lnTo>
                  <a:lnTo>
                    <a:pt x="12" y="27"/>
                  </a:lnTo>
                  <a:lnTo>
                    <a:pt x="9" y="30"/>
                  </a:lnTo>
                  <a:lnTo>
                    <a:pt x="7" y="33"/>
                  </a:lnTo>
                  <a:lnTo>
                    <a:pt x="5" y="38"/>
                  </a:lnTo>
                  <a:lnTo>
                    <a:pt x="5" y="38"/>
                  </a:lnTo>
                  <a:lnTo>
                    <a:pt x="5" y="38"/>
                  </a:lnTo>
                  <a:lnTo>
                    <a:pt x="1" y="40"/>
                  </a:lnTo>
                  <a:lnTo>
                    <a:pt x="0" y="42"/>
                  </a:lnTo>
                  <a:lnTo>
                    <a:pt x="0" y="45"/>
                  </a:lnTo>
                  <a:lnTo>
                    <a:pt x="3" y="117"/>
                  </a:lnTo>
                  <a:lnTo>
                    <a:pt x="3" y="127"/>
                  </a:lnTo>
                  <a:lnTo>
                    <a:pt x="49" y="104"/>
                  </a:lnTo>
                  <a:lnTo>
                    <a:pt x="49" y="79"/>
                  </a:lnTo>
                  <a:lnTo>
                    <a:pt x="47" y="44"/>
                  </a:lnTo>
                  <a:lnTo>
                    <a:pt x="47" y="41"/>
                  </a:lnTo>
                  <a:lnTo>
                    <a:pt x="47" y="41"/>
                  </a:lnTo>
                  <a:lnTo>
                    <a:pt x="46" y="38"/>
                  </a:lnTo>
                  <a:lnTo>
                    <a:pt x="43" y="37"/>
                  </a:lnTo>
                  <a:lnTo>
                    <a:pt x="43" y="37"/>
                  </a:lnTo>
                  <a:lnTo>
                    <a:pt x="43" y="37"/>
                  </a:lnTo>
                  <a:lnTo>
                    <a:pt x="43" y="37"/>
                  </a:lnTo>
                  <a:lnTo>
                    <a:pt x="43" y="37"/>
                  </a:lnTo>
                  <a:lnTo>
                    <a:pt x="42" y="33"/>
                  </a:lnTo>
                  <a:lnTo>
                    <a:pt x="38" y="29"/>
                  </a:lnTo>
                  <a:lnTo>
                    <a:pt x="35" y="26"/>
                  </a:lnTo>
                  <a:lnTo>
                    <a:pt x="32" y="26"/>
                  </a:lnTo>
                  <a:lnTo>
                    <a:pt x="32" y="26"/>
                  </a:lnTo>
                  <a:lnTo>
                    <a:pt x="32" y="26"/>
                  </a:lnTo>
                  <a:lnTo>
                    <a:pt x="31" y="26"/>
                  </a:lnTo>
                  <a:lnTo>
                    <a:pt x="31" y="17"/>
                  </a:lnTo>
                  <a:lnTo>
                    <a:pt x="31" y="17"/>
                  </a:lnTo>
                  <a:lnTo>
                    <a:pt x="31" y="15"/>
                  </a:lnTo>
                  <a:lnTo>
                    <a:pt x="28" y="14"/>
                  </a:lnTo>
                  <a:lnTo>
                    <a:pt x="28" y="10"/>
                  </a:lnTo>
                  <a:lnTo>
                    <a:pt x="28" y="10"/>
                  </a:lnTo>
                  <a:lnTo>
                    <a:pt x="27" y="7"/>
                  </a:lnTo>
                  <a:lnTo>
                    <a:pt x="19" y="2"/>
                  </a:lnTo>
                  <a:lnTo>
                    <a:pt x="19" y="2"/>
                  </a:lnTo>
                  <a:lnTo>
                    <a:pt x="17" y="0"/>
                  </a:lnTo>
                </a:path>
              </a:pathLst>
            </a:custGeom>
            <a:noFill/>
            <a:ln>
              <a:noFill/>
            </a:ln>
          </p:spPr>
          <p:txBody>
            <a:bodyPr vert="horz" wrap="square" lIns="121920" tIns="60960" rIns="121920" bIns="60960" numCol="1" anchor="t" anchorCtr="0" compatLnSpc="1"/>
            <a:lstStyle/>
            <a:p>
              <a:endParaRPr lang="zh-CN" altLang="en-US" sz="2400"/>
            </a:p>
          </p:txBody>
        </p:sp>
        <p:sp>
          <p:nvSpPr>
            <p:cNvPr id="295" name="Freeform 334"/>
            <p:cNvSpPr/>
            <p:nvPr/>
          </p:nvSpPr>
          <p:spPr bwMode="auto">
            <a:xfrm>
              <a:off x="6577402" y="1983112"/>
              <a:ext cx="194454" cy="231686"/>
            </a:xfrm>
            <a:custGeom>
              <a:avLst/>
              <a:gdLst>
                <a:gd name="T0" fmla="*/ 39 w 47"/>
                <a:gd name="T1" fmla="*/ 0 h 56"/>
                <a:gd name="T2" fmla="*/ 39 w 47"/>
                <a:gd name="T3" fmla="*/ 0 h 56"/>
                <a:gd name="T4" fmla="*/ 39 w 47"/>
                <a:gd name="T5" fmla="*/ 0 h 56"/>
                <a:gd name="T6" fmla="*/ 8 w 47"/>
                <a:gd name="T7" fmla="*/ 0 h 56"/>
                <a:gd name="T8" fmla="*/ 8 w 47"/>
                <a:gd name="T9" fmla="*/ 0 h 56"/>
                <a:gd name="T10" fmla="*/ 5 w 47"/>
                <a:gd name="T11" fmla="*/ 2 h 56"/>
                <a:gd name="T12" fmla="*/ 4 w 47"/>
                <a:gd name="T13" fmla="*/ 4 h 56"/>
                <a:gd name="T14" fmla="*/ 4 w 47"/>
                <a:gd name="T15" fmla="*/ 4 h 56"/>
                <a:gd name="T16" fmla="*/ 4 w 47"/>
                <a:gd name="T17" fmla="*/ 4 h 56"/>
                <a:gd name="T18" fmla="*/ 4 w 47"/>
                <a:gd name="T19" fmla="*/ 4 h 56"/>
                <a:gd name="T20" fmla="*/ 1 w 47"/>
                <a:gd name="T21" fmla="*/ 6 h 56"/>
                <a:gd name="T22" fmla="*/ 0 w 47"/>
                <a:gd name="T23" fmla="*/ 9 h 56"/>
                <a:gd name="T24" fmla="*/ 1 w 47"/>
                <a:gd name="T25" fmla="*/ 52 h 56"/>
                <a:gd name="T26" fmla="*/ 1 w 47"/>
                <a:gd name="T27" fmla="*/ 52 h 56"/>
                <a:gd name="T28" fmla="*/ 1 w 47"/>
                <a:gd name="T29" fmla="*/ 54 h 56"/>
                <a:gd name="T30" fmla="*/ 5 w 47"/>
                <a:gd name="T31" fmla="*/ 56 h 56"/>
                <a:gd name="T32" fmla="*/ 5 w 47"/>
                <a:gd name="T33" fmla="*/ 56 h 56"/>
                <a:gd name="T34" fmla="*/ 5 w 47"/>
                <a:gd name="T35" fmla="*/ 56 h 56"/>
                <a:gd name="T36" fmla="*/ 43 w 47"/>
                <a:gd name="T37" fmla="*/ 54 h 56"/>
                <a:gd name="T38" fmla="*/ 43 w 47"/>
                <a:gd name="T39" fmla="*/ 54 h 56"/>
                <a:gd name="T40" fmla="*/ 47 w 47"/>
                <a:gd name="T41" fmla="*/ 53 h 56"/>
                <a:gd name="T42" fmla="*/ 47 w 47"/>
                <a:gd name="T43" fmla="*/ 50 h 56"/>
                <a:gd name="T44" fmla="*/ 47 w 47"/>
                <a:gd name="T45" fmla="*/ 9 h 56"/>
                <a:gd name="T46" fmla="*/ 47 w 47"/>
                <a:gd name="T47" fmla="*/ 9 h 56"/>
                <a:gd name="T48" fmla="*/ 46 w 47"/>
                <a:gd name="T49" fmla="*/ 4 h 56"/>
                <a:gd name="T50" fmla="*/ 42 w 47"/>
                <a:gd name="T51" fmla="*/ 3 h 56"/>
                <a:gd name="T52" fmla="*/ 42 w 47"/>
                <a:gd name="T53" fmla="*/ 3 h 56"/>
                <a:gd name="T54" fmla="*/ 42 w 47"/>
                <a:gd name="T55" fmla="*/ 3 h 56"/>
                <a:gd name="T56" fmla="*/ 42 w 47"/>
                <a:gd name="T57" fmla="*/ 3 h 56"/>
                <a:gd name="T58" fmla="*/ 42 w 47"/>
                <a:gd name="T59" fmla="*/ 3 h 56"/>
                <a:gd name="T60" fmla="*/ 42 w 47"/>
                <a:gd name="T61" fmla="*/ 3 h 56"/>
                <a:gd name="T62" fmla="*/ 40 w 47"/>
                <a:gd name="T63" fmla="*/ 0 h 56"/>
                <a:gd name="T64" fmla="*/ 39 w 47"/>
                <a:gd name="T6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56">
                  <a:moveTo>
                    <a:pt x="39" y="0"/>
                  </a:moveTo>
                  <a:lnTo>
                    <a:pt x="39" y="0"/>
                  </a:lnTo>
                  <a:lnTo>
                    <a:pt x="39" y="0"/>
                  </a:lnTo>
                  <a:lnTo>
                    <a:pt x="8" y="0"/>
                  </a:lnTo>
                  <a:lnTo>
                    <a:pt x="8" y="0"/>
                  </a:lnTo>
                  <a:lnTo>
                    <a:pt x="5" y="2"/>
                  </a:lnTo>
                  <a:lnTo>
                    <a:pt x="4" y="4"/>
                  </a:lnTo>
                  <a:lnTo>
                    <a:pt x="4" y="4"/>
                  </a:lnTo>
                  <a:lnTo>
                    <a:pt x="4" y="4"/>
                  </a:lnTo>
                  <a:lnTo>
                    <a:pt x="4" y="4"/>
                  </a:lnTo>
                  <a:lnTo>
                    <a:pt x="1" y="6"/>
                  </a:lnTo>
                  <a:lnTo>
                    <a:pt x="0" y="9"/>
                  </a:lnTo>
                  <a:lnTo>
                    <a:pt x="1" y="52"/>
                  </a:lnTo>
                  <a:lnTo>
                    <a:pt x="1" y="52"/>
                  </a:lnTo>
                  <a:lnTo>
                    <a:pt x="1" y="54"/>
                  </a:lnTo>
                  <a:lnTo>
                    <a:pt x="5" y="56"/>
                  </a:lnTo>
                  <a:lnTo>
                    <a:pt x="5" y="56"/>
                  </a:lnTo>
                  <a:lnTo>
                    <a:pt x="5" y="56"/>
                  </a:lnTo>
                  <a:lnTo>
                    <a:pt x="43" y="54"/>
                  </a:lnTo>
                  <a:lnTo>
                    <a:pt x="43" y="54"/>
                  </a:lnTo>
                  <a:lnTo>
                    <a:pt x="47" y="53"/>
                  </a:lnTo>
                  <a:lnTo>
                    <a:pt x="47" y="50"/>
                  </a:lnTo>
                  <a:lnTo>
                    <a:pt x="47" y="9"/>
                  </a:lnTo>
                  <a:lnTo>
                    <a:pt x="47" y="9"/>
                  </a:lnTo>
                  <a:lnTo>
                    <a:pt x="46" y="4"/>
                  </a:lnTo>
                  <a:lnTo>
                    <a:pt x="42" y="3"/>
                  </a:lnTo>
                  <a:lnTo>
                    <a:pt x="42" y="3"/>
                  </a:lnTo>
                  <a:lnTo>
                    <a:pt x="42" y="3"/>
                  </a:lnTo>
                  <a:lnTo>
                    <a:pt x="42" y="3"/>
                  </a:lnTo>
                  <a:lnTo>
                    <a:pt x="42" y="3"/>
                  </a:lnTo>
                  <a:lnTo>
                    <a:pt x="42" y="3"/>
                  </a:lnTo>
                  <a:lnTo>
                    <a:pt x="40" y="0"/>
                  </a:lnTo>
                  <a:lnTo>
                    <a:pt x="39" y="0"/>
                  </a:lnTo>
                </a:path>
              </a:pathLst>
            </a:custGeom>
            <a:noFill/>
            <a:ln>
              <a:noFill/>
            </a:ln>
          </p:spPr>
          <p:txBody>
            <a:bodyPr vert="horz" wrap="square" lIns="121920" tIns="60960" rIns="121920" bIns="60960" numCol="1" anchor="t" anchorCtr="0" compatLnSpc="1"/>
            <a:lstStyle/>
            <a:p>
              <a:endParaRPr lang="zh-CN" altLang="en-US" sz="2400"/>
            </a:p>
          </p:txBody>
        </p:sp>
        <p:sp>
          <p:nvSpPr>
            <p:cNvPr id="296" name="Freeform 335"/>
            <p:cNvSpPr/>
            <p:nvPr/>
          </p:nvSpPr>
          <p:spPr bwMode="auto">
            <a:xfrm>
              <a:off x="6577402" y="2260313"/>
              <a:ext cx="49647" cy="148940"/>
            </a:xfrm>
            <a:custGeom>
              <a:avLst/>
              <a:gdLst>
                <a:gd name="T0" fmla="*/ 11 w 12"/>
                <a:gd name="T1" fmla="*/ 9 h 36"/>
                <a:gd name="T2" fmla="*/ 12 w 12"/>
                <a:gd name="T3" fmla="*/ 36 h 36"/>
                <a:gd name="T4" fmla="*/ 12 w 12"/>
                <a:gd name="T5" fmla="*/ 36 h 36"/>
                <a:gd name="T6" fmla="*/ 11 w 12"/>
                <a:gd name="T7" fmla="*/ 36 h 36"/>
                <a:gd name="T8" fmla="*/ 9 w 12"/>
                <a:gd name="T9" fmla="*/ 36 h 36"/>
                <a:gd name="T10" fmla="*/ 3 w 12"/>
                <a:gd name="T11" fmla="*/ 31 h 36"/>
                <a:gd name="T12" fmla="*/ 3 w 12"/>
                <a:gd name="T13" fmla="*/ 31 h 36"/>
                <a:gd name="T14" fmla="*/ 0 w 12"/>
                <a:gd name="T15" fmla="*/ 27 h 36"/>
                <a:gd name="T16" fmla="*/ 0 w 12"/>
                <a:gd name="T17" fmla="*/ 1 h 36"/>
                <a:gd name="T18" fmla="*/ 0 w 12"/>
                <a:gd name="T19" fmla="*/ 1 h 36"/>
                <a:gd name="T20" fmla="*/ 0 w 12"/>
                <a:gd name="T21" fmla="*/ 0 h 36"/>
                <a:gd name="T22" fmla="*/ 1 w 12"/>
                <a:gd name="T23" fmla="*/ 0 h 36"/>
                <a:gd name="T24" fmla="*/ 9 w 12"/>
                <a:gd name="T25" fmla="*/ 6 h 36"/>
                <a:gd name="T26" fmla="*/ 9 w 12"/>
                <a:gd name="T27" fmla="*/ 6 h 36"/>
                <a:gd name="T28" fmla="*/ 11 w 12"/>
                <a:gd name="T29" fmla="*/ 9 h 36"/>
                <a:gd name="T30" fmla="*/ 11 w 12"/>
                <a:gd name="T31"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6">
                  <a:moveTo>
                    <a:pt x="11" y="9"/>
                  </a:moveTo>
                  <a:lnTo>
                    <a:pt x="12" y="36"/>
                  </a:lnTo>
                  <a:lnTo>
                    <a:pt x="12" y="36"/>
                  </a:lnTo>
                  <a:lnTo>
                    <a:pt x="11" y="36"/>
                  </a:lnTo>
                  <a:lnTo>
                    <a:pt x="9" y="36"/>
                  </a:lnTo>
                  <a:lnTo>
                    <a:pt x="3" y="31"/>
                  </a:lnTo>
                  <a:lnTo>
                    <a:pt x="3" y="31"/>
                  </a:lnTo>
                  <a:lnTo>
                    <a:pt x="0" y="27"/>
                  </a:lnTo>
                  <a:lnTo>
                    <a:pt x="0" y="1"/>
                  </a:lnTo>
                  <a:lnTo>
                    <a:pt x="0" y="1"/>
                  </a:lnTo>
                  <a:lnTo>
                    <a:pt x="0" y="0"/>
                  </a:lnTo>
                  <a:lnTo>
                    <a:pt x="1" y="0"/>
                  </a:lnTo>
                  <a:lnTo>
                    <a:pt x="9" y="6"/>
                  </a:lnTo>
                  <a:lnTo>
                    <a:pt x="9" y="6"/>
                  </a:lnTo>
                  <a:lnTo>
                    <a:pt x="11" y="9"/>
                  </a:lnTo>
                  <a:lnTo>
                    <a:pt x="11" y="9"/>
                  </a:lnTo>
                  <a:close/>
                </a:path>
              </a:pathLst>
            </a:custGeom>
            <a:solidFill>
              <a:srgbClr val="E65E09"/>
            </a:solidFill>
            <a:ln>
              <a:noFill/>
            </a:ln>
          </p:spPr>
          <p:txBody>
            <a:bodyPr vert="horz" wrap="square" lIns="121920" tIns="60960" rIns="121920" bIns="60960" numCol="1" anchor="t" anchorCtr="0" compatLnSpc="1"/>
            <a:lstStyle/>
            <a:p>
              <a:endParaRPr lang="zh-CN" altLang="en-US" sz="2400"/>
            </a:p>
          </p:txBody>
        </p:sp>
        <p:sp>
          <p:nvSpPr>
            <p:cNvPr id="297" name="Freeform 336"/>
            <p:cNvSpPr/>
            <p:nvPr/>
          </p:nvSpPr>
          <p:spPr bwMode="auto">
            <a:xfrm>
              <a:off x="6573262" y="2314095"/>
              <a:ext cx="66198" cy="173765"/>
            </a:xfrm>
            <a:custGeom>
              <a:avLst/>
              <a:gdLst>
                <a:gd name="T0" fmla="*/ 14 w 16"/>
                <a:gd name="T1" fmla="*/ 3 h 42"/>
                <a:gd name="T2" fmla="*/ 16 w 16"/>
                <a:gd name="T3" fmla="*/ 39 h 42"/>
                <a:gd name="T4" fmla="*/ 16 w 16"/>
                <a:gd name="T5" fmla="*/ 39 h 42"/>
                <a:gd name="T6" fmla="*/ 14 w 16"/>
                <a:gd name="T7" fmla="*/ 41 h 42"/>
                <a:gd name="T8" fmla="*/ 13 w 16"/>
                <a:gd name="T9" fmla="*/ 42 h 42"/>
                <a:gd name="T10" fmla="*/ 2 w 16"/>
                <a:gd name="T11" fmla="*/ 42 h 42"/>
                <a:gd name="T12" fmla="*/ 2 w 16"/>
                <a:gd name="T13" fmla="*/ 42 h 42"/>
                <a:gd name="T14" fmla="*/ 1 w 16"/>
                <a:gd name="T15" fmla="*/ 42 h 42"/>
                <a:gd name="T16" fmla="*/ 0 w 16"/>
                <a:gd name="T17" fmla="*/ 39 h 42"/>
                <a:gd name="T18" fmla="*/ 0 w 16"/>
                <a:gd name="T19" fmla="*/ 3 h 42"/>
                <a:gd name="T20" fmla="*/ 0 w 16"/>
                <a:gd name="T21" fmla="*/ 3 h 42"/>
                <a:gd name="T22" fmla="*/ 0 w 16"/>
                <a:gd name="T23" fmla="*/ 1 h 42"/>
                <a:gd name="T24" fmla="*/ 1 w 16"/>
                <a:gd name="T25" fmla="*/ 0 h 42"/>
                <a:gd name="T26" fmla="*/ 12 w 16"/>
                <a:gd name="T27" fmla="*/ 0 h 42"/>
                <a:gd name="T28" fmla="*/ 12 w 16"/>
                <a:gd name="T29" fmla="*/ 0 h 42"/>
                <a:gd name="T30" fmla="*/ 14 w 16"/>
                <a:gd name="T31" fmla="*/ 0 h 42"/>
                <a:gd name="T32" fmla="*/ 14 w 16"/>
                <a:gd name="T33" fmla="*/ 3 h 42"/>
                <a:gd name="T34" fmla="*/ 14 w 16"/>
                <a:gd name="T3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42">
                  <a:moveTo>
                    <a:pt x="14" y="3"/>
                  </a:moveTo>
                  <a:lnTo>
                    <a:pt x="16" y="39"/>
                  </a:lnTo>
                  <a:lnTo>
                    <a:pt x="16" y="39"/>
                  </a:lnTo>
                  <a:lnTo>
                    <a:pt x="14" y="41"/>
                  </a:lnTo>
                  <a:lnTo>
                    <a:pt x="13" y="42"/>
                  </a:lnTo>
                  <a:lnTo>
                    <a:pt x="2" y="42"/>
                  </a:lnTo>
                  <a:lnTo>
                    <a:pt x="2" y="42"/>
                  </a:lnTo>
                  <a:lnTo>
                    <a:pt x="1" y="42"/>
                  </a:lnTo>
                  <a:lnTo>
                    <a:pt x="0" y="39"/>
                  </a:lnTo>
                  <a:lnTo>
                    <a:pt x="0" y="3"/>
                  </a:lnTo>
                  <a:lnTo>
                    <a:pt x="0" y="3"/>
                  </a:lnTo>
                  <a:lnTo>
                    <a:pt x="0" y="1"/>
                  </a:lnTo>
                  <a:lnTo>
                    <a:pt x="1" y="0"/>
                  </a:lnTo>
                  <a:lnTo>
                    <a:pt x="12" y="0"/>
                  </a:lnTo>
                  <a:lnTo>
                    <a:pt x="12" y="0"/>
                  </a:lnTo>
                  <a:lnTo>
                    <a:pt x="14" y="0"/>
                  </a:lnTo>
                  <a:lnTo>
                    <a:pt x="14" y="3"/>
                  </a:lnTo>
                  <a:lnTo>
                    <a:pt x="14" y="3"/>
                  </a:lnTo>
                  <a:close/>
                </a:path>
              </a:pathLst>
            </a:custGeom>
            <a:solidFill>
              <a:srgbClr val="FFFFFF"/>
            </a:solidFill>
            <a:ln>
              <a:noFill/>
            </a:ln>
          </p:spPr>
          <p:txBody>
            <a:bodyPr vert="horz" wrap="square" lIns="121920" tIns="60960" rIns="121920" bIns="60960" numCol="1" anchor="t" anchorCtr="0" compatLnSpc="1"/>
            <a:lstStyle/>
            <a:p>
              <a:endParaRPr lang="zh-CN" altLang="en-US" sz="2400"/>
            </a:p>
          </p:txBody>
        </p:sp>
        <p:sp>
          <p:nvSpPr>
            <p:cNvPr id="298" name="Freeform 337"/>
            <p:cNvSpPr/>
            <p:nvPr/>
          </p:nvSpPr>
          <p:spPr bwMode="auto">
            <a:xfrm>
              <a:off x="6527753" y="2359605"/>
              <a:ext cx="165491" cy="587493"/>
            </a:xfrm>
            <a:custGeom>
              <a:avLst/>
              <a:gdLst>
                <a:gd name="T0" fmla="*/ 38 w 40"/>
                <a:gd name="T1" fmla="*/ 12 h 142"/>
                <a:gd name="T2" fmla="*/ 40 w 40"/>
                <a:gd name="T3" fmla="*/ 135 h 142"/>
                <a:gd name="T4" fmla="*/ 40 w 40"/>
                <a:gd name="T5" fmla="*/ 135 h 142"/>
                <a:gd name="T6" fmla="*/ 39 w 40"/>
                <a:gd name="T7" fmla="*/ 138 h 142"/>
                <a:gd name="T8" fmla="*/ 38 w 40"/>
                <a:gd name="T9" fmla="*/ 140 h 142"/>
                <a:gd name="T10" fmla="*/ 36 w 40"/>
                <a:gd name="T11" fmla="*/ 142 h 142"/>
                <a:gd name="T12" fmla="*/ 34 w 40"/>
                <a:gd name="T13" fmla="*/ 142 h 142"/>
                <a:gd name="T14" fmla="*/ 9 w 40"/>
                <a:gd name="T15" fmla="*/ 142 h 142"/>
                <a:gd name="T16" fmla="*/ 9 w 40"/>
                <a:gd name="T17" fmla="*/ 142 h 142"/>
                <a:gd name="T18" fmla="*/ 7 w 40"/>
                <a:gd name="T19" fmla="*/ 142 h 142"/>
                <a:gd name="T20" fmla="*/ 5 w 40"/>
                <a:gd name="T21" fmla="*/ 140 h 142"/>
                <a:gd name="T22" fmla="*/ 3 w 40"/>
                <a:gd name="T23" fmla="*/ 139 h 142"/>
                <a:gd name="T24" fmla="*/ 3 w 40"/>
                <a:gd name="T25" fmla="*/ 136 h 142"/>
                <a:gd name="T26" fmla="*/ 0 w 40"/>
                <a:gd name="T27" fmla="*/ 13 h 142"/>
                <a:gd name="T28" fmla="*/ 0 w 40"/>
                <a:gd name="T29" fmla="*/ 13 h 142"/>
                <a:gd name="T30" fmla="*/ 1 w 40"/>
                <a:gd name="T31" fmla="*/ 8 h 142"/>
                <a:gd name="T32" fmla="*/ 4 w 40"/>
                <a:gd name="T33" fmla="*/ 4 h 142"/>
                <a:gd name="T34" fmla="*/ 7 w 40"/>
                <a:gd name="T35" fmla="*/ 1 h 142"/>
                <a:gd name="T36" fmla="*/ 9 w 40"/>
                <a:gd name="T37" fmla="*/ 1 h 142"/>
                <a:gd name="T38" fmla="*/ 27 w 40"/>
                <a:gd name="T39" fmla="*/ 0 h 142"/>
                <a:gd name="T40" fmla="*/ 27 w 40"/>
                <a:gd name="T41" fmla="*/ 0 h 142"/>
                <a:gd name="T42" fmla="*/ 30 w 40"/>
                <a:gd name="T43" fmla="*/ 1 h 142"/>
                <a:gd name="T44" fmla="*/ 32 w 40"/>
                <a:gd name="T45" fmla="*/ 4 h 142"/>
                <a:gd name="T46" fmla="*/ 36 w 40"/>
                <a:gd name="T47" fmla="*/ 7 h 142"/>
                <a:gd name="T48" fmla="*/ 38 w 40"/>
                <a:gd name="T49" fmla="*/ 12 h 142"/>
                <a:gd name="T50" fmla="*/ 38 w 40"/>
                <a:gd name="T51"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142">
                  <a:moveTo>
                    <a:pt x="38" y="12"/>
                  </a:moveTo>
                  <a:lnTo>
                    <a:pt x="40" y="135"/>
                  </a:lnTo>
                  <a:lnTo>
                    <a:pt x="40" y="135"/>
                  </a:lnTo>
                  <a:lnTo>
                    <a:pt x="39" y="138"/>
                  </a:lnTo>
                  <a:lnTo>
                    <a:pt x="38" y="140"/>
                  </a:lnTo>
                  <a:lnTo>
                    <a:pt x="36" y="142"/>
                  </a:lnTo>
                  <a:lnTo>
                    <a:pt x="34" y="142"/>
                  </a:lnTo>
                  <a:lnTo>
                    <a:pt x="9" y="142"/>
                  </a:lnTo>
                  <a:lnTo>
                    <a:pt x="9" y="142"/>
                  </a:lnTo>
                  <a:lnTo>
                    <a:pt x="7" y="142"/>
                  </a:lnTo>
                  <a:lnTo>
                    <a:pt x="5" y="140"/>
                  </a:lnTo>
                  <a:lnTo>
                    <a:pt x="3" y="139"/>
                  </a:lnTo>
                  <a:lnTo>
                    <a:pt x="3" y="136"/>
                  </a:lnTo>
                  <a:lnTo>
                    <a:pt x="0" y="13"/>
                  </a:lnTo>
                  <a:lnTo>
                    <a:pt x="0" y="13"/>
                  </a:lnTo>
                  <a:lnTo>
                    <a:pt x="1" y="8"/>
                  </a:lnTo>
                  <a:lnTo>
                    <a:pt x="4" y="4"/>
                  </a:lnTo>
                  <a:lnTo>
                    <a:pt x="7" y="1"/>
                  </a:lnTo>
                  <a:lnTo>
                    <a:pt x="9" y="1"/>
                  </a:lnTo>
                  <a:lnTo>
                    <a:pt x="27" y="0"/>
                  </a:lnTo>
                  <a:lnTo>
                    <a:pt x="27" y="0"/>
                  </a:lnTo>
                  <a:lnTo>
                    <a:pt x="30" y="1"/>
                  </a:lnTo>
                  <a:lnTo>
                    <a:pt x="32" y="4"/>
                  </a:lnTo>
                  <a:lnTo>
                    <a:pt x="36" y="7"/>
                  </a:lnTo>
                  <a:lnTo>
                    <a:pt x="38" y="12"/>
                  </a:lnTo>
                  <a:lnTo>
                    <a:pt x="38" y="12"/>
                  </a:lnTo>
                  <a:close/>
                </a:path>
              </a:pathLst>
            </a:custGeom>
            <a:solidFill>
              <a:srgbClr val="FFFFFF"/>
            </a:solidFill>
            <a:ln>
              <a:noFill/>
            </a:ln>
          </p:spPr>
          <p:txBody>
            <a:bodyPr vert="horz" wrap="square" lIns="121920" tIns="60960" rIns="121920" bIns="60960" numCol="1" anchor="t" anchorCtr="0" compatLnSpc="1"/>
            <a:lstStyle/>
            <a:p>
              <a:endParaRPr lang="zh-CN" altLang="en-US" sz="2400"/>
            </a:p>
          </p:txBody>
        </p:sp>
        <p:sp>
          <p:nvSpPr>
            <p:cNvPr id="299" name="Freeform 338"/>
            <p:cNvSpPr/>
            <p:nvPr/>
          </p:nvSpPr>
          <p:spPr bwMode="auto">
            <a:xfrm>
              <a:off x="6502930" y="2409254"/>
              <a:ext cx="206864" cy="513022"/>
            </a:xfrm>
            <a:custGeom>
              <a:avLst/>
              <a:gdLst>
                <a:gd name="T0" fmla="*/ 48 w 50"/>
                <a:gd name="T1" fmla="*/ 4 h 124"/>
                <a:gd name="T2" fmla="*/ 50 w 50"/>
                <a:gd name="T3" fmla="*/ 119 h 124"/>
                <a:gd name="T4" fmla="*/ 50 w 50"/>
                <a:gd name="T5" fmla="*/ 119 h 124"/>
                <a:gd name="T6" fmla="*/ 49 w 50"/>
                <a:gd name="T7" fmla="*/ 122 h 124"/>
                <a:gd name="T8" fmla="*/ 46 w 50"/>
                <a:gd name="T9" fmla="*/ 123 h 124"/>
                <a:gd name="T10" fmla="*/ 9 w 50"/>
                <a:gd name="T11" fmla="*/ 124 h 124"/>
                <a:gd name="T12" fmla="*/ 9 w 50"/>
                <a:gd name="T13" fmla="*/ 124 h 124"/>
                <a:gd name="T14" fmla="*/ 4 w 50"/>
                <a:gd name="T15" fmla="*/ 123 h 124"/>
                <a:gd name="T16" fmla="*/ 3 w 50"/>
                <a:gd name="T17" fmla="*/ 120 h 124"/>
                <a:gd name="T18" fmla="*/ 0 w 50"/>
                <a:gd name="T19" fmla="*/ 5 h 124"/>
                <a:gd name="T20" fmla="*/ 0 w 50"/>
                <a:gd name="T21" fmla="*/ 5 h 124"/>
                <a:gd name="T22" fmla="*/ 2 w 50"/>
                <a:gd name="T23" fmla="*/ 3 h 124"/>
                <a:gd name="T24" fmla="*/ 6 w 50"/>
                <a:gd name="T25" fmla="*/ 1 h 124"/>
                <a:gd name="T26" fmla="*/ 44 w 50"/>
                <a:gd name="T27" fmla="*/ 0 h 124"/>
                <a:gd name="T28" fmla="*/ 44 w 50"/>
                <a:gd name="T29" fmla="*/ 0 h 124"/>
                <a:gd name="T30" fmla="*/ 46 w 50"/>
                <a:gd name="T31" fmla="*/ 1 h 124"/>
                <a:gd name="T32" fmla="*/ 48 w 50"/>
                <a:gd name="T33" fmla="*/ 4 h 124"/>
                <a:gd name="T34" fmla="*/ 48 w 50"/>
                <a:gd name="T35"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24">
                  <a:moveTo>
                    <a:pt x="48" y="4"/>
                  </a:moveTo>
                  <a:lnTo>
                    <a:pt x="50" y="119"/>
                  </a:lnTo>
                  <a:lnTo>
                    <a:pt x="50" y="119"/>
                  </a:lnTo>
                  <a:lnTo>
                    <a:pt x="49" y="122"/>
                  </a:lnTo>
                  <a:lnTo>
                    <a:pt x="46" y="123"/>
                  </a:lnTo>
                  <a:lnTo>
                    <a:pt x="9" y="124"/>
                  </a:lnTo>
                  <a:lnTo>
                    <a:pt x="9" y="124"/>
                  </a:lnTo>
                  <a:lnTo>
                    <a:pt x="4" y="123"/>
                  </a:lnTo>
                  <a:lnTo>
                    <a:pt x="3" y="120"/>
                  </a:lnTo>
                  <a:lnTo>
                    <a:pt x="0" y="5"/>
                  </a:lnTo>
                  <a:lnTo>
                    <a:pt x="0" y="5"/>
                  </a:lnTo>
                  <a:lnTo>
                    <a:pt x="2" y="3"/>
                  </a:lnTo>
                  <a:lnTo>
                    <a:pt x="6" y="1"/>
                  </a:lnTo>
                  <a:lnTo>
                    <a:pt x="44" y="0"/>
                  </a:lnTo>
                  <a:lnTo>
                    <a:pt x="44" y="0"/>
                  </a:lnTo>
                  <a:lnTo>
                    <a:pt x="46" y="1"/>
                  </a:lnTo>
                  <a:lnTo>
                    <a:pt x="48" y="4"/>
                  </a:lnTo>
                  <a:lnTo>
                    <a:pt x="48" y="4"/>
                  </a:lnTo>
                  <a:close/>
                </a:path>
              </a:pathLst>
            </a:custGeom>
            <a:solidFill>
              <a:srgbClr val="EC6408"/>
            </a:solidFill>
            <a:ln>
              <a:noFill/>
            </a:ln>
          </p:spPr>
          <p:txBody>
            <a:bodyPr vert="horz" wrap="square" lIns="121920" tIns="60960" rIns="121920" bIns="60960" numCol="1" anchor="t" anchorCtr="0" compatLnSpc="1"/>
            <a:lstStyle/>
            <a:p>
              <a:endParaRPr lang="zh-CN" altLang="en-US" sz="2400"/>
            </a:p>
          </p:txBody>
        </p:sp>
        <p:sp>
          <p:nvSpPr>
            <p:cNvPr id="300" name="Freeform 339"/>
            <p:cNvSpPr/>
            <p:nvPr/>
          </p:nvSpPr>
          <p:spPr bwMode="auto">
            <a:xfrm>
              <a:off x="6502930" y="2438213"/>
              <a:ext cx="206864" cy="455098"/>
            </a:xfrm>
            <a:custGeom>
              <a:avLst/>
              <a:gdLst>
                <a:gd name="T0" fmla="*/ 48 w 50"/>
                <a:gd name="T1" fmla="*/ 0 h 110"/>
                <a:gd name="T2" fmla="*/ 50 w 50"/>
                <a:gd name="T3" fmla="*/ 109 h 110"/>
                <a:gd name="T4" fmla="*/ 3 w 50"/>
                <a:gd name="T5" fmla="*/ 110 h 110"/>
                <a:gd name="T6" fmla="*/ 0 w 50"/>
                <a:gd name="T7" fmla="*/ 1 h 110"/>
                <a:gd name="T8" fmla="*/ 48 w 50"/>
                <a:gd name="T9" fmla="*/ 0 h 110"/>
              </a:gdLst>
              <a:ahLst/>
              <a:cxnLst>
                <a:cxn ang="0">
                  <a:pos x="T0" y="T1"/>
                </a:cxn>
                <a:cxn ang="0">
                  <a:pos x="T2" y="T3"/>
                </a:cxn>
                <a:cxn ang="0">
                  <a:pos x="T4" y="T5"/>
                </a:cxn>
                <a:cxn ang="0">
                  <a:pos x="T6" y="T7"/>
                </a:cxn>
                <a:cxn ang="0">
                  <a:pos x="T8" y="T9"/>
                </a:cxn>
              </a:cxnLst>
              <a:rect l="0" t="0" r="r" b="b"/>
              <a:pathLst>
                <a:path w="50" h="110">
                  <a:moveTo>
                    <a:pt x="48" y="0"/>
                  </a:moveTo>
                  <a:lnTo>
                    <a:pt x="50" y="109"/>
                  </a:lnTo>
                  <a:lnTo>
                    <a:pt x="3" y="110"/>
                  </a:lnTo>
                  <a:lnTo>
                    <a:pt x="0" y="1"/>
                  </a:lnTo>
                  <a:lnTo>
                    <a:pt x="48" y="0"/>
                  </a:lnTo>
                  <a:close/>
                </a:path>
              </a:pathLst>
            </a:custGeom>
            <a:solidFill>
              <a:srgbClr val="FAB600"/>
            </a:solidFill>
            <a:ln>
              <a:noFill/>
            </a:ln>
          </p:spPr>
          <p:txBody>
            <a:bodyPr vert="horz" wrap="square" lIns="121920" tIns="60960" rIns="121920" bIns="60960" numCol="1" anchor="t" anchorCtr="0" compatLnSpc="1"/>
            <a:lstStyle/>
            <a:p>
              <a:endParaRPr lang="zh-CN" altLang="en-US" sz="2400"/>
            </a:p>
          </p:txBody>
        </p:sp>
        <p:sp>
          <p:nvSpPr>
            <p:cNvPr id="301" name="Freeform 340"/>
            <p:cNvSpPr/>
            <p:nvPr/>
          </p:nvSpPr>
          <p:spPr bwMode="auto">
            <a:xfrm>
              <a:off x="6494654" y="1958287"/>
              <a:ext cx="198587" cy="215138"/>
            </a:xfrm>
            <a:custGeom>
              <a:avLst/>
              <a:gdLst>
                <a:gd name="T0" fmla="*/ 47 w 48"/>
                <a:gd name="T1" fmla="*/ 4 h 52"/>
                <a:gd name="T2" fmla="*/ 48 w 48"/>
                <a:gd name="T3" fmla="*/ 47 h 52"/>
                <a:gd name="T4" fmla="*/ 48 w 48"/>
                <a:gd name="T5" fmla="*/ 47 h 52"/>
                <a:gd name="T6" fmla="*/ 47 w 48"/>
                <a:gd name="T7" fmla="*/ 50 h 52"/>
                <a:gd name="T8" fmla="*/ 44 w 48"/>
                <a:gd name="T9" fmla="*/ 51 h 52"/>
                <a:gd name="T10" fmla="*/ 6 w 48"/>
                <a:gd name="T11" fmla="*/ 52 h 52"/>
                <a:gd name="T12" fmla="*/ 6 w 48"/>
                <a:gd name="T13" fmla="*/ 52 h 52"/>
                <a:gd name="T14" fmla="*/ 2 w 48"/>
                <a:gd name="T15" fmla="*/ 51 h 52"/>
                <a:gd name="T16" fmla="*/ 1 w 48"/>
                <a:gd name="T17" fmla="*/ 47 h 52"/>
                <a:gd name="T18" fmla="*/ 0 w 48"/>
                <a:gd name="T19" fmla="*/ 5 h 52"/>
                <a:gd name="T20" fmla="*/ 0 w 48"/>
                <a:gd name="T21" fmla="*/ 5 h 52"/>
                <a:gd name="T22" fmla="*/ 1 w 48"/>
                <a:gd name="T23" fmla="*/ 2 h 52"/>
                <a:gd name="T24" fmla="*/ 5 w 48"/>
                <a:gd name="T25" fmla="*/ 1 h 52"/>
                <a:gd name="T26" fmla="*/ 43 w 48"/>
                <a:gd name="T27" fmla="*/ 0 h 52"/>
                <a:gd name="T28" fmla="*/ 43 w 48"/>
                <a:gd name="T29" fmla="*/ 0 h 52"/>
                <a:gd name="T30" fmla="*/ 46 w 48"/>
                <a:gd name="T31" fmla="*/ 1 h 52"/>
                <a:gd name="T32" fmla="*/ 47 w 48"/>
                <a:gd name="T33" fmla="*/ 4 h 52"/>
                <a:gd name="T34" fmla="*/ 47 w 48"/>
                <a:gd name="T35"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52">
                  <a:moveTo>
                    <a:pt x="47" y="4"/>
                  </a:moveTo>
                  <a:lnTo>
                    <a:pt x="48" y="47"/>
                  </a:lnTo>
                  <a:lnTo>
                    <a:pt x="48" y="47"/>
                  </a:lnTo>
                  <a:lnTo>
                    <a:pt x="47" y="50"/>
                  </a:lnTo>
                  <a:lnTo>
                    <a:pt x="44" y="51"/>
                  </a:lnTo>
                  <a:lnTo>
                    <a:pt x="6" y="52"/>
                  </a:lnTo>
                  <a:lnTo>
                    <a:pt x="6" y="52"/>
                  </a:lnTo>
                  <a:lnTo>
                    <a:pt x="2" y="51"/>
                  </a:lnTo>
                  <a:lnTo>
                    <a:pt x="1" y="47"/>
                  </a:lnTo>
                  <a:lnTo>
                    <a:pt x="0" y="5"/>
                  </a:lnTo>
                  <a:lnTo>
                    <a:pt x="0" y="5"/>
                  </a:lnTo>
                  <a:lnTo>
                    <a:pt x="1" y="2"/>
                  </a:lnTo>
                  <a:lnTo>
                    <a:pt x="5" y="1"/>
                  </a:lnTo>
                  <a:lnTo>
                    <a:pt x="43" y="0"/>
                  </a:lnTo>
                  <a:lnTo>
                    <a:pt x="43" y="0"/>
                  </a:lnTo>
                  <a:lnTo>
                    <a:pt x="46" y="1"/>
                  </a:lnTo>
                  <a:lnTo>
                    <a:pt x="47" y="4"/>
                  </a:lnTo>
                  <a:lnTo>
                    <a:pt x="47" y="4"/>
                  </a:lnTo>
                  <a:close/>
                </a:path>
              </a:pathLst>
            </a:custGeom>
            <a:solidFill>
              <a:srgbClr val="EC6408"/>
            </a:solidFill>
            <a:ln>
              <a:noFill/>
            </a:ln>
          </p:spPr>
          <p:txBody>
            <a:bodyPr vert="horz" wrap="square" lIns="121920" tIns="60960" rIns="121920" bIns="60960" numCol="1" anchor="t" anchorCtr="0" compatLnSpc="1"/>
            <a:lstStyle/>
            <a:p>
              <a:endParaRPr lang="zh-CN" altLang="en-US" sz="2400"/>
            </a:p>
          </p:txBody>
        </p:sp>
        <p:sp>
          <p:nvSpPr>
            <p:cNvPr id="302" name="Freeform 341"/>
            <p:cNvSpPr/>
            <p:nvPr/>
          </p:nvSpPr>
          <p:spPr bwMode="auto">
            <a:xfrm>
              <a:off x="6515337" y="1941739"/>
              <a:ext cx="161355" cy="198587"/>
            </a:xfrm>
            <a:custGeom>
              <a:avLst/>
              <a:gdLst>
                <a:gd name="T0" fmla="*/ 39 w 39"/>
                <a:gd name="T1" fmla="*/ 44 h 48"/>
                <a:gd name="T2" fmla="*/ 38 w 39"/>
                <a:gd name="T3" fmla="*/ 4 h 48"/>
                <a:gd name="T4" fmla="*/ 38 w 39"/>
                <a:gd name="T5" fmla="*/ 4 h 48"/>
                <a:gd name="T6" fmla="*/ 37 w 39"/>
                <a:gd name="T7" fmla="*/ 1 h 48"/>
                <a:gd name="T8" fmla="*/ 34 w 39"/>
                <a:gd name="T9" fmla="*/ 0 h 48"/>
                <a:gd name="T10" fmla="*/ 3 w 39"/>
                <a:gd name="T11" fmla="*/ 1 h 48"/>
                <a:gd name="T12" fmla="*/ 3 w 39"/>
                <a:gd name="T13" fmla="*/ 1 h 48"/>
                <a:gd name="T14" fmla="*/ 1 w 39"/>
                <a:gd name="T15" fmla="*/ 2 h 48"/>
                <a:gd name="T16" fmla="*/ 0 w 39"/>
                <a:gd name="T17" fmla="*/ 4 h 48"/>
                <a:gd name="T18" fmla="*/ 1 w 39"/>
                <a:gd name="T19" fmla="*/ 46 h 48"/>
                <a:gd name="T20" fmla="*/ 1 w 39"/>
                <a:gd name="T21" fmla="*/ 46 h 48"/>
                <a:gd name="T22" fmla="*/ 1 w 39"/>
                <a:gd name="T23" fmla="*/ 47 h 48"/>
                <a:gd name="T24" fmla="*/ 4 w 39"/>
                <a:gd name="T25" fmla="*/ 48 h 48"/>
                <a:gd name="T26" fmla="*/ 35 w 39"/>
                <a:gd name="T27" fmla="*/ 48 h 48"/>
                <a:gd name="T28" fmla="*/ 35 w 39"/>
                <a:gd name="T29" fmla="*/ 48 h 48"/>
                <a:gd name="T30" fmla="*/ 38 w 39"/>
                <a:gd name="T31" fmla="*/ 47 h 48"/>
                <a:gd name="T32" fmla="*/ 39 w 39"/>
                <a:gd name="T33" fmla="*/ 44 h 48"/>
                <a:gd name="T34" fmla="*/ 39 w 39"/>
                <a:gd name="T35"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8">
                  <a:moveTo>
                    <a:pt x="39" y="44"/>
                  </a:moveTo>
                  <a:lnTo>
                    <a:pt x="38" y="4"/>
                  </a:lnTo>
                  <a:lnTo>
                    <a:pt x="38" y="4"/>
                  </a:lnTo>
                  <a:lnTo>
                    <a:pt x="37" y="1"/>
                  </a:lnTo>
                  <a:lnTo>
                    <a:pt x="34" y="0"/>
                  </a:lnTo>
                  <a:lnTo>
                    <a:pt x="3" y="1"/>
                  </a:lnTo>
                  <a:lnTo>
                    <a:pt x="3" y="1"/>
                  </a:lnTo>
                  <a:lnTo>
                    <a:pt x="1" y="2"/>
                  </a:lnTo>
                  <a:lnTo>
                    <a:pt x="0" y="4"/>
                  </a:lnTo>
                  <a:lnTo>
                    <a:pt x="1" y="46"/>
                  </a:lnTo>
                  <a:lnTo>
                    <a:pt x="1" y="46"/>
                  </a:lnTo>
                  <a:lnTo>
                    <a:pt x="1" y="47"/>
                  </a:lnTo>
                  <a:lnTo>
                    <a:pt x="4" y="48"/>
                  </a:lnTo>
                  <a:lnTo>
                    <a:pt x="35" y="48"/>
                  </a:lnTo>
                  <a:lnTo>
                    <a:pt x="35" y="48"/>
                  </a:lnTo>
                  <a:lnTo>
                    <a:pt x="38" y="47"/>
                  </a:lnTo>
                  <a:lnTo>
                    <a:pt x="39" y="44"/>
                  </a:lnTo>
                  <a:lnTo>
                    <a:pt x="39" y="44"/>
                  </a:lnTo>
                  <a:close/>
                </a:path>
              </a:pathLst>
            </a:custGeom>
            <a:solidFill>
              <a:srgbClr val="FAB600"/>
            </a:solidFill>
            <a:ln>
              <a:noFill/>
            </a:ln>
          </p:spPr>
          <p:txBody>
            <a:bodyPr vert="horz" wrap="square" lIns="121920" tIns="60960" rIns="121920" bIns="60960" numCol="1" anchor="t" anchorCtr="0" compatLnSpc="1"/>
            <a:lstStyle/>
            <a:p>
              <a:endParaRPr lang="zh-CN" altLang="en-US" sz="2400"/>
            </a:p>
          </p:txBody>
        </p:sp>
      </p:grpSp>
      <p:sp>
        <p:nvSpPr>
          <p:cNvPr id="9" name="文本框 8"/>
          <p:cNvSpPr txBox="1"/>
          <p:nvPr/>
        </p:nvSpPr>
        <p:spPr>
          <a:xfrm>
            <a:off x="730811" y="219835"/>
            <a:ext cx="3200400" cy="52197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tab pos="628650" algn="l"/>
              </a:tabLst>
              <a:defRPr/>
            </a:pPr>
            <a:r>
              <a:rPr kumimoji="0" lang="en-US" altLang="zh-CN" sz="2800" b="1" i="0" u="none" strike="noStrike" kern="0" cap="none" spc="0" normalizeH="0" baseline="0" noProof="0" dirty="0">
                <a:ln>
                  <a:noFill/>
                </a:ln>
                <a:solidFill>
                  <a:schemeClr val="bg1"/>
                </a:solidFill>
                <a:uLnTx/>
                <a:uFillTx/>
                <a:latin typeface="微软雅黑" panose="020B0503020204020204" charset="-122"/>
                <a:ea typeface="微软雅黑" panose="020B0503020204020204" charset="-122"/>
              </a:rPr>
              <a:t>1.1</a:t>
            </a:r>
            <a:r>
              <a:rPr kumimoji="0" lang="zh-CN" altLang="en-US" sz="2800" b="1" i="0" u="none" strike="noStrike" kern="0" cap="none" spc="0" normalizeH="0" baseline="0" noProof="0" dirty="0">
                <a:ln>
                  <a:noFill/>
                </a:ln>
                <a:solidFill>
                  <a:schemeClr val="bg1"/>
                </a:solidFill>
                <a:uLnTx/>
                <a:uFillTx/>
                <a:latin typeface="微软雅黑" panose="020B0503020204020204" charset="-122"/>
                <a:ea typeface="微软雅黑" panose="020B0503020204020204" charset="-122"/>
              </a:rPr>
              <a:t> 项目背景</a:t>
            </a:r>
            <a:endParaRPr kumimoji="0" lang="zh-CN" altLang="en-US" sz="2800" b="1" i="0" u="none" strike="noStrike" kern="0" cap="none" spc="0" normalizeH="0" baseline="0" noProof="0" dirty="0">
              <a:ln>
                <a:noFill/>
              </a:ln>
              <a:solidFill>
                <a:schemeClr val="bg1"/>
              </a:solidFill>
              <a:uLnTx/>
              <a:uFillTx/>
              <a:latin typeface="微软雅黑" panose="020B0503020204020204" charset="-122"/>
              <a:ea typeface="微软雅黑" panose="020B0503020204020204" charset="-122"/>
            </a:endParaRPr>
          </a:p>
        </p:txBody>
      </p:sp>
      <p:grpSp>
        <p:nvGrpSpPr>
          <p:cNvPr id="10" name="组合 9"/>
          <p:cNvGrpSpPr/>
          <p:nvPr/>
        </p:nvGrpSpPr>
        <p:grpSpPr>
          <a:xfrm>
            <a:off x="8987023" y="210183"/>
            <a:ext cx="3263852" cy="708963"/>
            <a:chOff x="8987023" y="210183"/>
            <a:chExt cx="3263852" cy="708963"/>
          </a:xfrm>
          <a:solidFill>
            <a:srgbClr val="203864"/>
          </a:solidFill>
        </p:grpSpPr>
        <p:sp>
          <p:nvSpPr>
            <p:cNvPr id="11"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grp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12" name="文本框 32"/>
            <p:cNvSpPr txBox="1"/>
            <p:nvPr/>
          </p:nvSpPr>
          <p:spPr>
            <a:xfrm rot="1800000">
              <a:off x="9693384" y="397176"/>
              <a:ext cx="2206728" cy="52197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现状和问题</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13" name="组合 12"/>
          <p:cNvGrpSpPr/>
          <p:nvPr/>
        </p:nvGrpSpPr>
        <p:grpSpPr>
          <a:xfrm>
            <a:off x="-1708812" y="-3944515"/>
            <a:ext cx="5405550" cy="5087249"/>
            <a:chOff x="-1708812" y="-3944515"/>
            <a:chExt cx="5405550" cy="5087249"/>
          </a:xfrm>
        </p:grpSpPr>
        <p:sp>
          <p:nvSpPr>
            <p:cNvPr id="14" name="矩形 13"/>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椭圆 152"/>
          <p:cNvSpPr/>
          <p:nvPr/>
        </p:nvSpPr>
        <p:spPr>
          <a:xfrm>
            <a:off x="6460966" y="2577399"/>
            <a:ext cx="2204244" cy="2204244"/>
          </a:xfrm>
          <a:prstGeom prst="ellipse">
            <a:avLst/>
          </a:prstGeom>
          <a:noFill/>
          <a:ln w="539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34" name="椭圆 131"/>
          <p:cNvSpPr>
            <a:spLocks noChangeAspect="1"/>
          </p:cNvSpPr>
          <p:nvPr/>
        </p:nvSpPr>
        <p:spPr>
          <a:xfrm>
            <a:off x="6665025" y="2760275"/>
            <a:ext cx="1789567" cy="1800000"/>
          </a:xfrm>
          <a:prstGeom prst="ellipse">
            <a:avLst/>
          </a:prstGeom>
          <a:solidFill>
            <a:srgbClr val="F5F5F5"/>
          </a:solidFill>
          <a:ln w="22225">
            <a:solidFill>
              <a:srgbClr val="203864"/>
            </a:soli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AA9B"/>
                </a:solidFill>
                <a:effectLst/>
                <a:uLnTx/>
                <a:uFillTx/>
                <a:latin typeface="黑体" panose="02010609060101010101" pitchFamily="49" charset="-122"/>
                <a:ea typeface="黑体" panose="02010609060101010101" pitchFamily="49" charset="-122"/>
                <a:cs typeface="+mn-cs"/>
              </a:rPr>
              <a:t>背景</a:t>
            </a:r>
            <a:endParaRPr kumimoji="0" lang="zh-CN" altLang="en-US" sz="2800" b="1" i="0" u="none" strike="noStrike" kern="1200" cap="none" spc="0" normalizeH="0" baseline="0" noProof="0" dirty="0">
              <a:ln>
                <a:noFill/>
              </a:ln>
              <a:solidFill>
                <a:srgbClr val="00AA9B"/>
              </a:solidFill>
              <a:effectLst/>
              <a:uLnTx/>
              <a:uFillTx/>
              <a:latin typeface="黑体" panose="02010609060101010101" pitchFamily="49" charset="-122"/>
              <a:ea typeface="黑体" panose="02010609060101010101" pitchFamily="49" charset="-122"/>
              <a:cs typeface="+mn-cs"/>
            </a:endParaRPr>
          </a:p>
        </p:txBody>
      </p:sp>
      <p:cxnSp>
        <p:nvCxnSpPr>
          <p:cNvPr id="138" name="直接连接符 11"/>
          <p:cNvCxnSpPr/>
          <p:nvPr/>
        </p:nvCxnSpPr>
        <p:spPr>
          <a:xfrm>
            <a:off x="7547208" y="-1219200"/>
            <a:ext cx="0" cy="3796602"/>
          </a:xfrm>
          <a:prstGeom prst="line">
            <a:avLst/>
          </a:prstGeom>
          <a:ln w="50800">
            <a:solidFill>
              <a:srgbClr val="203864"/>
            </a:solidFill>
          </a:ln>
        </p:spPr>
        <p:style>
          <a:lnRef idx="1">
            <a:schemeClr val="accent1"/>
          </a:lnRef>
          <a:fillRef idx="0">
            <a:schemeClr val="accent1"/>
          </a:fillRef>
          <a:effectRef idx="0">
            <a:schemeClr val="accent1"/>
          </a:effectRef>
          <a:fontRef idx="minor">
            <a:schemeClr val="tx1"/>
          </a:fontRef>
        </p:style>
      </p:cxnSp>
      <p:grpSp>
        <p:nvGrpSpPr>
          <p:cNvPr id="244" name="组 236"/>
          <p:cNvGrpSpPr/>
          <p:nvPr/>
        </p:nvGrpSpPr>
        <p:grpSpPr>
          <a:xfrm rot="21073861">
            <a:off x="518587" y="3250295"/>
            <a:ext cx="777801" cy="1009496"/>
            <a:chOff x="8455721" y="2198250"/>
            <a:chExt cx="583351" cy="757122"/>
          </a:xfrm>
          <a:effectLst>
            <a:outerShdw blurRad="50800" dist="76200" dir="2700000" algn="tl" rotWithShape="0">
              <a:prstClr val="black">
                <a:alpha val="40000"/>
              </a:prstClr>
            </a:outerShdw>
          </a:effectLst>
        </p:grpSpPr>
        <p:sp>
          <p:nvSpPr>
            <p:cNvPr id="245" name="Freeform 218"/>
            <p:cNvSpPr/>
            <p:nvPr/>
          </p:nvSpPr>
          <p:spPr bwMode="auto">
            <a:xfrm>
              <a:off x="8625347" y="2645077"/>
              <a:ext cx="413725" cy="310295"/>
            </a:xfrm>
            <a:custGeom>
              <a:avLst/>
              <a:gdLst>
                <a:gd name="T0" fmla="*/ 77 w 100"/>
                <a:gd name="T1" fmla="*/ 0 h 75"/>
                <a:gd name="T2" fmla="*/ 65 w 100"/>
                <a:gd name="T3" fmla="*/ 2 h 75"/>
                <a:gd name="T4" fmla="*/ 30 w 100"/>
                <a:gd name="T5" fmla="*/ 21 h 75"/>
                <a:gd name="T6" fmla="*/ 29 w 100"/>
                <a:gd name="T7" fmla="*/ 24 h 75"/>
                <a:gd name="T8" fmla="*/ 31 w 100"/>
                <a:gd name="T9" fmla="*/ 25 h 75"/>
                <a:gd name="T10" fmla="*/ 31 w 100"/>
                <a:gd name="T11" fmla="*/ 25 h 75"/>
                <a:gd name="T12" fmla="*/ 68 w 100"/>
                <a:gd name="T13" fmla="*/ 6 h 75"/>
                <a:gd name="T14" fmla="*/ 77 w 100"/>
                <a:gd name="T15" fmla="*/ 5 h 75"/>
                <a:gd name="T16" fmla="*/ 81 w 100"/>
                <a:gd name="T17" fmla="*/ 5 h 75"/>
                <a:gd name="T18" fmla="*/ 88 w 100"/>
                <a:gd name="T19" fmla="*/ 9 h 75"/>
                <a:gd name="T20" fmla="*/ 94 w 100"/>
                <a:gd name="T21" fmla="*/ 15 h 75"/>
                <a:gd name="T22" fmla="*/ 94 w 100"/>
                <a:gd name="T23" fmla="*/ 28 h 75"/>
                <a:gd name="T24" fmla="*/ 91 w 100"/>
                <a:gd name="T25" fmla="*/ 33 h 75"/>
                <a:gd name="T26" fmla="*/ 25 w 100"/>
                <a:gd name="T27" fmla="*/ 69 h 75"/>
                <a:gd name="T28" fmla="*/ 22 w 100"/>
                <a:gd name="T29" fmla="*/ 70 h 75"/>
                <a:gd name="T30" fmla="*/ 18 w 100"/>
                <a:gd name="T31" fmla="*/ 71 h 75"/>
                <a:gd name="T32" fmla="*/ 11 w 100"/>
                <a:gd name="T33" fmla="*/ 69 h 75"/>
                <a:gd name="T34" fmla="*/ 6 w 100"/>
                <a:gd name="T35" fmla="*/ 63 h 75"/>
                <a:gd name="T36" fmla="*/ 4 w 100"/>
                <a:gd name="T37" fmla="*/ 59 h 75"/>
                <a:gd name="T38" fmla="*/ 9 w 100"/>
                <a:gd name="T39" fmla="*/ 48 h 75"/>
                <a:gd name="T40" fmla="*/ 65 w 100"/>
                <a:gd name="T41" fmla="*/ 19 h 75"/>
                <a:gd name="T42" fmla="*/ 69 w 100"/>
                <a:gd name="T43" fmla="*/ 17 h 75"/>
                <a:gd name="T44" fmla="*/ 72 w 100"/>
                <a:gd name="T45" fmla="*/ 17 h 75"/>
                <a:gd name="T46" fmla="*/ 75 w 100"/>
                <a:gd name="T47" fmla="*/ 19 h 75"/>
                <a:gd name="T48" fmla="*/ 77 w 100"/>
                <a:gd name="T49" fmla="*/ 21 h 75"/>
                <a:gd name="T50" fmla="*/ 79 w 100"/>
                <a:gd name="T51" fmla="*/ 28 h 75"/>
                <a:gd name="T52" fmla="*/ 76 w 100"/>
                <a:gd name="T53" fmla="*/ 32 h 75"/>
                <a:gd name="T54" fmla="*/ 23 w 100"/>
                <a:gd name="T55" fmla="*/ 59 h 75"/>
                <a:gd name="T56" fmla="*/ 23 w 100"/>
                <a:gd name="T57" fmla="*/ 60 h 75"/>
                <a:gd name="T58" fmla="*/ 23 w 100"/>
                <a:gd name="T59" fmla="*/ 63 h 75"/>
                <a:gd name="T60" fmla="*/ 25 w 100"/>
                <a:gd name="T61" fmla="*/ 63 h 75"/>
                <a:gd name="T62" fmla="*/ 76 w 100"/>
                <a:gd name="T63" fmla="*/ 38 h 75"/>
                <a:gd name="T64" fmla="*/ 80 w 100"/>
                <a:gd name="T65" fmla="*/ 35 h 75"/>
                <a:gd name="T66" fmla="*/ 83 w 100"/>
                <a:gd name="T67" fmla="*/ 29 h 75"/>
                <a:gd name="T68" fmla="*/ 81 w 100"/>
                <a:gd name="T69" fmla="*/ 20 h 75"/>
                <a:gd name="T70" fmla="*/ 79 w 100"/>
                <a:gd name="T71" fmla="*/ 16 h 75"/>
                <a:gd name="T72" fmla="*/ 73 w 100"/>
                <a:gd name="T73" fmla="*/ 13 h 75"/>
                <a:gd name="T74" fmla="*/ 69 w 100"/>
                <a:gd name="T75" fmla="*/ 13 h 75"/>
                <a:gd name="T76" fmla="*/ 63 w 100"/>
                <a:gd name="T77" fmla="*/ 15 h 75"/>
                <a:gd name="T78" fmla="*/ 10 w 100"/>
                <a:gd name="T79" fmla="*/ 42 h 75"/>
                <a:gd name="T80" fmla="*/ 0 w 100"/>
                <a:gd name="T81" fmla="*/ 52 h 75"/>
                <a:gd name="T82" fmla="*/ 2 w 100"/>
                <a:gd name="T83" fmla="*/ 66 h 75"/>
                <a:gd name="T84" fmla="*/ 4 w 100"/>
                <a:gd name="T85" fmla="*/ 70 h 75"/>
                <a:gd name="T86" fmla="*/ 14 w 100"/>
                <a:gd name="T87" fmla="*/ 75 h 75"/>
                <a:gd name="T88" fmla="*/ 18 w 100"/>
                <a:gd name="T89" fmla="*/ 75 h 75"/>
                <a:gd name="T90" fmla="*/ 23 w 100"/>
                <a:gd name="T91" fmla="*/ 74 h 75"/>
                <a:gd name="T92" fmla="*/ 87 w 100"/>
                <a:gd name="T93" fmla="*/ 43 h 75"/>
                <a:gd name="T94" fmla="*/ 91 w 100"/>
                <a:gd name="T95" fmla="*/ 40 h 75"/>
                <a:gd name="T96" fmla="*/ 96 w 100"/>
                <a:gd name="T97" fmla="*/ 33 h 75"/>
                <a:gd name="T98" fmla="*/ 99 w 100"/>
                <a:gd name="T99" fmla="*/ 29 h 75"/>
                <a:gd name="T100" fmla="*/ 100 w 100"/>
                <a:gd name="T101" fmla="*/ 20 h 75"/>
                <a:gd name="T102" fmla="*/ 98 w 100"/>
                <a:gd name="T103" fmla="*/ 12 h 75"/>
                <a:gd name="T104" fmla="*/ 95 w 100"/>
                <a:gd name="T105" fmla="*/ 8 h 75"/>
                <a:gd name="T106" fmla="*/ 88 w 100"/>
                <a:gd name="T107" fmla="*/ 2 h 75"/>
                <a:gd name="T108" fmla="*/ 84 w 100"/>
                <a:gd name="T109"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 h="75">
                  <a:moveTo>
                    <a:pt x="77" y="0"/>
                  </a:moveTo>
                  <a:lnTo>
                    <a:pt x="77" y="0"/>
                  </a:lnTo>
                  <a:lnTo>
                    <a:pt x="71" y="1"/>
                  </a:lnTo>
                  <a:lnTo>
                    <a:pt x="65" y="2"/>
                  </a:lnTo>
                  <a:lnTo>
                    <a:pt x="30" y="21"/>
                  </a:lnTo>
                  <a:lnTo>
                    <a:pt x="30" y="21"/>
                  </a:lnTo>
                  <a:lnTo>
                    <a:pt x="29" y="23"/>
                  </a:lnTo>
                  <a:lnTo>
                    <a:pt x="29" y="24"/>
                  </a:lnTo>
                  <a:lnTo>
                    <a:pt x="29" y="24"/>
                  </a:lnTo>
                  <a:lnTo>
                    <a:pt x="31" y="25"/>
                  </a:lnTo>
                  <a:lnTo>
                    <a:pt x="31" y="25"/>
                  </a:lnTo>
                  <a:lnTo>
                    <a:pt x="31" y="25"/>
                  </a:lnTo>
                  <a:lnTo>
                    <a:pt x="68" y="6"/>
                  </a:lnTo>
                  <a:lnTo>
                    <a:pt x="68" y="6"/>
                  </a:lnTo>
                  <a:lnTo>
                    <a:pt x="72" y="5"/>
                  </a:lnTo>
                  <a:lnTo>
                    <a:pt x="77" y="5"/>
                  </a:lnTo>
                  <a:lnTo>
                    <a:pt x="77" y="5"/>
                  </a:lnTo>
                  <a:lnTo>
                    <a:pt x="81" y="5"/>
                  </a:lnTo>
                  <a:lnTo>
                    <a:pt x="81" y="5"/>
                  </a:lnTo>
                  <a:lnTo>
                    <a:pt x="88" y="9"/>
                  </a:lnTo>
                  <a:lnTo>
                    <a:pt x="94" y="15"/>
                  </a:lnTo>
                  <a:lnTo>
                    <a:pt x="94" y="15"/>
                  </a:lnTo>
                  <a:lnTo>
                    <a:pt x="95" y="21"/>
                  </a:lnTo>
                  <a:lnTo>
                    <a:pt x="94" y="28"/>
                  </a:lnTo>
                  <a:lnTo>
                    <a:pt x="94" y="28"/>
                  </a:lnTo>
                  <a:lnTo>
                    <a:pt x="91" y="33"/>
                  </a:lnTo>
                  <a:lnTo>
                    <a:pt x="85" y="39"/>
                  </a:lnTo>
                  <a:lnTo>
                    <a:pt x="25" y="69"/>
                  </a:lnTo>
                  <a:lnTo>
                    <a:pt x="25" y="69"/>
                  </a:lnTo>
                  <a:lnTo>
                    <a:pt x="22" y="70"/>
                  </a:lnTo>
                  <a:lnTo>
                    <a:pt x="18" y="71"/>
                  </a:lnTo>
                  <a:lnTo>
                    <a:pt x="18" y="71"/>
                  </a:lnTo>
                  <a:lnTo>
                    <a:pt x="15" y="70"/>
                  </a:lnTo>
                  <a:lnTo>
                    <a:pt x="11" y="69"/>
                  </a:lnTo>
                  <a:lnTo>
                    <a:pt x="9" y="67"/>
                  </a:lnTo>
                  <a:lnTo>
                    <a:pt x="6" y="63"/>
                  </a:lnTo>
                  <a:lnTo>
                    <a:pt x="6" y="63"/>
                  </a:lnTo>
                  <a:lnTo>
                    <a:pt x="4" y="59"/>
                  </a:lnTo>
                  <a:lnTo>
                    <a:pt x="6" y="54"/>
                  </a:lnTo>
                  <a:lnTo>
                    <a:pt x="9" y="48"/>
                  </a:lnTo>
                  <a:lnTo>
                    <a:pt x="13" y="46"/>
                  </a:lnTo>
                  <a:lnTo>
                    <a:pt x="65" y="19"/>
                  </a:lnTo>
                  <a:lnTo>
                    <a:pt x="65" y="19"/>
                  </a:lnTo>
                  <a:lnTo>
                    <a:pt x="69" y="17"/>
                  </a:lnTo>
                  <a:lnTo>
                    <a:pt x="69" y="17"/>
                  </a:lnTo>
                  <a:lnTo>
                    <a:pt x="72" y="17"/>
                  </a:lnTo>
                  <a:lnTo>
                    <a:pt x="72" y="17"/>
                  </a:lnTo>
                  <a:lnTo>
                    <a:pt x="75" y="19"/>
                  </a:lnTo>
                  <a:lnTo>
                    <a:pt x="77" y="21"/>
                  </a:lnTo>
                  <a:lnTo>
                    <a:pt x="77" y="21"/>
                  </a:lnTo>
                  <a:lnTo>
                    <a:pt x="79" y="25"/>
                  </a:lnTo>
                  <a:lnTo>
                    <a:pt x="79" y="28"/>
                  </a:lnTo>
                  <a:lnTo>
                    <a:pt x="79" y="28"/>
                  </a:lnTo>
                  <a:lnTo>
                    <a:pt x="76" y="32"/>
                  </a:lnTo>
                  <a:lnTo>
                    <a:pt x="73" y="33"/>
                  </a:lnTo>
                  <a:lnTo>
                    <a:pt x="23" y="59"/>
                  </a:lnTo>
                  <a:lnTo>
                    <a:pt x="23" y="59"/>
                  </a:lnTo>
                  <a:lnTo>
                    <a:pt x="23" y="60"/>
                  </a:lnTo>
                  <a:lnTo>
                    <a:pt x="23" y="63"/>
                  </a:lnTo>
                  <a:lnTo>
                    <a:pt x="23" y="63"/>
                  </a:lnTo>
                  <a:lnTo>
                    <a:pt x="25" y="63"/>
                  </a:lnTo>
                  <a:lnTo>
                    <a:pt x="25" y="63"/>
                  </a:lnTo>
                  <a:lnTo>
                    <a:pt x="26" y="63"/>
                  </a:lnTo>
                  <a:lnTo>
                    <a:pt x="76" y="38"/>
                  </a:lnTo>
                  <a:lnTo>
                    <a:pt x="76" y="38"/>
                  </a:lnTo>
                  <a:lnTo>
                    <a:pt x="80" y="35"/>
                  </a:lnTo>
                  <a:lnTo>
                    <a:pt x="83" y="29"/>
                  </a:lnTo>
                  <a:lnTo>
                    <a:pt x="83" y="29"/>
                  </a:lnTo>
                  <a:lnTo>
                    <a:pt x="83" y="24"/>
                  </a:lnTo>
                  <a:lnTo>
                    <a:pt x="81" y="20"/>
                  </a:lnTo>
                  <a:lnTo>
                    <a:pt x="81" y="20"/>
                  </a:lnTo>
                  <a:lnTo>
                    <a:pt x="79" y="16"/>
                  </a:lnTo>
                  <a:lnTo>
                    <a:pt x="73" y="13"/>
                  </a:lnTo>
                  <a:lnTo>
                    <a:pt x="73" y="13"/>
                  </a:lnTo>
                  <a:lnTo>
                    <a:pt x="69" y="13"/>
                  </a:lnTo>
                  <a:lnTo>
                    <a:pt x="69" y="13"/>
                  </a:lnTo>
                  <a:lnTo>
                    <a:pt x="67" y="13"/>
                  </a:lnTo>
                  <a:lnTo>
                    <a:pt x="63" y="15"/>
                  </a:lnTo>
                  <a:lnTo>
                    <a:pt x="10" y="42"/>
                  </a:lnTo>
                  <a:lnTo>
                    <a:pt x="10" y="42"/>
                  </a:lnTo>
                  <a:lnTo>
                    <a:pt x="4" y="46"/>
                  </a:lnTo>
                  <a:lnTo>
                    <a:pt x="0" y="52"/>
                  </a:lnTo>
                  <a:lnTo>
                    <a:pt x="0" y="59"/>
                  </a:lnTo>
                  <a:lnTo>
                    <a:pt x="2" y="66"/>
                  </a:lnTo>
                  <a:lnTo>
                    <a:pt x="2" y="66"/>
                  </a:lnTo>
                  <a:lnTo>
                    <a:pt x="4" y="70"/>
                  </a:lnTo>
                  <a:lnTo>
                    <a:pt x="9" y="73"/>
                  </a:lnTo>
                  <a:lnTo>
                    <a:pt x="14" y="75"/>
                  </a:lnTo>
                  <a:lnTo>
                    <a:pt x="18" y="75"/>
                  </a:lnTo>
                  <a:lnTo>
                    <a:pt x="18" y="75"/>
                  </a:lnTo>
                  <a:lnTo>
                    <a:pt x="23" y="74"/>
                  </a:lnTo>
                  <a:lnTo>
                    <a:pt x="23" y="74"/>
                  </a:lnTo>
                  <a:lnTo>
                    <a:pt x="27" y="73"/>
                  </a:lnTo>
                  <a:lnTo>
                    <a:pt x="87" y="43"/>
                  </a:lnTo>
                  <a:lnTo>
                    <a:pt x="87" y="43"/>
                  </a:lnTo>
                  <a:lnTo>
                    <a:pt x="91" y="40"/>
                  </a:lnTo>
                  <a:lnTo>
                    <a:pt x="94" y="36"/>
                  </a:lnTo>
                  <a:lnTo>
                    <a:pt x="96" y="33"/>
                  </a:lnTo>
                  <a:lnTo>
                    <a:pt x="99" y="29"/>
                  </a:lnTo>
                  <a:lnTo>
                    <a:pt x="99" y="29"/>
                  </a:lnTo>
                  <a:lnTo>
                    <a:pt x="99" y="24"/>
                  </a:lnTo>
                  <a:lnTo>
                    <a:pt x="100" y="20"/>
                  </a:lnTo>
                  <a:lnTo>
                    <a:pt x="99" y="16"/>
                  </a:lnTo>
                  <a:lnTo>
                    <a:pt x="98" y="12"/>
                  </a:lnTo>
                  <a:lnTo>
                    <a:pt x="98" y="12"/>
                  </a:lnTo>
                  <a:lnTo>
                    <a:pt x="95" y="8"/>
                  </a:lnTo>
                  <a:lnTo>
                    <a:pt x="91" y="5"/>
                  </a:lnTo>
                  <a:lnTo>
                    <a:pt x="88" y="2"/>
                  </a:lnTo>
                  <a:lnTo>
                    <a:pt x="84" y="1"/>
                  </a:lnTo>
                  <a:lnTo>
                    <a:pt x="84" y="1"/>
                  </a:lnTo>
                  <a:lnTo>
                    <a:pt x="77" y="0"/>
                  </a:lnTo>
                  <a:close/>
                </a:path>
              </a:pathLst>
            </a:custGeom>
            <a:solidFill>
              <a:srgbClr val="087287"/>
            </a:solidFill>
            <a:ln>
              <a:noFill/>
            </a:ln>
          </p:spPr>
          <p:txBody>
            <a:bodyPr vert="horz" wrap="square" lIns="121920" tIns="60960" rIns="121920" bIns="60960" numCol="1" anchor="t" anchorCtr="0" compatLnSpc="1"/>
            <a:lstStyle/>
            <a:p>
              <a:endParaRPr lang="zh-CN" altLang="en-US" sz="2400"/>
            </a:p>
          </p:txBody>
        </p:sp>
        <p:sp>
          <p:nvSpPr>
            <p:cNvPr id="246" name="Freeform 219"/>
            <p:cNvSpPr/>
            <p:nvPr/>
          </p:nvSpPr>
          <p:spPr bwMode="auto">
            <a:xfrm>
              <a:off x="8625347" y="2645077"/>
              <a:ext cx="413725" cy="310295"/>
            </a:xfrm>
            <a:custGeom>
              <a:avLst/>
              <a:gdLst>
                <a:gd name="T0" fmla="*/ 77 w 100"/>
                <a:gd name="T1" fmla="*/ 0 h 75"/>
                <a:gd name="T2" fmla="*/ 65 w 100"/>
                <a:gd name="T3" fmla="*/ 2 h 75"/>
                <a:gd name="T4" fmla="*/ 30 w 100"/>
                <a:gd name="T5" fmla="*/ 21 h 75"/>
                <a:gd name="T6" fmla="*/ 29 w 100"/>
                <a:gd name="T7" fmla="*/ 24 h 75"/>
                <a:gd name="T8" fmla="*/ 31 w 100"/>
                <a:gd name="T9" fmla="*/ 25 h 75"/>
                <a:gd name="T10" fmla="*/ 31 w 100"/>
                <a:gd name="T11" fmla="*/ 25 h 75"/>
                <a:gd name="T12" fmla="*/ 68 w 100"/>
                <a:gd name="T13" fmla="*/ 6 h 75"/>
                <a:gd name="T14" fmla="*/ 77 w 100"/>
                <a:gd name="T15" fmla="*/ 5 h 75"/>
                <a:gd name="T16" fmla="*/ 81 w 100"/>
                <a:gd name="T17" fmla="*/ 5 h 75"/>
                <a:gd name="T18" fmla="*/ 88 w 100"/>
                <a:gd name="T19" fmla="*/ 9 h 75"/>
                <a:gd name="T20" fmla="*/ 94 w 100"/>
                <a:gd name="T21" fmla="*/ 15 h 75"/>
                <a:gd name="T22" fmla="*/ 94 w 100"/>
                <a:gd name="T23" fmla="*/ 28 h 75"/>
                <a:gd name="T24" fmla="*/ 91 w 100"/>
                <a:gd name="T25" fmla="*/ 33 h 75"/>
                <a:gd name="T26" fmla="*/ 25 w 100"/>
                <a:gd name="T27" fmla="*/ 69 h 75"/>
                <a:gd name="T28" fmla="*/ 22 w 100"/>
                <a:gd name="T29" fmla="*/ 70 h 75"/>
                <a:gd name="T30" fmla="*/ 18 w 100"/>
                <a:gd name="T31" fmla="*/ 71 h 75"/>
                <a:gd name="T32" fmla="*/ 11 w 100"/>
                <a:gd name="T33" fmla="*/ 69 h 75"/>
                <a:gd name="T34" fmla="*/ 6 w 100"/>
                <a:gd name="T35" fmla="*/ 63 h 75"/>
                <a:gd name="T36" fmla="*/ 4 w 100"/>
                <a:gd name="T37" fmla="*/ 59 h 75"/>
                <a:gd name="T38" fmla="*/ 9 w 100"/>
                <a:gd name="T39" fmla="*/ 48 h 75"/>
                <a:gd name="T40" fmla="*/ 65 w 100"/>
                <a:gd name="T41" fmla="*/ 19 h 75"/>
                <a:gd name="T42" fmla="*/ 69 w 100"/>
                <a:gd name="T43" fmla="*/ 17 h 75"/>
                <a:gd name="T44" fmla="*/ 72 w 100"/>
                <a:gd name="T45" fmla="*/ 17 h 75"/>
                <a:gd name="T46" fmla="*/ 75 w 100"/>
                <a:gd name="T47" fmla="*/ 19 h 75"/>
                <a:gd name="T48" fmla="*/ 77 w 100"/>
                <a:gd name="T49" fmla="*/ 21 h 75"/>
                <a:gd name="T50" fmla="*/ 79 w 100"/>
                <a:gd name="T51" fmla="*/ 28 h 75"/>
                <a:gd name="T52" fmla="*/ 76 w 100"/>
                <a:gd name="T53" fmla="*/ 32 h 75"/>
                <a:gd name="T54" fmla="*/ 23 w 100"/>
                <a:gd name="T55" fmla="*/ 59 h 75"/>
                <a:gd name="T56" fmla="*/ 23 w 100"/>
                <a:gd name="T57" fmla="*/ 60 h 75"/>
                <a:gd name="T58" fmla="*/ 23 w 100"/>
                <a:gd name="T59" fmla="*/ 63 h 75"/>
                <a:gd name="T60" fmla="*/ 25 w 100"/>
                <a:gd name="T61" fmla="*/ 63 h 75"/>
                <a:gd name="T62" fmla="*/ 76 w 100"/>
                <a:gd name="T63" fmla="*/ 38 h 75"/>
                <a:gd name="T64" fmla="*/ 80 w 100"/>
                <a:gd name="T65" fmla="*/ 35 h 75"/>
                <a:gd name="T66" fmla="*/ 83 w 100"/>
                <a:gd name="T67" fmla="*/ 29 h 75"/>
                <a:gd name="T68" fmla="*/ 81 w 100"/>
                <a:gd name="T69" fmla="*/ 20 h 75"/>
                <a:gd name="T70" fmla="*/ 79 w 100"/>
                <a:gd name="T71" fmla="*/ 16 h 75"/>
                <a:gd name="T72" fmla="*/ 73 w 100"/>
                <a:gd name="T73" fmla="*/ 13 h 75"/>
                <a:gd name="T74" fmla="*/ 69 w 100"/>
                <a:gd name="T75" fmla="*/ 13 h 75"/>
                <a:gd name="T76" fmla="*/ 63 w 100"/>
                <a:gd name="T77" fmla="*/ 15 h 75"/>
                <a:gd name="T78" fmla="*/ 10 w 100"/>
                <a:gd name="T79" fmla="*/ 42 h 75"/>
                <a:gd name="T80" fmla="*/ 0 w 100"/>
                <a:gd name="T81" fmla="*/ 52 h 75"/>
                <a:gd name="T82" fmla="*/ 2 w 100"/>
                <a:gd name="T83" fmla="*/ 66 h 75"/>
                <a:gd name="T84" fmla="*/ 4 w 100"/>
                <a:gd name="T85" fmla="*/ 70 h 75"/>
                <a:gd name="T86" fmla="*/ 14 w 100"/>
                <a:gd name="T87" fmla="*/ 75 h 75"/>
                <a:gd name="T88" fmla="*/ 18 w 100"/>
                <a:gd name="T89" fmla="*/ 75 h 75"/>
                <a:gd name="T90" fmla="*/ 23 w 100"/>
                <a:gd name="T91" fmla="*/ 74 h 75"/>
                <a:gd name="T92" fmla="*/ 87 w 100"/>
                <a:gd name="T93" fmla="*/ 43 h 75"/>
                <a:gd name="T94" fmla="*/ 91 w 100"/>
                <a:gd name="T95" fmla="*/ 40 h 75"/>
                <a:gd name="T96" fmla="*/ 96 w 100"/>
                <a:gd name="T97" fmla="*/ 33 h 75"/>
                <a:gd name="T98" fmla="*/ 99 w 100"/>
                <a:gd name="T99" fmla="*/ 29 h 75"/>
                <a:gd name="T100" fmla="*/ 100 w 100"/>
                <a:gd name="T101" fmla="*/ 20 h 75"/>
                <a:gd name="T102" fmla="*/ 98 w 100"/>
                <a:gd name="T103" fmla="*/ 12 h 75"/>
                <a:gd name="T104" fmla="*/ 95 w 100"/>
                <a:gd name="T105" fmla="*/ 8 h 75"/>
                <a:gd name="T106" fmla="*/ 88 w 100"/>
                <a:gd name="T107" fmla="*/ 2 h 75"/>
                <a:gd name="T108" fmla="*/ 84 w 100"/>
                <a:gd name="T109"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 h="75">
                  <a:moveTo>
                    <a:pt x="77" y="0"/>
                  </a:moveTo>
                  <a:lnTo>
                    <a:pt x="77" y="0"/>
                  </a:lnTo>
                  <a:lnTo>
                    <a:pt x="71" y="1"/>
                  </a:lnTo>
                  <a:lnTo>
                    <a:pt x="65" y="2"/>
                  </a:lnTo>
                  <a:lnTo>
                    <a:pt x="30" y="21"/>
                  </a:lnTo>
                  <a:lnTo>
                    <a:pt x="30" y="21"/>
                  </a:lnTo>
                  <a:lnTo>
                    <a:pt x="29" y="23"/>
                  </a:lnTo>
                  <a:lnTo>
                    <a:pt x="29" y="24"/>
                  </a:lnTo>
                  <a:lnTo>
                    <a:pt x="29" y="24"/>
                  </a:lnTo>
                  <a:lnTo>
                    <a:pt x="31" y="25"/>
                  </a:lnTo>
                  <a:lnTo>
                    <a:pt x="31" y="25"/>
                  </a:lnTo>
                  <a:lnTo>
                    <a:pt x="31" y="25"/>
                  </a:lnTo>
                  <a:lnTo>
                    <a:pt x="68" y="6"/>
                  </a:lnTo>
                  <a:lnTo>
                    <a:pt x="68" y="6"/>
                  </a:lnTo>
                  <a:lnTo>
                    <a:pt x="72" y="5"/>
                  </a:lnTo>
                  <a:lnTo>
                    <a:pt x="77" y="5"/>
                  </a:lnTo>
                  <a:lnTo>
                    <a:pt x="77" y="5"/>
                  </a:lnTo>
                  <a:lnTo>
                    <a:pt x="81" y="5"/>
                  </a:lnTo>
                  <a:lnTo>
                    <a:pt x="81" y="5"/>
                  </a:lnTo>
                  <a:lnTo>
                    <a:pt x="88" y="9"/>
                  </a:lnTo>
                  <a:lnTo>
                    <a:pt x="94" y="15"/>
                  </a:lnTo>
                  <a:lnTo>
                    <a:pt x="94" y="15"/>
                  </a:lnTo>
                  <a:lnTo>
                    <a:pt x="95" y="21"/>
                  </a:lnTo>
                  <a:lnTo>
                    <a:pt x="94" y="28"/>
                  </a:lnTo>
                  <a:lnTo>
                    <a:pt x="94" y="28"/>
                  </a:lnTo>
                  <a:lnTo>
                    <a:pt x="91" y="33"/>
                  </a:lnTo>
                  <a:lnTo>
                    <a:pt x="85" y="39"/>
                  </a:lnTo>
                  <a:lnTo>
                    <a:pt x="25" y="69"/>
                  </a:lnTo>
                  <a:lnTo>
                    <a:pt x="25" y="69"/>
                  </a:lnTo>
                  <a:lnTo>
                    <a:pt x="22" y="70"/>
                  </a:lnTo>
                  <a:lnTo>
                    <a:pt x="18" y="71"/>
                  </a:lnTo>
                  <a:lnTo>
                    <a:pt x="18" y="71"/>
                  </a:lnTo>
                  <a:lnTo>
                    <a:pt x="15" y="70"/>
                  </a:lnTo>
                  <a:lnTo>
                    <a:pt x="11" y="69"/>
                  </a:lnTo>
                  <a:lnTo>
                    <a:pt x="9" y="67"/>
                  </a:lnTo>
                  <a:lnTo>
                    <a:pt x="6" y="63"/>
                  </a:lnTo>
                  <a:lnTo>
                    <a:pt x="6" y="63"/>
                  </a:lnTo>
                  <a:lnTo>
                    <a:pt x="4" y="59"/>
                  </a:lnTo>
                  <a:lnTo>
                    <a:pt x="6" y="54"/>
                  </a:lnTo>
                  <a:lnTo>
                    <a:pt x="9" y="48"/>
                  </a:lnTo>
                  <a:lnTo>
                    <a:pt x="13" y="46"/>
                  </a:lnTo>
                  <a:lnTo>
                    <a:pt x="65" y="19"/>
                  </a:lnTo>
                  <a:lnTo>
                    <a:pt x="65" y="19"/>
                  </a:lnTo>
                  <a:lnTo>
                    <a:pt x="69" y="17"/>
                  </a:lnTo>
                  <a:lnTo>
                    <a:pt x="69" y="17"/>
                  </a:lnTo>
                  <a:lnTo>
                    <a:pt x="72" y="17"/>
                  </a:lnTo>
                  <a:lnTo>
                    <a:pt x="72" y="17"/>
                  </a:lnTo>
                  <a:lnTo>
                    <a:pt x="75" y="19"/>
                  </a:lnTo>
                  <a:lnTo>
                    <a:pt x="77" y="21"/>
                  </a:lnTo>
                  <a:lnTo>
                    <a:pt x="77" y="21"/>
                  </a:lnTo>
                  <a:lnTo>
                    <a:pt x="79" y="25"/>
                  </a:lnTo>
                  <a:lnTo>
                    <a:pt x="79" y="28"/>
                  </a:lnTo>
                  <a:lnTo>
                    <a:pt x="79" y="28"/>
                  </a:lnTo>
                  <a:lnTo>
                    <a:pt x="76" y="32"/>
                  </a:lnTo>
                  <a:lnTo>
                    <a:pt x="73" y="33"/>
                  </a:lnTo>
                  <a:lnTo>
                    <a:pt x="23" y="59"/>
                  </a:lnTo>
                  <a:lnTo>
                    <a:pt x="23" y="59"/>
                  </a:lnTo>
                  <a:lnTo>
                    <a:pt x="23" y="60"/>
                  </a:lnTo>
                  <a:lnTo>
                    <a:pt x="23" y="63"/>
                  </a:lnTo>
                  <a:lnTo>
                    <a:pt x="23" y="63"/>
                  </a:lnTo>
                  <a:lnTo>
                    <a:pt x="25" y="63"/>
                  </a:lnTo>
                  <a:lnTo>
                    <a:pt x="25" y="63"/>
                  </a:lnTo>
                  <a:lnTo>
                    <a:pt x="26" y="63"/>
                  </a:lnTo>
                  <a:lnTo>
                    <a:pt x="76" y="38"/>
                  </a:lnTo>
                  <a:lnTo>
                    <a:pt x="76" y="38"/>
                  </a:lnTo>
                  <a:lnTo>
                    <a:pt x="80" y="35"/>
                  </a:lnTo>
                  <a:lnTo>
                    <a:pt x="83" y="29"/>
                  </a:lnTo>
                  <a:lnTo>
                    <a:pt x="83" y="29"/>
                  </a:lnTo>
                  <a:lnTo>
                    <a:pt x="83" y="24"/>
                  </a:lnTo>
                  <a:lnTo>
                    <a:pt x="81" y="20"/>
                  </a:lnTo>
                  <a:lnTo>
                    <a:pt x="81" y="20"/>
                  </a:lnTo>
                  <a:lnTo>
                    <a:pt x="79" y="16"/>
                  </a:lnTo>
                  <a:lnTo>
                    <a:pt x="73" y="13"/>
                  </a:lnTo>
                  <a:lnTo>
                    <a:pt x="73" y="13"/>
                  </a:lnTo>
                  <a:lnTo>
                    <a:pt x="69" y="13"/>
                  </a:lnTo>
                  <a:lnTo>
                    <a:pt x="69" y="13"/>
                  </a:lnTo>
                  <a:lnTo>
                    <a:pt x="67" y="13"/>
                  </a:lnTo>
                  <a:lnTo>
                    <a:pt x="63" y="15"/>
                  </a:lnTo>
                  <a:lnTo>
                    <a:pt x="10" y="42"/>
                  </a:lnTo>
                  <a:lnTo>
                    <a:pt x="10" y="42"/>
                  </a:lnTo>
                  <a:lnTo>
                    <a:pt x="4" y="46"/>
                  </a:lnTo>
                  <a:lnTo>
                    <a:pt x="0" y="52"/>
                  </a:lnTo>
                  <a:lnTo>
                    <a:pt x="0" y="59"/>
                  </a:lnTo>
                  <a:lnTo>
                    <a:pt x="2" y="66"/>
                  </a:lnTo>
                  <a:lnTo>
                    <a:pt x="2" y="66"/>
                  </a:lnTo>
                  <a:lnTo>
                    <a:pt x="4" y="70"/>
                  </a:lnTo>
                  <a:lnTo>
                    <a:pt x="9" y="73"/>
                  </a:lnTo>
                  <a:lnTo>
                    <a:pt x="14" y="75"/>
                  </a:lnTo>
                  <a:lnTo>
                    <a:pt x="18" y="75"/>
                  </a:lnTo>
                  <a:lnTo>
                    <a:pt x="18" y="75"/>
                  </a:lnTo>
                  <a:lnTo>
                    <a:pt x="23" y="74"/>
                  </a:lnTo>
                  <a:lnTo>
                    <a:pt x="23" y="74"/>
                  </a:lnTo>
                  <a:lnTo>
                    <a:pt x="27" y="73"/>
                  </a:lnTo>
                  <a:lnTo>
                    <a:pt x="87" y="43"/>
                  </a:lnTo>
                  <a:lnTo>
                    <a:pt x="87" y="43"/>
                  </a:lnTo>
                  <a:lnTo>
                    <a:pt x="91" y="40"/>
                  </a:lnTo>
                  <a:lnTo>
                    <a:pt x="94" y="36"/>
                  </a:lnTo>
                  <a:lnTo>
                    <a:pt x="96" y="33"/>
                  </a:lnTo>
                  <a:lnTo>
                    <a:pt x="99" y="29"/>
                  </a:lnTo>
                  <a:lnTo>
                    <a:pt x="99" y="29"/>
                  </a:lnTo>
                  <a:lnTo>
                    <a:pt x="99" y="24"/>
                  </a:lnTo>
                  <a:lnTo>
                    <a:pt x="100" y="20"/>
                  </a:lnTo>
                  <a:lnTo>
                    <a:pt x="99" y="16"/>
                  </a:lnTo>
                  <a:lnTo>
                    <a:pt x="98" y="12"/>
                  </a:lnTo>
                  <a:lnTo>
                    <a:pt x="98" y="12"/>
                  </a:lnTo>
                  <a:lnTo>
                    <a:pt x="95" y="8"/>
                  </a:lnTo>
                  <a:lnTo>
                    <a:pt x="91" y="5"/>
                  </a:lnTo>
                  <a:lnTo>
                    <a:pt x="88" y="2"/>
                  </a:lnTo>
                  <a:lnTo>
                    <a:pt x="84" y="1"/>
                  </a:lnTo>
                  <a:lnTo>
                    <a:pt x="84" y="1"/>
                  </a:lnTo>
                  <a:lnTo>
                    <a:pt x="77" y="0"/>
                  </a:lnTo>
                </a:path>
              </a:pathLst>
            </a:custGeom>
            <a:noFill/>
            <a:ln>
              <a:noFill/>
            </a:ln>
          </p:spPr>
          <p:txBody>
            <a:bodyPr vert="horz" wrap="square" lIns="121920" tIns="60960" rIns="121920" bIns="60960" numCol="1" anchor="t" anchorCtr="0" compatLnSpc="1"/>
            <a:lstStyle/>
            <a:p>
              <a:endParaRPr lang="zh-CN" altLang="en-US" sz="2400"/>
            </a:p>
          </p:txBody>
        </p:sp>
        <p:sp>
          <p:nvSpPr>
            <p:cNvPr id="247" name="Freeform 220"/>
            <p:cNvSpPr/>
            <p:nvPr/>
          </p:nvSpPr>
          <p:spPr bwMode="auto">
            <a:xfrm>
              <a:off x="8592248" y="2359605"/>
              <a:ext cx="413725" cy="306158"/>
            </a:xfrm>
            <a:custGeom>
              <a:avLst/>
              <a:gdLst>
                <a:gd name="T0" fmla="*/ 77 w 100"/>
                <a:gd name="T1" fmla="*/ 0 h 74"/>
                <a:gd name="T2" fmla="*/ 66 w 100"/>
                <a:gd name="T3" fmla="*/ 3 h 74"/>
                <a:gd name="T4" fmla="*/ 31 w 100"/>
                <a:gd name="T5" fmla="*/ 20 h 74"/>
                <a:gd name="T6" fmla="*/ 30 w 100"/>
                <a:gd name="T7" fmla="*/ 23 h 74"/>
                <a:gd name="T8" fmla="*/ 31 w 100"/>
                <a:gd name="T9" fmla="*/ 24 h 74"/>
                <a:gd name="T10" fmla="*/ 33 w 100"/>
                <a:gd name="T11" fmla="*/ 24 h 74"/>
                <a:gd name="T12" fmla="*/ 69 w 100"/>
                <a:gd name="T13" fmla="*/ 7 h 74"/>
                <a:gd name="T14" fmla="*/ 77 w 100"/>
                <a:gd name="T15" fmla="*/ 4 h 74"/>
                <a:gd name="T16" fmla="*/ 83 w 100"/>
                <a:gd name="T17" fmla="*/ 5 h 74"/>
                <a:gd name="T18" fmla="*/ 89 w 100"/>
                <a:gd name="T19" fmla="*/ 9 h 74"/>
                <a:gd name="T20" fmla="*/ 93 w 100"/>
                <a:gd name="T21" fmla="*/ 15 h 74"/>
                <a:gd name="T22" fmla="*/ 95 w 100"/>
                <a:gd name="T23" fmla="*/ 28 h 74"/>
                <a:gd name="T24" fmla="*/ 91 w 100"/>
                <a:gd name="T25" fmla="*/ 34 h 74"/>
                <a:gd name="T26" fmla="*/ 25 w 100"/>
                <a:gd name="T27" fmla="*/ 67 h 74"/>
                <a:gd name="T28" fmla="*/ 18 w 100"/>
                <a:gd name="T29" fmla="*/ 69 h 74"/>
                <a:gd name="T30" fmla="*/ 15 w 100"/>
                <a:gd name="T31" fmla="*/ 69 h 74"/>
                <a:gd name="T32" fmla="*/ 8 w 100"/>
                <a:gd name="T33" fmla="*/ 65 h 74"/>
                <a:gd name="T34" fmla="*/ 6 w 100"/>
                <a:gd name="T35" fmla="*/ 62 h 74"/>
                <a:gd name="T36" fmla="*/ 6 w 100"/>
                <a:gd name="T37" fmla="*/ 51 h 74"/>
                <a:gd name="T38" fmla="*/ 12 w 100"/>
                <a:gd name="T39" fmla="*/ 43 h 74"/>
                <a:gd name="T40" fmla="*/ 66 w 100"/>
                <a:gd name="T41" fmla="*/ 17 h 74"/>
                <a:gd name="T42" fmla="*/ 71 w 100"/>
                <a:gd name="T43" fmla="*/ 16 h 74"/>
                <a:gd name="T44" fmla="*/ 73 w 100"/>
                <a:gd name="T45" fmla="*/ 17 h 74"/>
                <a:gd name="T46" fmla="*/ 79 w 100"/>
                <a:gd name="T47" fmla="*/ 21 h 74"/>
                <a:gd name="T48" fmla="*/ 79 w 100"/>
                <a:gd name="T49" fmla="*/ 26 h 74"/>
                <a:gd name="T50" fmla="*/ 79 w 100"/>
                <a:gd name="T51" fmla="*/ 28 h 74"/>
                <a:gd name="T52" fmla="*/ 75 w 100"/>
                <a:gd name="T53" fmla="*/ 34 h 74"/>
                <a:gd name="T54" fmla="*/ 23 w 100"/>
                <a:gd name="T55" fmla="*/ 58 h 74"/>
                <a:gd name="T56" fmla="*/ 22 w 100"/>
                <a:gd name="T57" fmla="*/ 61 h 74"/>
                <a:gd name="T58" fmla="*/ 25 w 100"/>
                <a:gd name="T59" fmla="*/ 62 h 74"/>
                <a:gd name="T60" fmla="*/ 26 w 100"/>
                <a:gd name="T61" fmla="*/ 62 h 74"/>
                <a:gd name="T62" fmla="*/ 76 w 100"/>
                <a:gd name="T63" fmla="*/ 38 h 74"/>
                <a:gd name="T64" fmla="*/ 83 w 100"/>
                <a:gd name="T65" fmla="*/ 30 h 74"/>
                <a:gd name="T66" fmla="*/ 84 w 100"/>
                <a:gd name="T67" fmla="*/ 24 h 74"/>
                <a:gd name="T68" fmla="*/ 83 w 100"/>
                <a:gd name="T69" fmla="*/ 20 h 74"/>
                <a:gd name="T70" fmla="*/ 75 w 100"/>
                <a:gd name="T71" fmla="*/ 13 h 74"/>
                <a:gd name="T72" fmla="*/ 71 w 100"/>
                <a:gd name="T73" fmla="*/ 12 h 74"/>
                <a:gd name="T74" fmla="*/ 64 w 100"/>
                <a:gd name="T75" fmla="*/ 13 h 74"/>
                <a:gd name="T76" fmla="*/ 11 w 100"/>
                <a:gd name="T77" fmla="*/ 39 h 74"/>
                <a:gd name="T78" fmla="*/ 0 w 100"/>
                <a:gd name="T79" fmla="*/ 50 h 74"/>
                <a:gd name="T80" fmla="*/ 2 w 100"/>
                <a:gd name="T81" fmla="*/ 63 h 74"/>
                <a:gd name="T82" fmla="*/ 4 w 100"/>
                <a:gd name="T83" fmla="*/ 67 h 74"/>
                <a:gd name="T84" fmla="*/ 14 w 100"/>
                <a:gd name="T85" fmla="*/ 73 h 74"/>
                <a:gd name="T86" fmla="*/ 18 w 100"/>
                <a:gd name="T87" fmla="*/ 74 h 74"/>
                <a:gd name="T88" fmla="*/ 23 w 100"/>
                <a:gd name="T89" fmla="*/ 73 h 74"/>
                <a:gd name="T90" fmla="*/ 87 w 100"/>
                <a:gd name="T91" fmla="*/ 42 h 74"/>
                <a:gd name="T92" fmla="*/ 91 w 100"/>
                <a:gd name="T93" fmla="*/ 40 h 74"/>
                <a:gd name="T94" fmla="*/ 98 w 100"/>
                <a:gd name="T95" fmla="*/ 34 h 74"/>
                <a:gd name="T96" fmla="*/ 99 w 100"/>
                <a:gd name="T97" fmla="*/ 30 h 74"/>
                <a:gd name="T98" fmla="*/ 100 w 100"/>
                <a:gd name="T99" fmla="*/ 20 h 74"/>
                <a:gd name="T100" fmla="*/ 98 w 100"/>
                <a:gd name="T101" fmla="*/ 12 h 74"/>
                <a:gd name="T102" fmla="*/ 96 w 100"/>
                <a:gd name="T103" fmla="*/ 8 h 74"/>
                <a:gd name="T104" fmla="*/ 89 w 100"/>
                <a:gd name="T105" fmla="*/ 3 h 74"/>
                <a:gd name="T106" fmla="*/ 85 w 100"/>
                <a:gd name="T107"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74">
                  <a:moveTo>
                    <a:pt x="77" y="0"/>
                  </a:moveTo>
                  <a:lnTo>
                    <a:pt x="77" y="0"/>
                  </a:lnTo>
                  <a:lnTo>
                    <a:pt x="72" y="1"/>
                  </a:lnTo>
                  <a:lnTo>
                    <a:pt x="66" y="3"/>
                  </a:lnTo>
                  <a:lnTo>
                    <a:pt x="31" y="20"/>
                  </a:lnTo>
                  <a:lnTo>
                    <a:pt x="31" y="20"/>
                  </a:lnTo>
                  <a:lnTo>
                    <a:pt x="30" y="21"/>
                  </a:lnTo>
                  <a:lnTo>
                    <a:pt x="30" y="23"/>
                  </a:lnTo>
                  <a:lnTo>
                    <a:pt x="30" y="23"/>
                  </a:lnTo>
                  <a:lnTo>
                    <a:pt x="31" y="24"/>
                  </a:lnTo>
                  <a:lnTo>
                    <a:pt x="31" y="24"/>
                  </a:lnTo>
                  <a:lnTo>
                    <a:pt x="33" y="24"/>
                  </a:lnTo>
                  <a:lnTo>
                    <a:pt x="69" y="7"/>
                  </a:lnTo>
                  <a:lnTo>
                    <a:pt x="69" y="7"/>
                  </a:lnTo>
                  <a:lnTo>
                    <a:pt x="73" y="5"/>
                  </a:lnTo>
                  <a:lnTo>
                    <a:pt x="77" y="4"/>
                  </a:lnTo>
                  <a:lnTo>
                    <a:pt x="77" y="4"/>
                  </a:lnTo>
                  <a:lnTo>
                    <a:pt x="83" y="5"/>
                  </a:lnTo>
                  <a:lnTo>
                    <a:pt x="83" y="5"/>
                  </a:lnTo>
                  <a:lnTo>
                    <a:pt x="89" y="9"/>
                  </a:lnTo>
                  <a:lnTo>
                    <a:pt x="93" y="15"/>
                  </a:lnTo>
                  <a:lnTo>
                    <a:pt x="93" y="15"/>
                  </a:lnTo>
                  <a:lnTo>
                    <a:pt x="96" y="21"/>
                  </a:lnTo>
                  <a:lnTo>
                    <a:pt x="95" y="28"/>
                  </a:lnTo>
                  <a:lnTo>
                    <a:pt x="95" y="28"/>
                  </a:lnTo>
                  <a:lnTo>
                    <a:pt x="91" y="34"/>
                  </a:lnTo>
                  <a:lnTo>
                    <a:pt x="85" y="38"/>
                  </a:lnTo>
                  <a:lnTo>
                    <a:pt x="25" y="67"/>
                  </a:lnTo>
                  <a:lnTo>
                    <a:pt x="25" y="67"/>
                  </a:lnTo>
                  <a:lnTo>
                    <a:pt x="18" y="69"/>
                  </a:lnTo>
                  <a:lnTo>
                    <a:pt x="18" y="69"/>
                  </a:lnTo>
                  <a:lnTo>
                    <a:pt x="15" y="69"/>
                  </a:lnTo>
                  <a:lnTo>
                    <a:pt x="11" y="67"/>
                  </a:lnTo>
                  <a:lnTo>
                    <a:pt x="8" y="65"/>
                  </a:lnTo>
                  <a:lnTo>
                    <a:pt x="6" y="62"/>
                  </a:lnTo>
                  <a:lnTo>
                    <a:pt x="6" y="62"/>
                  </a:lnTo>
                  <a:lnTo>
                    <a:pt x="4" y="57"/>
                  </a:lnTo>
                  <a:lnTo>
                    <a:pt x="6" y="51"/>
                  </a:lnTo>
                  <a:lnTo>
                    <a:pt x="8" y="47"/>
                  </a:lnTo>
                  <a:lnTo>
                    <a:pt x="12" y="43"/>
                  </a:lnTo>
                  <a:lnTo>
                    <a:pt x="66" y="17"/>
                  </a:lnTo>
                  <a:lnTo>
                    <a:pt x="66" y="17"/>
                  </a:lnTo>
                  <a:lnTo>
                    <a:pt x="71" y="16"/>
                  </a:lnTo>
                  <a:lnTo>
                    <a:pt x="71" y="16"/>
                  </a:lnTo>
                  <a:lnTo>
                    <a:pt x="73" y="17"/>
                  </a:lnTo>
                  <a:lnTo>
                    <a:pt x="73" y="17"/>
                  </a:lnTo>
                  <a:lnTo>
                    <a:pt x="76" y="19"/>
                  </a:lnTo>
                  <a:lnTo>
                    <a:pt x="79" y="21"/>
                  </a:lnTo>
                  <a:lnTo>
                    <a:pt x="79" y="21"/>
                  </a:lnTo>
                  <a:lnTo>
                    <a:pt x="79" y="26"/>
                  </a:lnTo>
                  <a:lnTo>
                    <a:pt x="79" y="28"/>
                  </a:lnTo>
                  <a:lnTo>
                    <a:pt x="79" y="28"/>
                  </a:lnTo>
                  <a:lnTo>
                    <a:pt x="77" y="31"/>
                  </a:lnTo>
                  <a:lnTo>
                    <a:pt x="75" y="34"/>
                  </a:lnTo>
                  <a:lnTo>
                    <a:pt x="23" y="58"/>
                  </a:lnTo>
                  <a:lnTo>
                    <a:pt x="23" y="58"/>
                  </a:lnTo>
                  <a:lnTo>
                    <a:pt x="22" y="59"/>
                  </a:lnTo>
                  <a:lnTo>
                    <a:pt x="22" y="61"/>
                  </a:lnTo>
                  <a:lnTo>
                    <a:pt x="22" y="61"/>
                  </a:lnTo>
                  <a:lnTo>
                    <a:pt x="25" y="62"/>
                  </a:lnTo>
                  <a:lnTo>
                    <a:pt x="25" y="62"/>
                  </a:lnTo>
                  <a:lnTo>
                    <a:pt x="26" y="62"/>
                  </a:lnTo>
                  <a:lnTo>
                    <a:pt x="76" y="38"/>
                  </a:lnTo>
                  <a:lnTo>
                    <a:pt x="76" y="38"/>
                  </a:lnTo>
                  <a:lnTo>
                    <a:pt x="80" y="35"/>
                  </a:lnTo>
                  <a:lnTo>
                    <a:pt x="83" y="30"/>
                  </a:lnTo>
                  <a:lnTo>
                    <a:pt x="83" y="30"/>
                  </a:lnTo>
                  <a:lnTo>
                    <a:pt x="84" y="24"/>
                  </a:lnTo>
                  <a:lnTo>
                    <a:pt x="83" y="20"/>
                  </a:lnTo>
                  <a:lnTo>
                    <a:pt x="83" y="20"/>
                  </a:lnTo>
                  <a:lnTo>
                    <a:pt x="79" y="16"/>
                  </a:lnTo>
                  <a:lnTo>
                    <a:pt x="75" y="13"/>
                  </a:lnTo>
                  <a:lnTo>
                    <a:pt x="75" y="13"/>
                  </a:lnTo>
                  <a:lnTo>
                    <a:pt x="71" y="12"/>
                  </a:lnTo>
                  <a:lnTo>
                    <a:pt x="71" y="12"/>
                  </a:lnTo>
                  <a:lnTo>
                    <a:pt x="64" y="13"/>
                  </a:lnTo>
                  <a:lnTo>
                    <a:pt x="11" y="39"/>
                  </a:lnTo>
                  <a:lnTo>
                    <a:pt x="11" y="39"/>
                  </a:lnTo>
                  <a:lnTo>
                    <a:pt x="4" y="44"/>
                  </a:lnTo>
                  <a:lnTo>
                    <a:pt x="0" y="50"/>
                  </a:lnTo>
                  <a:lnTo>
                    <a:pt x="0" y="57"/>
                  </a:lnTo>
                  <a:lnTo>
                    <a:pt x="2" y="63"/>
                  </a:lnTo>
                  <a:lnTo>
                    <a:pt x="2" y="63"/>
                  </a:lnTo>
                  <a:lnTo>
                    <a:pt x="4" y="67"/>
                  </a:lnTo>
                  <a:lnTo>
                    <a:pt x="8" y="71"/>
                  </a:lnTo>
                  <a:lnTo>
                    <a:pt x="14" y="73"/>
                  </a:lnTo>
                  <a:lnTo>
                    <a:pt x="18" y="74"/>
                  </a:lnTo>
                  <a:lnTo>
                    <a:pt x="18" y="74"/>
                  </a:lnTo>
                  <a:lnTo>
                    <a:pt x="23" y="73"/>
                  </a:lnTo>
                  <a:lnTo>
                    <a:pt x="23" y="73"/>
                  </a:lnTo>
                  <a:lnTo>
                    <a:pt x="27" y="71"/>
                  </a:lnTo>
                  <a:lnTo>
                    <a:pt x="87" y="42"/>
                  </a:lnTo>
                  <a:lnTo>
                    <a:pt x="87" y="42"/>
                  </a:lnTo>
                  <a:lnTo>
                    <a:pt x="91" y="40"/>
                  </a:lnTo>
                  <a:lnTo>
                    <a:pt x="95" y="36"/>
                  </a:lnTo>
                  <a:lnTo>
                    <a:pt x="98" y="34"/>
                  </a:lnTo>
                  <a:lnTo>
                    <a:pt x="99" y="30"/>
                  </a:lnTo>
                  <a:lnTo>
                    <a:pt x="99" y="30"/>
                  </a:lnTo>
                  <a:lnTo>
                    <a:pt x="100" y="26"/>
                  </a:lnTo>
                  <a:lnTo>
                    <a:pt x="100" y="20"/>
                  </a:lnTo>
                  <a:lnTo>
                    <a:pt x="100" y="16"/>
                  </a:lnTo>
                  <a:lnTo>
                    <a:pt x="98" y="12"/>
                  </a:lnTo>
                  <a:lnTo>
                    <a:pt x="98" y="12"/>
                  </a:lnTo>
                  <a:lnTo>
                    <a:pt x="96" y="8"/>
                  </a:lnTo>
                  <a:lnTo>
                    <a:pt x="92" y="5"/>
                  </a:lnTo>
                  <a:lnTo>
                    <a:pt x="89" y="3"/>
                  </a:lnTo>
                  <a:lnTo>
                    <a:pt x="85" y="1"/>
                  </a:lnTo>
                  <a:lnTo>
                    <a:pt x="85" y="1"/>
                  </a:lnTo>
                  <a:lnTo>
                    <a:pt x="77" y="0"/>
                  </a:lnTo>
                  <a:close/>
                </a:path>
              </a:pathLst>
            </a:custGeom>
            <a:solidFill>
              <a:srgbClr val="087287"/>
            </a:solidFill>
            <a:ln>
              <a:noFill/>
            </a:ln>
          </p:spPr>
          <p:txBody>
            <a:bodyPr vert="horz" wrap="square" lIns="121920" tIns="60960" rIns="121920" bIns="60960" numCol="1" anchor="t" anchorCtr="0" compatLnSpc="1"/>
            <a:lstStyle/>
            <a:p>
              <a:endParaRPr lang="zh-CN" altLang="en-US" sz="2400"/>
            </a:p>
          </p:txBody>
        </p:sp>
        <p:sp>
          <p:nvSpPr>
            <p:cNvPr id="248" name="Freeform 221"/>
            <p:cNvSpPr/>
            <p:nvPr/>
          </p:nvSpPr>
          <p:spPr bwMode="auto">
            <a:xfrm>
              <a:off x="8592248" y="2359605"/>
              <a:ext cx="413725" cy="306158"/>
            </a:xfrm>
            <a:custGeom>
              <a:avLst/>
              <a:gdLst>
                <a:gd name="T0" fmla="*/ 77 w 100"/>
                <a:gd name="T1" fmla="*/ 0 h 74"/>
                <a:gd name="T2" fmla="*/ 66 w 100"/>
                <a:gd name="T3" fmla="*/ 3 h 74"/>
                <a:gd name="T4" fmla="*/ 31 w 100"/>
                <a:gd name="T5" fmla="*/ 20 h 74"/>
                <a:gd name="T6" fmla="*/ 30 w 100"/>
                <a:gd name="T7" fmla="*/ 23 h 74"/>
                <a:gd name="T8" fmla="*/ 31 w 100"/>
                <a:gd name="T9" fmla="*/ 24 h 74"/>
                <a:gd name="T10" fmla="*/ 33 w 100"/>
                <a:gd name="T11" fmla="*/ 24 h 74"/>
                <a:gd name="T12" fmla="*/ 69 w 100"/>
                <a:gd name="T13" fmla="*/ 7 h 74"/>
                <a:gd name="T14" fmla="*/ 77 w 100"/>
                <a:gd name="T15" fmla="*/ 4 h 74"/>
                <a:gd name="T16" fmla="*/ 83 w 100"/>
                <a:gd name="T17" fmla="*/ 5 h 74"/>
                <a:gd name="T18" fmla="*/ 89 w 100"/>
                <a:gd name="T19" fmla="*/ 9 h 74"/>
                <a:gd name="T20" fmla="*/ 93 w 100"/>
                <a:gd name="T21" fmla="*/ 15 h 74"/>
                <a:gd name="T22" fmla="*/ 95 w 100"/>
                <a:gd name="T23" fmla="*/ 28 h 74"/>
                <a:gd name="T24" fmla="*/ 91 w 100"/>
                <a:gd name="T25" fmla="*/ 34 h 74"/>
                <a:gd name="T26" fmla="*/ 25 w 100"/>
                <a:gd name="T27" fmla="*/ 67 h 74"/>
                <a:gd name="T28" fmla="*/ 18 w 100"/>
                <a:gd name="T29" fmla="*/ 69 h 74"/>
                <a:gd name="T30" fmla="*/ 15 w 100"/>
                <a:gd name="T31" fmla="*/ 69 h 74"/>
                <a:gd name="T32" fmla="*/ 8 w 100"/>
                <a:gd name="T33" fmla="*/ 65 h 74"/>
                <a:gd name="T34" fmla="*/ 6 w 100"/>
                <a:gd name="T35" fmla="*/ 62 h 74"/>
                <a:gd name="T36" fmla="*/ 6 w 100"/>
                <a:gd name="T37" fmla="*/ 51 h 74"/>
                <a:gd name="T38" fmla="*/ 12 w 100"/>
                <a:gd name="T39" fmla="*/ 43 h 74"/>
                <a:gd name="T40" fmla="*/ 66 w 100"/>
                <a:gd name="T41" fmla="*/ 17 h 74"/>
                <a:gd name="T42" fmla="*/ 71 w 100"/>
                <a:gd name="T43" fmla="*/ 16 h 74"/>
                <a:gd name="T44" fmla="*/ 73 w 100"/>
                <a:gd name="T45" fmla="*/ 17 h 74"/>
                <a:gd name="T46" fmla="*/ 79 w 100"/>
                <a:gd name="T47" fmla="*/ 21 h 74"/>
                <a:gd name="T48" fmla="*/ 79 w 100"/>
                <a:gd name="T49" fmla="*/ 26 h 74"/>
                <a:gd name="T50" fmla="*/ 79 w 100"/>
                <a:gd name="T51" fmla="*/ 28 h 74"/>
                <a:gd name="T52" fmla="*/ 75 w 100"/>
                <a:gd name="T53" fmla="*/ 34 h 74"/>
                <a:gd name="T54" fmla="*/ 23 w 100"/>
                <a:gd name="T55" fmla="*/ 58 h 74"/>
                <a:gd name="T56" fmla="*/ 22 w 100"/>
                <a:gd name="T57" fmla="*/ 61 h 74"/>
                <a:gd name="T58" fmla="*/ 25 w 100"/>
                <a:gd name="T59" fmla="*/ 62 h 74"/>
                <a:gd name="T60" fmla="*/ 26 w 100"/>
                <a:gd name="T61" fmla="*/ 62 h 74"/>
                <a:gd name="T62" fmla="*/ 76 w 100"/>
                <a:gd name="T63" fmla="*/ 38 h 74"/>
                <a:gd name="T64" fmla="*/ 83 w 100"/>
                <a:gd name="T65" fmla="*/ 30 h 74"/>
                <a:gd name="T66" fmla="*/ 84 w 100"/>
                <a:gd name="T67" fmla="*/ 24 h 74"/>
                <a:gd name="T68" fmla="*/ 83 w 100"/>
                <a:gd name="T69" fmla="*/ 20 h 74"/>
                <a:gd name="T70" fmla="*/ 75 w 100"/>
                <a:gd name="T71" fmla="*/ 13 h 74"/>
                <a:gd name="T72" fmla="*/ 71 w 100"/>
                <a:gd name="T73" fmla="*/ 12 h 74"/>
                <a:gd name="T74" fmla="*/ 64 w 100"/>
                <a:gd name="T75" fmla="*/ 13 h 74"/>
                <a:gd name="T76" fmla="*/ 11 w 100"/>
                <a:gd name="T77" fmla="*/ 39 h 74"/>
                <a:gd name="T78" fmla="*/ 0 w 100"/>
                <a:gd name="T79" fmla="*/ 50 h 74"/>
                <a:gd name="T80" fmla="*/ 2 w 100"/>
                <a:gd name="T81" fmla="*/ 63 h 74"/>
                <a:gd name="T82" fmla="*/ 4 w 100"/>
                <a:gd name="T83" fmla="*/ 67 h 74"/>
                <a:gd name="T84" fmla="*/ 14 w 100"/>
                <a:gd name="T85" fmla="*/ 73 h 74"/>
                <a:gd name="T86" fmla="*/ 18 w 100"/>
                <a:gd name="T87" fmla="*/ 74 h 74"/>
                <a:gd name="T88" fmla="*/ 23 w 100"/>
                <a:gd name="T89" fmla="*/ 73 h 74"/>
                <a:gd name="T90" fmla="*/ 87 w 100"/>
                <a:gd name="T91" fmla="*/ 42 h 74"/>
                <a:gd name="T92" fmla="*/ 91 w 100"/>
                <a:gd name="T93" fmla="*/ 40 h 74"/>
                <a:gd name="T94" fmla="*/ 98 w 100"/>
                <a:gd name="T95" fmla="*/ 34 h 74"/>
                <a:gd name="T96" fmla="*/ 99 w 100"/>
                <a:gd name="T97" fmla="*/ 30 h 74"/>
                <a:gd name="T98" fmla="*/ 100 w 100"/>
                <a:gd name="T99" fmla="*/ 20 h 74"/>
                <a:gd name="T100" fmla="*/ 98 w 100"/>
                <a:gd name="T101" fmla="*/ 12 h 74"/>
                <a:gd name="T102" fmla="*/ 96 w 100"/>
                <a:gd name="T103" fmla="*/ 8 h 74"/>
                <a:gd name="T104" fmla="*/ 89 w 100"/>
                <a:gd name="T105" fmla="*/ 3 h 74"/>
                <a:gd name="T106" fmla="*/ 85 w 100"/>
                <a:gd name="T107"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74">
                  <a:moveTo>
                    <a:pt x="77" y="0"/>
                  </a:moveTo>
                  <a:lnTo>
                    <a:pt x="77" y="0"/>
                  </a:lnTo>
                  <a:lnTo>
                    <a:pt x="72" y="1"/>
                  </a:lnTo>
                  <a:lnTo>
                    <a:pt x="66" y="3"/>
                  </a:lnTo>
                  <a:lnTo>
                    <a:pt x="31" y="20"/>
                  </a:lnTo>
                  <a:lnTo>
                    <a:pt x="31" y="20"/>
                  </a:lnTo>
                  <a:lnTo>
                    <a:pt x="30" y="21"/>
                  </a:lnTo>
                  <a:lnTo>
                    <a:pt x="30" y="23"/>
                  </a:lnTo>
                  <a:lnTo>
                    <a:pt x="30" y="23"/>
                  </a:lnTo>
                  <a:lnTo>
                    <a:pt x="31" y="24"/>
                  </a:lnTo>
                  <a:lnTo>
                    <a:pt x="31" y="24"/>
                  </a:lnTo>
                  <a:lnTo>
                    <a:pt x="33" y="24"/>
                  </a:lnTo>
                  <a:lnTo>
                    <a:pt x="69" y="7"/>
                  </a:lnTo>
                  <a:lnTo>
                    <a:pt x="69" y="7"/>
                  </a:lnTo>
                  <a:lnTo>
                    <a:pt x="73" y="5"/>
                  </a:lnTo>
                  <a:lnTo>
                    <a:pt x="77" y="4"/>
                  </a:lnTo>
                  <a:lnTo>
                    <a:pt x="77" y="4"/>
                  </a:lnTo>
                  <a:lnTo>
                    <a:pt x="83" y="5"/>
                  </a:lnTo>
                  <a:lnTo>
                    <a:pt x="83" y="5"/>
                  </a:lnTo>
                  <a:lnTo>
                    <a:pt x="89" y="9"/>
                  </a:lnTo>
                  <a:lnTo>
                    <a:pt x="93" y="15"/>
                  </a:lnTo>
                  <a:lnTo>
                    <a:pt x="93" y="15"/>
                  </a:lnTo>
                  <a:lnTo>
                    <a:pt x="96" y="21"/>
                  </a:lnTo>
                  <a:lnTo>
                    <a:pt x="95" y="28"/>
                  </a:lnTo>
                  <a:lnTo>
                    <a:pt x="95" y="28"/>
                  </a:lnTo>
                  <a:lnTo>
                    <a:pt x="91" y="34"/>
                  </a:lnTo>
                  <a:lnTo>
                    <a:pt x="85" y="38"/>
                  </a:lnTo>
                  <a:lnTo>
                    <a:pt x="25" y="67"/>
                  </a:lnTo>
                  <a:lnTo>
                    <a:pt x="25" y="67"/>
                  </a:lnTo>
                  <a:lnTo>
                    <a:pt x="18" y="69"/>
                  </a:lnTo>
                  <a:lnTo>
                    <a:pt x="18" y="69"/>
                  </a:lnTo>
                  <a:lnTo>
                    <a:pt x="15" y="69"/>
                  </a:lnTo>
                  <a:lnTo>
                    <a:pt x="11" y="67"/>
                  </a:lnTo>
                  <a:lnTo>
                    <a:pt x="8" y="65"/>
                  </a:lnTo>
                  <a:lnTo>
                    <a:pt x="6" y="62"/>
                  </a:lnTo>
                  <a:lnTo>
                    <a:pt x="6" y="62"/>
                  </a:lnTo>
                  <a:lnTo>
                    <a:pt x="4" y="57"/>
                  </a:lnTo>
                  <a:lnTo>
                    <a:pt x="6" y="51"/>
                  </a:lnTo>
                  <a:lnTo>
                    <a:pt x="8" y="47"/>
                  </a:lnTo>
                  <a:lnTo>
                    <a:pt x="12" y="43"/>
                  </a:lnTo>
                  <a:lnTo>
                    <a:pt x="66" y="17"/>
                  </a:lnTo>
                  <a:lnTo>
                    <a:pt x="66" y="17"/>
                  </a:lnTo>
                  <a:lnTo>
                    <a:pt x="71" y="16"/>
                  </a:lnTo>
                  <a:lnTo>
                    <a:pt x="71" y="16"/>
                  </a:lnTo>
                  <a:lnTo>
                    <a:pt x="73" y="17"/>
                  </a:lnTo>
                  <a:lnTo>
                    <a:pt x="73" y="17"/>
                  </a:lnTo>
                  <a:lnTo>
                    <a:pt x="76" y="19"/>
                  </a:lnTo>
                  <a:lnTo>
                    <a:pt x="79" y="21"/>
                  </a:lnTo>
                  <a:lnTo>
                    <a:pt x="79" y="21"/>
                  </a:lnTo>
                  <a:lnTo>
                    <a:pt x="79" y="26"/>
                  </a:lnTo>
                  <a:lnTo>
                    <a:pt x="79" y="28"/>
                  </a:lnTo>
                  <a:lnTo>
                    <a:pt x="79" y="28"/>
                  </a:lnTo>
                  <a:lnTo>
                    <a:pt x="77" y="31"/>
                  </a:lnTo>
                  <a:lnTo>
                    <a:pt x="75" y="34"/>
                  </a:lnTo>
                  <a:lnTo>
                    <a:pt x="23" y="58"/>
                  </a:lnTo>
                  <a:lnTo>
                    <a:pt x="23" y="58"/>
                  </a:lnTo>
                  <a:lnTo>
                    <a:pt x="22" y="59"/>
                  </a:lnTo>
                  <a:lnTo>
                    <a:pt x="22" y="61"/>
                  </a:lnTo>
                  <a:lnTo>
                    <a:pt x="22" y="61"/>
                  </a:lnTo>
                  <a:lnTo>
                    <a:pt x="25" y="62"/>
                  </a:lnTo>
                  <a:lnTo>
                    <a:pt x="25" y="62"/>
                  </a:lnTo>
                  <a:lnTo>
                    <a:pt x="26" y="62"/>
                  </a:lnTo>
                  <a:lnTo>
                    <a:pt x="76" y="38"/>
                  </a:lnTo>
                  <a:lnTo>
                    <a:pt x="76" y="38"/>
                  </a:lnTo>
                  <a:lnTo>
                    <a:pt x="80" y="35"/>
                  </a:lnTo>
                  <a:lnTo>
                    <a:pt x="83" y="30"/>
                  </a:lnTo>
                  <a:lnTo>
                    <a:pt x="83" y="30"/>
                  </a:lnTo>
                  <a:lnTo>
                    <a:pt x="84" y="24"/>
                  </a:lnTo>
                  <a:lnTo>
                    <a:pt x="83" y="20"/>
                  </a:lnTo>
                  <a:lnTo>
                    <a:pt x="83" y="20"/>
                  </a:lnTo>
                  <a:lnTo>
                    <a:pt x="79" y="16"/>
                  </a:lnTo>
                  <a:lnTo>
                    <a:pt x="75" y="13"/>
                  </a:lnTo>
                  <a:lnTo>
                    <a:pt x="75" y="13"/>
                  </a:lnTo>
                  <a:lnTo>
                    <a:pt x="71" y="12"/>
                  </a:lnTo>
                  <a:lnTo>
                    <a:pt x="71" y="12"/>
                  </a:lnTo>
                  <a:lnTo>
                    <a:pt x="64" y="13"/>
                  </a:lnTo>
                  <a:lnTo>
                    <a:pt x="11" y="39"/>
                  </a:lnTo>
                  <a:lnTo>
                    <a:pt x="11" y="39"/>
                  </a:lnTo>
                  <a:lnTo>
                    <a:pt x="4" y="44"/>
                  </a:lnTo>
                  <a:lnTo>
                    <a:pt x="0" y="50"/>
                  </a:lnTo>
                  <a:lnTo>
                    <a:pt x="0" y="57"/>
                  </a:lnTo>
                  <a:lnTo>
                    <a:pt x="2" y="63"/>
                  </a:lnTo>
                  <a:lnTo>
                    <a:pt x="2" y="63"/>
                  </a:lnTo>
                  <a:lnTo>
                    <a:pt x="4" y="67"/>
                  </a:lnTo>
                  <a:lnTo>
                    <a:pt x="8" y="71"/>
                  </a:lnTo>
                  <a:lnTo>
                    <a:pt x="14" y="73"/>
                  </a:lnTo>
                  <a:lnTo>
                    <a:pt x="18" y="74"/>
                  </a:lnTo>
                  <a:lnTo>
                    <a:pt x="18" y="74"/>
                  </a:lnTo>
                  <a:lnTo>
                    <a:pt x="23" y="73"/>
                  </a:lnTo>
                  <a:lnTo>
                    <a:pt x="23" y="73"/>
                  </a:lnTo>
                  <a:lnTo>
                    <a:pt x="27" y="71"/>
                  </a:lnTo>
                  <a:lnTo>
                    <a:pt x="87" y="42"/>
                  </a:lnTo>
                  <a:lnTo>
                    <a:pt x="87" y="42"/>
                  </a:lnTo>
                  <a:lnTo>
                    <a:pt x="91" y="40"/>
                  </a:lnTo>
                  <a:lnTo>
                    <a:pt x="95" y="36"/>
                  </a:lnTo>
                  <a:lnTo>
                    <a:pt x="98" y="34"/>
                  </a:lnTo>
                  <a:lnTo>
                    <a:pt x="99" y="30"/>
                  </a:lnTo>
                  <a:lnTo>
                    <a:pt x="99" y="30"/>
                  </a:lnTo>
                  <a:lnTo>
                    <a:pt x="100" y="26"/>
                  </a:lnTo>
                  <a:lnTo>
                    <a:pt x="100" y="20"/>
                  </a:lnTo>
                  <a:lnTo>
                    <a:pt x="100" y="16"/>
                  </a:lnTo>
                  <a:lnTo>
                    <a:pt x="98" y="12"/>
                  </a:lnTo>
                  <a:lnTo>
                    <a:pt x="98" y="12"/>
                  </a:lnTo>
                  <a:lnTo>
                    <a:pt x="96" y="8"/>
                  </a:lnTo>
                  <a:lnTo>
                    <a:pt x="92" y="5"/>
                  </a:lnTo>
                  <a:lnTo>
                    <a:pt x="89" y="3"/>
                  </a:lnTo>
                  <a:lnTo>
                    <a:pt x="85" y="1"/>
                  </a:lnTo>
                  <a:lnTo>
                    <a:pt x="85" y="1"/>
                  </a:lnTo>
                  <a:lnTo>
                    <a:pt x="77" y="0"/>
                  </a:lnTo>
                </a:path>
              </a:pathLst>
            </a:custGeom>
            <a:noFill/>
            <a:ln>
              <a:noFill/>
            </a:ln>
          </p:spPr>
          <p:txBody>
            <a:bodyPr vert="horz" wrap="square" lIns="121920" tIns="60960" rIns="121920" bIns="60960" numCol="1" anchor="t" anchorCtr="0" compatLnSpc="1"/>
            <a:lstStyle/>
            <a:p>
              <a:endParaRPr lang="zh-CN" altLang="en-US" sz="2400"/>
            </a:p>
          </p:txBody>
        </p:sp>
        <p:sp>
          <p:nvSpPr>
            <p:cNvPr id="249" name="Freeform 222"/>
            <p:cNvSpPr/>
            <p:nvPr/>
          </p:nvSpPr>
          <p:spPr bwMode="auto">
            <a:xfrm>
              <a:off x="8488818" y="2483725"/>
              <a:ext cx="413725" cy="310295"/>
            </a:xfrm>
            <a:custGeom>
              <a:avLst/>
              <a:gdLst>
                <a:gd name="T0" fmla="*/ 83 w 100"/>
                <a:gd name="T1" fmla="*/ 1 h 75"/>
                <a:gd name="T2" fmla="*/ 74 w 100"/>
                <a:gd name="T3" fmla="*/ 0 h 75"/>
                <a:gd name="T4" fmla="*/ 66 w 100"/>
                <a:gd name="T5" fmla="*/ 2 h 75"/>
                <a:gd name="T6" fmla="*/ 29 w 100"/>
                <a:gd name="T7" fmla="*/ 21 h 75"/>
                <a:gd name="T8" fmla="*/ 28 w 100"/>
                <a:gd name="T9" fmla="*/ 24 h 75"/>
                <a:gd name="T10" fmla="*/ 29 w 100"/>
                <a:gd name="T11" fmla="*/ 25 h 75"/>
                <a:gd name="T12" fmla="*/ 67 w 100"/>
                <a:gd name="T13" fmla="*/ 6 h 75"/>
                <a:gd name="T14" fmla="*/ 74 w 100"/>
                <a:gd name="T15" fmla="*/ 4 h 75"/>
                <a:gd name="T16" fmla="*/ 82 w 100"/>
                <a:gd name="T17" fmla="*/ 5 h 75"/>
                <a:gd name="T18" fmla="*/ 93 w 100"/>
                <a:gd name="T19" fmla="*/ 13 h 75"/>
                <a:gd name="T20" fmla="*/ 94 w 100"/>
                <a:gd name="T21" fmla="*/ 20 h 75"/>
                <a:gd name="T22" fmla="*/ 94 w 100"/>
                <a:gd name="T23" fmla="*/ 27 h 75"/>
                <a:gd name="T24" fmla="*/ 85 w 100"/>
                <a:gd name="T25" fmla="*/ 37 h 75"/>
                <a:gd name="T26" fmla="*/ 25 w 100"/>
                <a:gd name="T27" fmla="*/ 68 h 75"/>
                <a:gd name="T28" fmla="*/ 15 w 100"/>
                <a:gd name="T29" fmla="*/ 70 h 75"/>
                <a:gd name="T30" fmla="*/ 6 w 100"/>
                <a:gd name="T31" fmla="*/ 63 h 75"/>
                <a:gd name="T32" fmla="*/ 4 w 100"/>
                <a:gd name="T33" fmla="*/ 58 h 75"/>
                <a:gd name="T34" fmla="*/ 8 w 100"/>
                <a:gd name="T35" fmla="*/ 48 h 75"/>
                <a:gd name="T36" fmla="*/ 64 w 100"/>
                <a:gd name="T37" fmla="*/ 17 h 75"/>
                <a:gd name="T38" fmla="*/ 69 w 100"/>
                <a:gd name="T39" fmla="*/ 17 h 75"/>
                <a:gd name="T40" fmla="*/ 71 w 100"/>
                <a:gd name="T41" fmla="*/ 17 h 75"/>
                <a:gd name="T42" fmla="*/ 77 w 100"/>
                <a:gd name="T43" fmla="*/ 21 h 75"/>
                <a:gd name="T44" fmla="*/ 78 w 100"/>
                <a:gd name="T45" fmla="*/ 24 h 75"/>
                <a:gd name="T46" fmla="*/ 78 w 100"/>
                <a:gd name="T47" fmla="*/ 28 h 75"/>
                <a:gd name="T48" fmla="*/ 73 w 100"/>
                <a:gd name="T49" fmla="*/ 33 h 75"/>
                <a:gd name="T50" fmla="*/ 24 w 100"/>
                <a:gd name="T51" fmla="*/ 59 h 75"/>
                <a:gd name="T52" fmla="*/ 23 w 100"/>
                <a:gd name="T53" fmla="*/ 62 h 75"/>
                <a:gd name="T54" fmla="*/ 24 w 100"/>
                <a:gd name="T55" fmla="*/ 63 h 75"/>
                <a:gd name="T56" fmla="*/ 75 w 100"/>
                <a:gd name="T57" fmla="*/ 37 h 75"/>
                <a:gd name="T58" fmla="*/ 79 w 100"/>
                <a:gd name="T59" fmla="*/ 33 h 75"/>
                <a:gd name="T60" fmla="*/ 82 w 100"/>
                <a:gd name="T61" fmla="*/ 29 h 75"/>
                <a:gd name="T62" fmla="*/ 81 w 100"/>
                <a:gd name="T63" fmla="*/ 18 h 75"/>
                <a:gd name="T64" fmla="*/ 78 w 100"/>
                <a:gd name="T65" fmla="*/ 14 h 75"/>
                <a:gd name="T66" fmla="*/ 73 w 100"/>
                <a:gd name="T67" fmla="*/ 13 h 75"/>
                <a:gd name="T68" fmla="*/ 63 w 100"/>
                <a:gd name="T69" fmla="*/ 13 h 75"/>
                <a:gd name="T70" fmla="*/ 9 w 100"/>
                <a:gd name="T71" fmla="*/ 41 h 75"/>
                <a:gd name="T72" fmla="*/ 1 w 100"/>
                <a:gd name="T73" fmla="*/ 52 h 75"/>
                <a:gd name="T74" fmla="*/ 1 w 100"/>
                <a:gd name="T75" fmla="*/ 66 h 75"/>
                <a:gd name="T76" fmla="*/ 5 w 100"/>
                <a:gd name="T77" fmla="*/ 70 h 75"/>
                <a:gd name="T78" fmla="*/ 17 w 100"/>
                <a:gd name="T79" fmla="*/ 75 h 75"/>
                <a:gd name="T80" fmla="*/ 23 w 100"/>
                <a:gd name="T81" fmla="*/ 74 h 75"/>
                <a:gd name="T82" fmla="*/ 86 w 100"/>
                <a:gd name="T83" fmla="*/ 41 h 75"/>
                <a:gd name="T84" fmla="*/ 90 w 100"/>
                <a:gd name="T85" fmla="*/ 39 h 75"/>
                <a:gd name="T86" fmla="*/ 97 w 100"/>
                <a:gd name="T87" fmla="*/ 32 h 75"/>
                <a:gd name="T88" fmla="*/ 98 w 100"/>
                <a:gd name="T89" fmla="*/ 28 h 75"/>
                <a:gd name="T90" fmla="*/ 100 w 100"/>
                <a:gd name="T91" fmla="*/ 20 h 75"/>
                <a:gd name="T92" fmla="*/ 97 w 100"/>
                <a:gd name="T93" fmla="*/ 12 h 75"/>
                <a:gd name="T94" fmla="*/ 94 w 100"/>
                <a:gd name="T95" fmla="*/ 8 h 75"/>
                <a:gd name="T96" fmla="*/ 87 w 100"/>
                <a:gd name="T97" fmla="*/ 2 h 75"/>
                <a:gd name="T98" fmla="*/ 83 w 100"/>
                <a:gd name="T99"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5">
                  <a:moveTo>
                    <a:pt x="83" y="1"/>
                  </a:moveTo>
                  <a:lnTo>
                    <a:pt x="83" y="1"/>
                  </a:lnTo>
                  <a:lnTo>
                    <a:pt x="78" y="0"/>
                  </a:lnTo>
                  <a:lnTo>
                    <a:pt x="74" y="0"/>
                  </a:lnTo>
                  <a:lnTo>
                    <a:pt x="70" y="1"/>
                  </a:lnTo>
                  <a:lnTo>
                    <a:pt x="66" y="2"/>
                  </a:lnTo>
                  <a:lnTo>
                    <a:pt x="29" y="21"/>
                  </a:lnTo>
                  <a:lnTo>
                    <a:pt x="29" y="21"/>
                  </a:lnTo>
                  <a:lnTo>
                    <a:pt x="28" y="23"/>
                  </a:lnTo>
                  <a:lnTo>
                    <a:pt x="28" y="24"/>
                  </a:lnTo>
                  <a:lnTo>
                    <a:pt x="28" y="24"/>
                  </a:lnTo>
                  <a:lnTo>
                    <a:pt x="29" y="25"/>
                  </a:lnTo>
                  <a:lnTo>
                    <a:pt x="32" y="25"/>
                  </a:lnTo>
                  <a:lnTo>
                    <a:pt x="67" y="6"/>
                  </a:lnTo>
                  <a:lnTo>
                    <a:pt x="67" y="6"/>
                  </a:lnTo>
                  <a:lnTo>
                    <a:pt x="74" y="4"/>
                  </a:lnTo>
                  <a:lnTo>
                    <a:pt x="82" y="5"/>
                  </a:lnTo>
                  <a:lnTo>
                    <a:pt x="82" y="5"/>
                  </a:lnTo>
                  <a:lnTo>
                    <a:pt x="87" y="8"/>
                  </a:lnTo>
                  <a:lnTo>
                    <a:pt x="93" y="13"/>
                  </a:lnTo>
                  <a:lnTo>
                    <a:pt x="93" y="13"/>
                  </a:lnTo>
                  <a:lnTo>
                    <a:pt x="94" y="20"/>
                  </a:lnTo>
                  <a:lnTo>
                    <a:pt x="94" y="27"/>
                  </a:lnTo>
                  <a:lnTo>
                    <a:pt x="94" y="27"/>
                  </a:lnTo>
                  <a:lnTo>
                    <a:pt x="90" y="33"/>
                  </a:lnTo>
                  <a:lnTo>
                    <a:pt x="85" y="37"/>
                  </a:lnTo>
                  <a:lnTo>
                    <a:pt x="25" y="68"/>
                  </a:lnTo>
                  <a:lnTo>
                    <a:pt x="25" y="68"/>
                  </a:lnTo>
                  <a:lnTo>
                    <a:pt x="20" y="70"/>
                  </a:lnTo>
                  <a:lnTo>
                    <a:pt x="15" y="70"/>
                  </a:lnTo>
                  <a:lnTo>
                    <a:pt x="9" y="67"/>
                  </a:lnTo>
                  <a:lnTo>
                    <a:pt x="6" y="63"/>
                  </a:lnTo>
                  <a:lnTo>
                    <a:pt x="6" y="63"/>
                  </a:lnTo>
                  <a:lnTo>
                    <a:pt x="4" y="58"/>
                  </a:lnTo>
                  <a:lnTo>
                    <a:pt x="5" y="52"/>
                  </a:lnTo>
                  <a:lnTo>
                    <a:pt x="8" y="48"/>
                  </a:lnTo>
                  <a:lnTo>
                    <a:pt x="12" y="45"/>
                  </a:lnTo>
                  <a:lnTo>
                    <a:pt x="64" y="17"/>
                  </a:lnTo>
                  <a:lnTo>
                    <a:pt x="64" y="17"/>
                  </a:lnTo>
                  <a:lnTo>
                    <a:pt x="69" y="17"/>
                  </a:lnTo>
                  <a:lnTo>
                    <a:pt x="71" y="17"/>
                  </a:lnTo>
                  <a:lnTo>
                    <a:pt x="71" y="17"/>
                  </a:lnTo>
                  <a:lnTo>
                    <a:pt x="75" y="18"/>
                  </a:lnTo>
                  <a:lnTo>
                    <a:pt x="77" y="21"/>
                  </a:lnTo>
                  <a:lnTo>
                    <a:pt x="77" y="21"/>
                  </a:lnTo>
                  <a:lnTo>
                    <a:pt x="78" y="24"/>
                  </a:lnTo>
                  <a:lnTo>
                    <a:pt x="78" y="28"/>
                  </a:lnTo>
                  <a:lnTo>
                    <a:pt x="78" y="28"/>
                  </a:lnTo>
                  <a:lnTo>
                    <a:pt x="75" y="31"/>
                  </a:lnTo>
                  <a:lnTo>
                    <a:pt x="73" y="33"/>
                  </a:lnTo>
                  <a:lnTo>
                    <a:pt x="24" y="59"/>
                  </a:lnTo>
                  <a:lnTo>
                    <a:pt x="24" y="59"/>
                  </a:lnTo>
                  <a:lnTo>
                    <a:pt x="23" y="60"/>
                  </a:lnTo>
                  <a:lnTo>
                    <a:pt x="23" y="62"/>
                  </a:lnTo>
                  <a:lnTo>
                    <a:pt x="23" y="62"/>
                  </a:lnTo>
                  <a:lnTo>
                    <a:pt x="24" y="63"/>
                  </a:lnTo>
                  <a:lnTo>
                    <a:pt x="25" y="63"/>
                  </a:lnTo>
                  <a:lnTo>
                    <a:pt x="75" y="37"/>
                  </a:lnTo>
                  <a:lnTo>
                    <a:pt x="75" y="37"/>
                  </a:lnTo>
                  <a:lnTo>
                    <a:pt x="79" y="33"/>
                  </a:lnTo>
                  <a:lnTo>
                    <a:pt x="82" y="29"/>
                  </a:lnTo>
                  <a:lnTo>
                    <a:pt x="82" y="29"/>
                  </a:lnTo>
                  <a:lnTo>
                    <a:pt x="83" y="24"/>
                  </a:lnTo>
                  <a:lnTo>
                    <a:pt x="81" y="18"/>
                  </a:lnTo>
                  <a:lnTo>
                    <a:pt x="81" y="18"/>
                  </a:lnTo>
                  <a:lnTo>
                    <a:pt x="78" y="14"/>
                  </a:lnTo>
                  <a:lnTo>
                    <a:pt x="73" y="13"/>
                  </a:lnTo>
                  <a:lnTo>
                    <a:pt x="73" y="13"/>
                  </a:lnTo>
                  <a:lnTo>
                    <a:pt x="67" y="12"/>
                  </a:lnTo>
                  <a:lnTo>
                    <a:pt x="63" y="13"/>
                  </a:lnTo>
                  <a:lnTo>
                    <a:pt x="9" y="41"/>
                  </a:lnTo>
                  <a:lnTo>
                    <a:pt x="9" y="41"/>
                  </a:lnTo>
                  <a:lnTo>
                    <a:pt x="4" y="45"/>
                  </a:lnTo>
                  <a:lnTo>
                    <a:pt x="1" y="52"/>
                  </a:lnTo>
                  <a:lnTo>
                    <a:pt x="0" y="59"/>
                  </a:lnTo>
                  <a:lnTo>
                    <a:pt x="1" y="66"/>
                  </a:lnTo>
                  <a:lnTo>
                    <a:pt x="1" y="66"/>
                  </a:lnTo>
                  <a:lnTo>
                    <a:pt x="5" y="70"/>
                  </a:lnTo>
                  <a:lnTo>
                    <a:pt x="10" y="74"/>
                  </a:lnTo>
                  <a:lnTo>
                    <a:pt x="17" y="75"/>
                  </a:lnTo>
                  <a:lnTo>
                    <a:pt x="23" y="74"/>
                  </a:lnTo>
                  <a:lnTo>
                    <a:pt x="23" y="74"/>
                  </a:lnTo>
                  <a:lnTo>
                    <a:pt x="27" y="72"/>
                  </a:lnTo>
                  <a:lnTo>
                    <a:pt x="86" y="41"/>
                  </a:lnTo>
                  <a:lnTo>
                    <a:pt x="86" y="41"/>
                  </a:lnTo>
                  <a:lnTo>
                    <a:pt x="90" y="39"/>
                  </a:lnTo>
                  <a:lnTo>
                    <a:pt x="94" y="36"/>
                  </a:lnTo>
                  <a:lnTo>
                    <a:pt x="97" y="32"/>
                  </a:lnTo>
                  <a:lnTo>
                    <a:pt x="98" y="28"/>
                  </a:lnTo>
                  <a:lnTo>
                    <a:pt x="98" y="28"/>
                  </a:lnTo>
                  <a:lnTo>
                    <a:pt x="100" y="24"/>
                  </a:lnTo>
                  <a:lnTo>
                    <a:pt x="100" y="20"/>
                  </a:lnTo>
                  <a:lnTo>
                    <a:pt x="98" y="16"/>
                  </a:lnTo>
                  <a:lnTo>
                    <a:pt x="97" y="12"/>
                  </a:lnTo>
                  <a:lnTo>
                    <a:pt x="97" y="12"/>
                  </a:lnTo>
                  <a:lnTo>
                    <a:pt x="94" y="8"/>
                  </a:lnTo>
                  <a:lnTo>
                    <a:pt x="91" y="5"/>
                  </a:lnTo>
                  <a:lnTo>
                    <a:pt x="87" y="2"/>
                  </a:lnTo>
                  <a:lnTo>
                    <a:pt x="83" y="1"/>
                  </a:lnTo>
                  <a:lnTo>
                    <a:pt x="83" y="1"/>
                  </a:lnTo>
                  <a:close/>
                </a:path>
              </a:pathLst>
            </a:custGeom>
            <a:solidFill>
              <a:srgbClr val="EAAB28"/>
            </a:solidFill>
            <a:ln>
              <a:noFill/>
            </a:ln>
          </p:spPr>
          <p:txBody>
            <a:bodyPr vert="horz" wrap="square" lIns="121920" tIns="60960" rIns="121920" bIns="60960" numCol="1" anchor="t" anchorCtr="0" compatLnSpc="1"/>
            <a:lstStyle/>
            <a:p>
              <a:endParaRPr lang="zh-CN" altLang="en-US" sz="2400"/>
            </a:p>
          </p:txBody>
        </p:sp>
        <p:sp>
          <p:nvSpPr>
            <p:cNvPr id="250" name="Freeform 223"/>
            <p:cNvSpPr/>
            <p:nvPr/>
          </p:nvSpPr>
          <p:spPr bwMode="auto">
            <a:xfrm>
              <a:off x="8455721" y="2198250"/>
              <a:ext cx="409591" cy="302021"/>
            </a:xfrm>
            <a:custGeom>
              <a:avLst/>
              <a:gdLst>
                <a:gd name="T0" fmla="*/ 85 w 99"/>
                <a:gd name="T1" fmla="*/ 0 h 73"/>
                <a:gd name="T2" fmla="*/ 75 w 99"/>
                <a:gd name="T3" fmla="*/ 0 h 73"/>
                <a:gd name="T4" fmla="*/ 67 w 99"/>
                <a:gd name="T5" fmla="*/ 1 h 73"/>
                <a:gd name="T6" fmla="*/ 31 w 99"/>
                <a:gd name="T7" fmla="*/ 19 h 73"/>
                <a:gd name="T8" fmla="*/ 29 w 99"/>
                <a:gd name="T9" fmla="*/ 23 h 73"/>
                <a:gd name="T10" fmla="*/ 31 w 99"/>
                <a:gd name="T11" fmla="*/ 24 h 73"/>
                <a:gd name="T12" fmla="*/ 68 w 99"/>
                <a:gd name="T13" fmla="*/ 5 h 73"/>
                <a:gd name="T14" fmla="*/ 75 w 99"/>
                <a:gd name="T15" fmla="*/ 4 h 73"/>
                <a:gd name="T16" fmla="*/ 83 w 99"/>
                <a:gd name="T17" fmla="*/ 5 h 73"/>
                <a:gd name="T18" fmla="*/ 94 w 99"/>
                <a:gd name="T19" fmla="*/ 13 h 73"/>
                <a:gd name="T20" fmla="*/ 95 w 99"/>
                <a:gd name="T21" fmla="*/ 20 h 73"/>
                <a:gd name="T22" fmla="*/ 94 w 99"/>
                <a:gd name="T23" fmla="*/ 27 h 73"/>
                <a:gd name="T24" fmla="*/ 85 w 99"/>
                <a:gd name="T25" fmla="*/ 38 h 73"/>
                <a:gd name="T26" fmla="*/ 24 w 99"/>
                <a:gd name="T27" fmla="*/ 67 h 73"/>
                <a:gd name="T28" fmla="*/ 13 w 99"/>
                <a:gd name="T29" fmla="*/ 67 h 73"/>
                <a:gd name="T30" fmla="*/ 5 w 99"/>
                <a:gd name="T31" fmla="*/ 60 h 73"/>
                <a:gd name="T32" fmla="*/ 4 w 99"/>
                <a:gd name="T33" fmla="*/ 56 h 73"/>
                <a:gd name="T34" fmla="*/ 8 w 99"/>
                <a:gd name="T35" fmla="*/ 46 h 73"/>
                <a:gd name="T36" fmla="*/ 66 w 99"/>
                <a:gd name="T37" fmla="*/ 17 h 73"/>
                <a:gd name="T38" fmla="*/ 68 w 99"/>
                <a:gd name="T39" fmla="*/ 16 h 73"/>
                <a:gd name="T40" fmla="*/ 72 w 99"/>
                <a:gd name="T41" fmla="*/ 16 h 73"/>
                <a:gd name="T42" fmla="*/ 78 w 99"/>
                <a:gd name="T43" fmla="*/ 21 h 73"/>
                <a:gd name="T44" fmla="*/ 79 w 99"/>
                <a:gd name="T45" fmla="*/ 24 h 73"/>
                <a:gd name="T46" fmla="*/ 78 w 99"/>
                <a:gd name="T47" fmla="*/ 28 h 73"/>
                <a:gd name="T48" fmla="*/ 74 w 99"/>
                <a:gd name="T49" fmla="*/ 33 h 73"/>
                <a:gd name="T50" fmla="*/ 24 w 99"/>
                <a:gd name="T51" fmla="*/ 58 h 73"/>
                <a:gd name="T52" fmla="*/ 23 w 99"/>
                <a:gd name="T53" fmla="*/ 60 h 73"/>
                <a:gd name="T54" fmla="*/ 24 w 99"/>
                <a:gd name="T55" fmla="*/ 62 h 73"/>
                <a:gd name="T56" fmla="*/ 75 w 99"/>
                <a:gd name="T57" fmla="*/ 38 h 73"/>
                <a:gd name="T58" fmla="*/ 81 w 99"/>
                <a:gd name="T59" fmla="*/ 33 h 73"/>
                <a:gd name="T60" fmla="*/ 83 w 99"/>
                <a:gd name="T61" fmla="*/ 29 h 73"/>
                <a:gd name="T62" fmla="*/ 82 w 99"/>
                <a:gd name="T63" fmla="*/ 19 h 73"/>
                <a:gd name="T64" fmla="*/ 79 w 99"/>
                <a:gd name="T65" fmla="*/ 15 h 73"/>
                <a:gd name="T66" fmla="*/ 74 w 99"/>
                <a:gd name="T67" fmla="*/ 12 h 73"/>
                <a:gd name="T68" fmla="*/ 63 w 99"/>
                <a:gd name="T69" fmla="*/ 13 h 73"/>
                <a:gd name="T70" fmla="*/ 10 w 99"/>
                <a:gd name="T71" fmla="*/ 39 h 73"/>
                <a:gd name="T72" fmla="*/ 1 w 99"/>
                <a:gd name="T73" fmla="*/ 50 h 73"/>
                <a:gd name="T74" fmla="*/ 1 w 99"/>
                <a:gd name="T75" fmla="*/ 63 h 73"/>
                <a:gd name="T76" fmla="*/ 5 w 99"/>
                <a:gd name="T77" fmla="*/ 69 h 73"/>
                <a:gd name="T78" fmla="*/ 16 w 99"/>
                <a:gd name="T79" fmla="*/ 73 h 73"/>
                <a:gd name="T80" fmla="*/ 23 w 99"/>
                <a:gd name="T81" fmla="*/ 73 h 73"/>
                <a:gd name="T82" fmla="*/ 87 w 99"/>
                <a:gd name="T83" fmla="*/ 42 h 73"/>
                <a:gd name="T84" fmla="*/ 91 w 99"/>
                <a:gd name="T85" fmla="*/ 39 h 73"/>
                <a:gd name="T86" fmla="*/ 97 w 99"/>
                <a:gd name="T87" fmla="*/ 32 h 73"/>
                <a:gd name="T88" fmla="*/ 98 w 99"/>
                <a:gd name="T89" fmla="*/ 28 h 73"/>
                <a:gd name="T90" fmla="*/ 99 w 99"/>
                <a:gd name="T91" fmla="*/ 20 h 73"/>
                <a:gd name="T92" fmla="*/ 98 w 99"/>
                <a:gd name="T93" fmla="*/ 12 h 73"/>
                <a:gd name="T94" fmla="*/ 95 w 99"/>
                <a:gd name="T95" fmla="*/ 8 h 73"/>
                <a:gd name="T96" fmla="*/ 89 w 99"/>
                <a:gd name="T97" fmla="*/ 2 h 73"/>
                <a:gd name="T98" fmla="*/ 85 w 99"/>
                <a:gd name="T9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 h="73">
                  <a:moveTo>
                    <a:pt x="85" y="0"/>
                  </a:moveTo>
                  <a:lnTo>
                    <a:pt x="85" y="0"/>
                  </a:lnTo>
                  <a:lnTo>
                    <a:pt x="79" y="0"/>
                  </a:lnTo>
                  <a:lnTo>
                    <a:pt x="75" y="0"/>
                  </a:lnTo>
                  <a:lnTo>
                    <a:pt x="71" y="0"/>
                  </a:lnTo>
                  <a:lnTo>
                    <a:pt x="67" y="1"/>
                  </a:lnTo>
                  <a:lnTo>
                    <a:pt x="31" y="19"/>
                  </a:lnTo>
                  <a:lnTo>
                    <a:pt x="31" y="19"/>
                  </a:lnTo>
                  <a:lnTo>
                    <a:pt x="29" y="20"/>
                  </a:lnTo>
                  <a:lnTo>
                    <a:pt x="29" y="23"/>
                  </a:lnTo>
                  <a:lnTo>
                    <a:pt x="29" y="23"/>
                  </a:lnTo>
                  <a:lnTo>
                    <a:pt x="31" y="24"/>
                  </a:lnTo>
                  <a:lnTo>
                    <a:pt x="32" y="23"/>
                  </a:lnTo>
                  <a:lnTo>
                    <a:pt x="68" y="5"/>
                  </a:lnTo>
                  <a:lnTo>
                    <a:pt x="68" y="5"/>
                  </a:lnTo>
                  <a:lnTo>
                    <a:pt x="75" y="4"/>
                  </a:lnTo>
                  <a:lnTo>
                    <a:pt x="83" y="5"/>
                  </a:lnTo>
                  <a:lnTo>
                    <a:pt x="83" y="5"/>
                  </a:lnTo>
                  <a:lnTo>
                    <a:pt x="89" y="8"/>
                  </a:lnTo>
                  <a:lnTo>
                    <a:pt x="94" y="13"/>
                  </a:lnTo>
                  <a:lnTo>
                    <a:pt x="94" y="13"/>
                  </a:lnTo>
                  <a:lnTo>
                    <a:pt x="95" y="20"/>
                  </a:lnTo>
                  <a:lnTo>
                    <a:pt x="94" y="27"/>
                  </a:lnTo>
                  <a:lnTo>
                    <a:pt x="94" y="27"/>
                  </a:lnTo>
                  <a:lnTo>
                    <a:pt x="90" y="33"/>
                  </a:lnTo>
                  <a:lnTo>
                    <a:pt x="85" y="38"/>
                  </a:lnTo>
                  <a:lnTo>
                    <a:pt x="24" y="67"/>
                  </a:lnTo>
                  <a:lnTo>
                    <a:pt x="24" y="67"/>
                  </a:lnTo>
                  <a:lnTo>
                    <a:pt x="18" y="69"/>
                  </a:lnTo>
                  <a:lnTo>
                    <a:pt x="13" y="67"/>
                  </a:lnTo>
                  <a:lnTo>
                    <a:pt x="9" y="65"/>
                  </a:lnTo>
                  <a:lnTo>
                    <a:pt x="5" y="60"/>
                  </a:lnTo>
                  <a:lnTo>
                    <a:pt x="5" y="60"/>
                  </a:lnTo>
                  <a:lnTo>
                    <a:pt x="4" y="56"/>
                  </a:lnTo>
                  <a:lnTo>
                    <a:pt x="5" y="51"/>
                  </a:lnTo>
                  <a:lnTo>
                    <a:pt x="8" y="46"/>
                  </a:lnTo>
                  <a:lnTo>
                    <a:pt x="12" y="43"/>
                  </a:lnTo>
                  <a:lnTo>
                    <a:pt x="66" y="17"/>
                  </a:lnTo>
                  <a:lnTo>
                    <a:pt x="66" y="17"/>
                  </a:lnTo>
                  <a:lnTo>
                    <a:pt x="68" y="16"/>
                  </a:lnTo>
                  <a:lnTo>
                    <a:pt x="72" y="16"/>
                  </a:lnTo>
                  <a:lnTo>
                    <a:pt x="72" y="16"/>
                  </a:lnTo>
                  <a:lnTo>
                    <a:pt x="75" y="19"/>
                  </a:lnTo>
                  <a:lnTo>
                    <a:pt x="78" y="21"/>
                  </a:lnTo>
                  <a:lnTo>
                    <a:pt x="78" y="21"/>
                  </a:lnTo>
                  <a:lnTo>
                    <a:pt x="79" y="24"/>
                  </a:lnTo>
                  <a:lnTo>
                    <a:pt x="78" y="28"/>
                  </a:lnTo>
                  <a:lnTo>
                    <a:pt x="78" y="28"/>
                  </a:lnTo>
                  <a:lnTo>
                    <a:pt x="77" y="31"/>
                  </a:lnTo>
                  <a:lnTo>
                    <a:pt x="74" y="33"/>
                  </a:lnTo>
                  <a:lnTo>
                    <a:pt x="24" y="58"/>
                  </a:lnTo>
                  <a:lnTo>
                    <a:pt x="24" y="58"/>
                  </a:lnTo>
                  <a:lnTo>
                    <a:pt x="23" y="59"/>
                  </a:lnTo>
                  <a:lnTo>
                    <a:pt x="23" y="60"/>
                  </a:lnTo>
                  <a:lnTo>
                    <a:pt x="23" y="60"/>
                  </a:lnTo>
                  <a:lnTo>
                    <a:pt x="24" y="62"/>
                  </a:lnTo>
                  <a:lnTo>
                    <a:pt x="25" y="62"/>
                  </a:lnTo>
                  <a:lnTo>
                    <a:pt x="75" y="38"/>
                  </a:lnTo>
                  <a:lnTo>
                    <a:pt x="75" y="38"/>
                  </a:lnTo>
                  <a:lnTo>
                    <a:pt x="81" y="33"/>
                  </a:lnTo>
                  <a:lnTo>
                    <a:pt x="83" y="29"/>
                  </a:lnTo>
                  <a:lnTo>
                    <a:pt x="83" y="29"/>
                  </a:lnTo>
                  <a:lnTo>
                    <a:pt x="83" y="24"/>
                  </a:lnTo>
                  <a:lnTo>
                    <a:pt x="82" y="19"/>
                  </a:lnTo>
                  <a:lnTo>
                    <a:pt x="82" y="19"/>
                  </a:lnTo>
                  <a:lnTo>
                    <a:pt x="79" y="15"/>
                  </a:lnTo>
                  <a:lnTo>
                    <a:pt x="74" y="12"/>
                  </a:lnTo>
                  <a:lnTo>
                    <a:pt x="74" y="12"/>
                  </a:lnTo>
                  <a:lnTo>
                    <a:pt x="68" y="12"/>
                  </a:lnTo>
                  <a:lnTo>
                    <a:pt x="63" y="13"/>
                  </a:lnTo>
                  <a:lnTo>
                    <a:pt x="10" y="39"/>
                  </a:lnTo>
                  <a:lnTo>
                    <a:pt x="10" y="39"/>
                  </a:lnTo>
                  <a:lnTo>
                    <a:pt x="4" y="43"/>
                  </a:lnTo>
                  <a:lnTo>
                    <a:pt x="1" y="50"/>
                  </a:lnTo>
                  <a:lnTo>
                    <a:pt x="0" y="56"/>
                  </a:lnTo>
                  <a:lnTo>
                    <a:pt x="1" y="63"/>
                  </a:lnTo>
                  <a:lnTo>
                    <a:pt x="1" y="63"/>
                  </a:lnTo>
                  <a:lnTo>
                    <a:pt x="5" y="69"/>
                  </a:lnTo>
                  <a:lnTo>
                    <a:pt x="10" y="71"/>
                  </a:lnTo>
                  <a:lnTo>
                    <a:pt x="16" y="73"/>
                  </a:lnTo>
                  <a:lnTo>
                    <a:pt x="23" y="73"/>
                  </a:lnTo>
                  <a:lnTo>
                    <a:pt x="23" y="73"/>
                  </a:lnTo>
                  <a:lnTo>
                    <a:pt x="27" y="71"/>
                  </a:lnTo>
                  <a:lnTo>
                    <a:pt x="87" y="42"/>
                  </a:lnTo>
                  <a:lnTo>
                    <a:pt x="87" y="42"/>
                  </a:lnTo>
                  <a:lnTo>
                    <a:pt x="91" y="39"/>
                  </a:lnTo>
                  <a:lnTo>
                    <a:pt x="94" y="36"/>
                  </a:lnTo>
                  <a:lnTo>
                    <a:pt x="97" y="32"/>
                  </a:lnTo>
                  <a:lnTo>
                    <a:pt x="98" y="28"/>
                  </a:lnTo>
                  <a:lnTo>
                    <a:pt x="98" y="28"/>
                  </a:lnTo>
                  <a:lnTo>
                    <a:pt x="99" y="24"/>
                  </a:lnTo>
                  <a:lnTo>
                    <a:pt x="99" y="20"/>
                  </a:lnTo>
                  <a:lnTo>
                    <a:pt x="99" y="16"/>
                  </a:lnTo>
                  <a:lnTo>
                    <a:pt x="98" y="12"/>
                  </a:lnTo>
                  <a:lnTo>
                    <a:pt x="98" y="12"/>
                  </a:lnTo>
                  <a:lnTo>
                    <a:pt x="95" y="8"/>
                  </a:lnTo>
                  <a:lnTo>
                    <a:pt x="93" y="5"/>
                  </a:lnTo>
                  <a:lnTo>
                    <a:pt x="89" y="2"/>
                  </a:lnTo>
                  <a:lnTo>
                    <a:pt x="85" y="0"/>
                  </a:lnTo>
                  <a:lnTo>
                    <a:pt x="85" y="0"/>
                  </a:lnTo>
                  <a:close/>
                </a:path>
              </a:pathLst>
            </a:custGeom>
            <a:solidFill>
              <a:srgbClr val="DE5614"/>
            </a:solidFill>
            <a:ln>
              <a:noFill/>
            </a:ln>
          </p:spPr>
          <p:txBody>
            <a:bodyPr vert="horz" wrap="square" lIns="121920" tIns="60960" rIns="121920" bIns="60960" numCol="1" anchor="t" anchorCtr="0" compatLnSpc="1"/>
            <a:lstStyle/>
            <a:p>
              <a:endParaRPr lang="zh-CN" altLang="en-US" sz="2400"/>
            </a:p>
          </p:txBody>
        </p:sp>
      </p:grpSp>
      <p:sp>
        <p:nvSpPr>
          <p:cNvPr id="2" name="文本框 1"/>
          <p:cNvSpPr txBox="1"/>
          <p:nvPr/>
        </p:nvSpPr>
        <p:spPr>
          <a:xfrm>
            <a:off x="-1749287" y="-2213113"/>
            <a:ext cx="184731" cy="369332"/>
          </a:xfrm>
          <a:prstGeom prst="rect">
            <a:avLst/>
          </a:prstGeom>
          <a:noFill/>
        </p:spPr>
        <p:txBody>
          <a:bodyPr wrap="none" rtlCol="0">
            <a:spAutoFit/>
          </a:bodyPr>
          <a:lstStyle/>
          <a:p>
            <a:endParaRPr kumimoji="1" lang="zh-CN" altLang="en-US"/>
          </a:p>
        </p:txBody>
      </p:sp>
      <p:sp>
        <p:nvSpPr>
          <p:cNvPr id="3" name="文本框 2"/>
          <p:cNvSpPr txBox="1"/>
          <p:nvPr/>
        </p:nvSpPr>
        <p:spPr>
          <a:xfrm>
            <a:off x="-1749287" y="-2213113"/>
            <a:ext cx="184731"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1749287" y="-2213113"/>
            <a:ext cx="184731" cy="369332"/>
          </a:xfrm>
          <a:prstGeom prst="rect">
            <a:avLst/>
          </a:prstGeom>
          <a:noFill/>
        </p:spPr>
        <p:txBody>
          <a:bodyPr wrap="none" rtlCol="0">
            <a:spAutoFit/>
          </a:bodyPr>
          <a:lstStyle/>
          <a:p>
            <a:endParaRPr kumimoji="1" lang="zh-CN" altLang="en-US" dirty="0"/>
          </a:p>
        </p:txBody>
      </p:sp>
      <p:sp>
        <p:nvSpPr>
          <p:cNvPr id="18" name="文本框 17"/>
          <p:cNvSpPr txBox="1"/>
          <p:nvPr/>
        </p:nvSpPr>
        <p:spPr>
          <a:xfrm>
            <a:off x="-1749287" y="-2213113"/>
            <a:ext cx="184731" cy="369332"/>
          </a:xfrm>
          <a:prstGeom prst="rect">
            <a:avLst/>
          </a:prstGeom>
          <a:noFill/>
        </p:spPr>
        <p:txBody>
          <a:bodyPr wrap="none" rtlCol="0">
            <a:spAutoFit/>
          </a:bodyPr>
          <a:lstStyle/>
          <a:p>
            <a:endParaRPr kumimoji="1" lang="zh-CN" altLang="en-US" dirty="0"/>
          </a:p>
        </p:txBody>
      </p:sp>
      <p:sp>
        <p:nvSpPr>
          <p:cNvPr id="389" name="矩形 133"/>
          <p:cNvSpPr/>
          <p:nvPr/>
        </p:nvSpPr>
        <p:spPr>
          <a:xfrm>
            <a:off x="0" y="27305"/>
            <a:ext cx="12216765" cy="70739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grpSp>
        <p:nvGrpSpPr>
          <p:cNvPr id="390" name="组合 134"/>
          <p:cNvGrpSpPr/>
          <p:nvPr/>
        </p:nvGrpSpPr>
        <p:grpSpPr>
          <a:xfrm>
            <a:off x="680603" y="1222610"/>
            <a:ext cx="3786606" cy="3584566"/>
            <a:chOff x="2492159" y="1319246"/>
            <a:chExt cx="3441606" cy="3224490"/>
          </a:xfrm>
        </p:grpSpPr>
        <p:sp>
          <p:nvSpPr>
            <p:cNvPr id="391" name="Freeform 10"/>
            <p:cNvSpPr/>
            <p:nvPr/>
          </p:nvSpPr>
          <p:spPr bwMode="auto">
            <a:xfrm>
              <a:off x="3986717" y="1319246"/>
              <a:ext cx="1947048" cy="2151021"/>
            </a:xfrm>
            <a:custGeom>
              <a:avLst/>
              <a:gdLst>
                <a:gd name="T0" fmla="*/ 1606 w 3207"/>
                <a:gd name="T1" fmla="*/ 3189 h 3541"/>
                <a:gd name="T2" fmla="*/ 2390 w 3207"/>
                <a:gd name="T3" fmla="*/ 3541 h 3541"/>
                <a:gd name="T4" fmla="*/ 3206 w 3207"/>
                <a:gd name="T5" fmla="*/ 2917 h 3541"/>
                <a:gd name="T6" fmla="*/ 3207 w 3207"/>
                <a:gd name="T7" fmla="*/ 2918 h 3541"/>
                <a:gd name="T8" fmla="*/ 6 w 3207"/>
                <a:gd name="T9" fmla="*/ 5 h 3541"/>
                <a:gd name="T10" fmla="*/ 3 w 3207"/>
                <a:gd name="T11" fmla="*/ 0 h 3541"/>
                <a:gd name="T12" fmla="*/ 6 w 3207"/>
                <a:gd name="T13" fmla="*/ 5 h 3541"/>
                <a:gd name="T14" fmla="*/ 598 w 3207"/>
                <a:gd name="T15" fmla="*/ 805 h 3541"/>
                <a:gd name="T16" fmla="*/ 230 w 3207"/>
                <a:gd name="T17" fmla="*/ 1621 h 3541"/>
                <a:gd name="T18" fmla="*/ 231 w 3207"/>
                <a:gd name="T19" fmla="*/ 1625 h 3541"/>
                <a:gd name="T20" fmla="*/ 1606 w 3207"/>
                <a:gd name="T21" fmla="*/ 3189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41">
                  <a:moveTo>
                    <a:pt x="1606" y="3189"/>
                  </a:moveTo>
                  <a:lnTo>
                    <a:pt x="2390" y="3541"/>
                  </a:lnTo>
                  <a:lnTo>
                    <a:pt x="3206" y="2917"/>
                  </a:lnTo>
                  <a:lnTo>
                    <a:pt x="3207" y="2918"/>
                  </a:lnTo>
                  <a:cubicBezTo>
                    <a:pt x="3055" y="1282"/>
                    <a:pt x="1679" y="0"/>
                    <a:pt x="6" y="5"/>
                  </a:cubicBezTo>
                  <a:lnTo>
                    <a:pt x="3" y="0"/>
                  </a:lnTo>
                  <a:cubicBezTo>
                    <a:pt x="2" y="0"/>
                    <a:pt x="0" y="0"/>
                    <a:pt x="6" y="5"/>
                  </a:cubicBezTo>
                  <a:lnTo>
                    <a:pt x="598" y="805"/>
                  </a:lnTo>
                  <a:lnTo>
                    <a:pt x="230" y="1621"/>
                  </a:lnTo>
                  <a:lnTo>
                    <a:pt x="231" y="1625"/>
                  </a:lnTo>
                  <a:cubicBezTo>
                    <a:pt x="1000" y="1734"/>
                    <a:pt x="1594" y="2388"/>
                    <a:pt x="1606" y="3189"/>
                  </a:cubicBezTo>
                  <a:close/>
                </a:path>
              </a:pathLst>
            </a:custGeom>
            <a:solidFill>
              <a:srgbClr val="203864"/>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92" name="矩形 136"/>
            <p:cNvSpPr/>
            <p:nvPr/>
          </p:nvSpPr>
          <p:spPr>
            <a:xfrm rot="3412024">
              <a:off x="2492158" y="1793335"/>
              <a:ext cx="2750401" cy="2750400"/>
            </a:xfrm>
            <a:prstGeom prst="rect">
              <a:avLst/>
            </a:prstGeom>
            <a:noFill/>
            <a:ln w="25400" cap="flat" cmpd="sng" algn="ctr">
              <a:noFill/>
              <a:prstDash val="solid"/>
            </a:ln>
            <a:effectLst/>
          </p:spPr>
          <p:txBody>
            <a:bodyPr spcFirstLastPara="1" lIns="89611" tIns="44807" rIns="89611" bIns="44807" numCol="1" anchor="ctr">
              <a:prstTxWarp prst="textArchUp">
                <a:avLst/>
              </a:prstTxWarp>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2400" kern="0" dirty="0">
                  <a:solidFill>
                    <a:srgbClr val="F9F9F9"/>
                  </a:solidFill>
                  <a:latin typeface="微软雅黑" panose="020B0503020204020204" charset="-122"/>
                  <a:ea typeface="微软雅黑" panose="020B0503020204020204" charset="-122"/>
                </a:rPr>
                <a:t>求职者人数</a:t>
              </a:r>
              <a:endParaRPr lang="zh-CN" altLang="en-US" sz="2400" kern="0" dirty="0">
                <a:solidFill>
                  <a:srgbClr val="F9F9F9"/>
                </a:solidFill>
                <a:latin typeface="微软雅黑" panose="020B0503020204020204" charset="-122"/>
                <a:ea typeface="微软雅黑" panose="020B0503020204020204" charset="-122"/>
              </a:endParaRPr>
            </a:p>
            <a:p>
              <a:pPr marL="0" marR="0" lvl="0" indent="0" algn="ctr" defTabSz="913765" rtl="0" eaLnBrk="1" fontAlgn="auto" latinLnBrk="0" hangingPunct="1">
                <a:lnSpc>
                  <a:spcPct val="100000"/>
                </a:lnSpc>
                <a:spcBef>
                  <a:spcPts val="0"/>
                </a:spcBef>
                <a:spcAft>
                  <a:spcPts val="0"/>
                </a:spcAft>
                <a:buClrTx/>
                <a:buSzTx/>
                <a:buFontTx/>
                <a:buNone/>
                <a:defRPr/>
              </a:pPr>
              <a:endParaRPr lang="zh-CN" altLang="en-US" sz="2400" kern="0" dirty="0">
                <a:solidFill>
                  <a:srgbClr val="F9F9F9"/>
                </a:solidFill>
                <a:latin typeface="微软雅黑" panose="020B0503020204020204" charset="-122"/>
                <a:ea typeface="微软雅黑" panose="020B0503020204020204" charset="-122"/>
              </a:endParaRPr>
            </a:p>
          </p:txBody>
        </p:sp>
      </p:grpSp>
      <p:grpSp>
        <p:nvGrpSpPr>
          <p:cNvPr id="393" name="组合 143"/>
          <p:cNvGrpSpPr/>
          <p:nvPr/>
        </p:nvGrpSpPr>
        <p:grpSpPr>
          <a:xfrm>
            <a:off x="249328" y="1242961"/>
            <a:ext cx="3882381" cy="3729551"/>
            <a:chOff x="2045528" y="1336267"/>
            <a:chExt cx="3528646" cy="3354905"/>
          </a:xfrm>
        </p:grpSpPr>
        <p:sp>
          <p:nvSpPr>
            <p:cNvPr id="394" name="Freeform 7"/>
            <p:cNvSpPr/>
            <p:nvPr/>
          </p:nvSpPr>
          <p:spPr bwMode="auto">
            <a:xfrm>
              <a:off x="2045528" y="1336267"/>
              <a:ext cx="2151148" cy="1948555"/>
            </a:xfrm>
            <a:custGeom>
              <a:avLst/>
              <a:gdLst>
                <a:gd name="T0" fmla="*/ 1625 w 3541"/>
                <a:gd name="T1" fmla="*/ 2978 h 3207"/>
                <a:gd name="T2" fmla="*/ 3189 w 3541"/>
                <a:gd name="T3" fmla="*/ 1591 h 3207"/>
                <a:gd name="T4" fmla="*/ 3541 w 3541"/>
                <a:gd name="T5" fmla="*/ 823 h 3207"/>
                <a:gd name="T6" fmla="*/ 2917 w 3541"/>
                <a:gd name="T7" fmla="*/ 7 h 3207"/>
                <a:gd name="T8" fmla="*/ 2916 w 3541"/>
                <a:gd name="T9" fmla="*/ 0 h 3207"/>
                <a:gd name="T10" fmla="*/ 5 w 3541"/>
                <a:gd name="T11" fmla="*/ 3207 h 3207"/>
                <a:gd name="T12" fmla="*/ 0 w 3541"/>
                <a:gd name="T13" fmla="*/ 3205 h 3207"/>
                <a:gd name="T14" fmla="*/ 5 w 3541"/>
                <a:gd name="T15" fmla="*/ 3207 h 3207"/>
                <a:gd name="T16" fmla="*/ 805 w 3541"/>
                <a:gd name="T17" fmla="*/ 2599 h 3207"/>
                <a:gd name="T18" fmla="*/ 1621 w 3541"/>
                <a:gd name="T19" fmla="*/ 2983 h 3207"/>
                <a:gd name="T20" fmla="*/ 1625 w 3541"/>
                <a:gd name="T21" fmla="*/ 2978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1" h="3207">
                  <a:moveTo>
                    <a:pt x="1625" y="2978"/>
                  </a:moveTo>
                  <a:cubicBezTo>
                    <a:pt x="1734" y="2207"/>
                    <a:pt x="2388" y="1612"/>
                    <a:pt x="3189" y="1591"/>
                  </a:cubicBezTo>
                  <a:lnTo>
                    <a:pt x="3541" y="823"/>
                  </a:lnTo>
                  <a:lnTo>
                    <a:pt x="2917" y="7"/>
                  </a:lnTo>
                  <a:lnTo>
                    <a:pt x="2916" y="0"/>
                  </a:lnTo>
                  <a:cubicBezTo>
                    <a:pt x="1281" y="152"/>
                    <a:pt x="0" y="1529"/>
                    <a:pt x="5" y="3207"/>
                  </a:cubicBezTo>
                  <a:lnTo>
                    <a:pt x="0" y="3205"/>
                  </a:lnTo>
                  <a:cubicBezTo>
                    <a:pt x="0" y="3206"/>
                    <a:pt x="0" y="3207"/>
                    <a:pt x="5" y="3207"/>
                  </a:cubicBezTo>
                  <a:lnTo>
                    <a:pt x="805" y="2599"/>
                  </a:lnTo>
                  <a:lnTo>
                    <a:pt x="1621" y="2983"/>
                  </a:lnTo>
                  <a:lnTo>
                    <a:pt x="1625" y="2978"/>
                  </a:lnTo>
                  <a:close/>
                </a:path>
              </a:pathLst>
            </a:custGeom>
            <a:solidFill>
              <a:srgbClr val="C12B27"/>
            </a:solidFill>
            <a:ln w="15875">
              <a:solidFill>
                <a:schemeClr val="bg1"/>
              </a:soli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95" name="矩形 145"/>
            <p:cNvSpPr/>
            <p:nvPr/>
          </p:nvSpPr>
          <p:spPr>
            <a:xfrm rot="18970469">
              <a:off x="2823774" y="1940771"/>
              <a:ext cx="2750400" cy="2750401"/>
            </a:xfrm>
            <a:prstGeom prst="rect">
              <a:avLst/>
            </a:prstGeom>
            <a:noFill/>
            <a:ln w="25400" cap="flat" cmpd="sng" algn="ctr">
              <a:noFill/>
              <a:prstDash val="solid"/>
            </a:ln>
            <a:effectLst/>
          </p:spPr>
          <p:txBody>
            <a:bodyPr spcFirstLastPara="1" lIns="89611" tIns="44807" rIns="89611" bIns="44807" numCol="1" anchor="ctr">
              <a:prstTxWarp prst="textArchUp">
                <a:avLst/>
              </a:prstTxWarp>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跨组织人才管理</a:t>
              </a:r>
              <a:endParaRPr kumimoji="0" lang="zh-CN" alt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grpSp>
      <p:grpSp>
        <p:nvGrpSpPr>
          <p:cNvPr id="396" name="组合 146"/>
          <p:cNvGrpSpPr/>
          <p:nvPr/>
        </p:nvGrpSpPr>
        <p:grpSpPr>
          <a:xfrm>
            <a:off x="249663" y="1855546"/>
            <a:ext cx="3747905" cy="3638494"/>
            <a:chOff x="2056678" y="1942942"/>
            <a:chExt cx="3406428" cy="3272995"/>
          </a:xfrm>
        </p:grpSpPr>
        <p:sp>
          <p:nvSpPr>
            <p:cNvPr id="397" name="Freeform 8"/>
            <p:cNvSpPr/>
            <p:nvPr/>
          </p:nvSpPr>
          <p:spPr bwMode="auto">
            <a:xfrm>
              <a:off x="2056678" y="3068154"/>
              <a:ext cx="1948668" cy="2147783"/>
            </a:xfrm>
            <a:custGeom>
              <a:avLst/>
              <a:gdLst>
                <a:gd name="T0" fmla="*/ 2976 w 3207"/>
                <a:gd name="T1" fmla="*/ 1912 h 3537"/>
                <a:gd name="T2" fmla="*/ 1591 w 3207"/>
                <a:gd name="T3" fmla="*/ 352 h 3537"/>
                <a:gd name="T4" fmla="*/ 823 w 3207"/>
                <a:gd name="T5" fmla="*/ 0 h 3537"/>
                <a:gd name="T6" fmla="*/ 7 w 3207"/>
                <a:gd name="T7" fmla="*/ 624 h 3537"/>
                <a:gd name="T8" fmla="*/ 0 w 3207"/>
                <a:gd name="T9" fmla="*/ 619 h 3537"/>
                <a:gd name="T10" fmla="*/ 3207 w 3207"/>
                <a:gd name="T11" fmla="*/ 3536 h 3537"/>
                <a:gd name="T12" fmla="*/ 3204 w 3207"/>
                <a:gd name="T13" fmla="*/ 3537 h 3537"/>
                <a:gd name="T14" fmla="*/ 3207 w 3207"/>
                <a:gd name="T15" fmla="*/ 3536 h 3537"/>
                <a:gd name="T16" fmla="*/ 2599 w 3207"/>
                <a:gd name="T17" fmla="*/ 2736 h 3537"/>
                <a:gd name="T18" fmla="*/ 2983 w 3207"/>
                <a:gd name="T19" fmla="*/ 1904 h 3537"/>
                <a:gd name="T20" fmla="*/ 2976 w 3207"/>
                <a:gd name="T21" fmla="*/ 1912 h 3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37">
                  <a:moveTo>
                    <a:pt x="2976" y="1912"/>
                  </a:moveTo>
                  <a:cubicBezTo>
                    <a:pt x="2207" y="1803"/>
                    <a:pt x="1613" y="1150"/>
                    <a:pt x="1591" y="352"/>
                  </a:cubicBezTo>
                  <a:lnTo>
                    <a:pt x="823" y="0"/>
                  </a:lnTo>
                  <a:lnTo>
                    <a:pt x="7" y="624"/>
                  </a:lnTo>
                  <a:lnTo>
                    <a:pt x="0" y="619"/>
                  </a:lnTo>
                  <a:cubicBezTo>
                    <a:pt x="152" y="2256"/>
                    <a:pt x="1528" y="3537"/>
                    <a:pt x="3207" y="3536"/>
                  </a:cubicBezTo>
                  <a:lnTo>
                    <a:pt x="3204" y="3537"/>
                  </a:lnTo>
                  <a:cubicBezTo>
                    <a:pt x="3205" y="3537"/>
                    <a:pt x="3206" y="3537"/>
                    <a:pt x="3207" y="3536"/>
                  </a:cubicBezTo>
                  <a:lnTo>
                    <a:pt x="2599" y="2736"/>
                  </a:lnTo>
                  <a:lnTo>
                    <a:pt x="2983" y="1904"/>
                  </a:lnTo>
                  <a:lnTo>
                    <a:pt x="2976" y="1912"/>
                  </a:lnTo>
                  <a:close/>
                </a:path>
              </a:pathLst>
            </a:custGeom>
            <a:solidFill>
              <a:srgbClr val="203864"/>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398" name="矩形 148"/>
            <p:cNvSpPr/>
            <p:nvPr/>
          </p:nvSpPr>
          <p:spPr>
            <a:xfrm rot="3160315">
              <a:off x="2712707" y="1942941"/>
              <a:ext cx="2750398" cy="2750400"/>
            </a:xfrm>
            <a:prstGeom prst="rect">
              <a:avLst/>
            </a:prstGeom>
            <a:noFill/>
            <a:ln w="25400" cap="flat" cmpd="sng" algn="ctr">
              <a:noFill/>
              <a:prstDash val="solid"/>
            </a:ln>
            <a:effectLst/>
          </p:spPr>
          <p:txBody>
            <a:bodyPr spcFirstLastPara="1" vert="horz" wrap="none" lIns="89611" tIns="44807" rIns="89611" bIns="44807" numCol="1" anchor="ctr">
              <a:prstTxWarp prst="textArchDown">
                <a:avLst/>
              </a:prstTxWarp>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信息不对称</a:t>
              </a:r>
              <a:endParaRPr kumimoji="0" lang="zh-CN" altLang="en-US" sz="24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grpSp>
      <p:grpSp>
        <p:nvGrpSpPr>
          <p:cNvPr id="399" name="组合 195"/>
          <p:cNvGrpSpPr/>
          <p:nvPr/>
        </p:nvGrpSpPr>
        <p:grpSpPr>
          <a:xfrm>
            <a:off x="666516" y="1853308"/>
            <a:ext cx="3833983" cy="3653114"/>
            <a:chOff x="2483153" y="1945088"/>
            <a:chExt cx="3484665" cy="3286142"/>
          </a:xfrm>
        </p:grpSpPr>
        <p:sp>
          <p:nvSpPr>
            <p:cNvPr id="400" name="Freeform 12"/>
            <p:cNvSpPr/>
            <p:nvPr/>
          </p:nvSpPr>
          <p:spPr bwMode="auto">
            <a:xfrm>
              <a:off x="3787880" y="3253618"/>
              <a:ext cx="2179938" cy="1977612"/>
            </a:xfrm>
            <a:custGeom>
              <a:avLst/>
              <a:gdLst>
                <a:gd name="T0" fmla="*/ 1910 w 3536"/>
                <a:gd name="T1" fmla="*/ 230 h 3207"/>
                <a:gd name="T2" fmla="*/ 352 w 3536"/>
                <a:gd name="T3" fmla="*/ 1604 h 3207"/>
                <a:gd name="T4" fmla="*/ 0 w 3536"/>
                <a:gd name="T5" fmla="*/ 2388 h 3207"/>
                <a:gd name="T6" fmla="*/ 624 w 3536"/>
                <a:gd name="T7" fmla="*/ 3204 h 3207"/>
                <a:gd name="T8" fmla="*/ 618 w 3536"/>
                <a:gd name="T9" fmla="*/ 3207 h 3207"/>
                <a:gd name="T10" fmla="*/ 3536 w 3536"/>
                <a:gd name="T11" fmla="*/ 4 h 3207"/>
                <a:gd name="T12" fmla="*/ 3534 w 3536"/>
                <a:gd name="T13" fmla="*/ 2 h 3207"/>
                <a:gd name="T14" fmla="*/ 3536 w 3536"/>
                <a:gd name="T15" fmla="*/ 4 h 3207"/>
                <a:gd name="T16" fmla="*/ 2736 w 3536"/>
                <a:gd name="T17" fmla="*/ 596 h 3207"/>
                <a:gd name="T18" fmla="*/ 1904 w 3536"/>
                <a:gd name="T19" fmla="*/ 228 h 3207"/>
                <a:gd name="T20" fmla="*/ 1910 w 3536"/>
                <a:gd name="T21" fmla="*/ 230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6" h="3207">
                  <a:moveTo>
                    <a:pt x="1910" y="230"/>
                  </a:moveTo>
                  <a:cubicBezTo>
                    <a:pt x="1801" y="1000"/>
                    <a:pt x="1147" y="1595"/>
                    <a:pt x="352" y="1604"/>
                  </a:cubicBezTo>
                  <a:lnTo>
                    <a:pt x="0" y="2388"/>
                  </a:lnTo>
                  <a:lnTo>
                    <a:pt x="624" y="3204"/>
                  </a:lnTo>
                  <a:lnTo>
                    <a:pt x="618" y="3207"/>
                  </a:lnTo>
                  <a:cubicBezTo>
                    <a:pt x="2254" y="3055"/>
                    <a:pt x="3534" y="1678"/>
                    <a:pt x="3536" y="4"/>
                  </a:cubicBezTo>
                  <a:lnTo>
                    <a:pt x="3534" y="2"/>
                  </a:lnTo>
                  <a:cubicBezTo>
                    <a:pt x="3534" y="1"/>
                    <a:pt x="3534" y="0"/>
                    <a:pt x="3536" y="4"/>
                  </a:cubicBezTo>
                  <a:lnTo>
                    <a:pt x="2736" y="596"/>
                  </a:lnTo>
                  <a:lnTo>
                    <a:pt x="1904" y="228"/>
                  </a:lnTo>
                  <a:lnTo>
                    <a:pt x="1910" y="230"/>
                  </a:lnTo>
                  <a:close/>
                </a:path>
              </a:pathLst>
            </a:custGeom>
            <a:solidFill>
              <a:srgbClr val="C12B27"/>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401" name="矩形 200"/>
            <p:cNvSpPr/>
            <p:nvPr/>
          </p:nvSpPr>
          <p:spPr>
            <a:xfrm rot="18965080">
              <a:off x="2483153" y="1945088"/>
              <a:ext cx="2750400" cy="2750401"/>
            </a:xfrm>
            <a:prstGeom prst="rect">
              <a:avLst/>
            </a:prstGeom>
            <a:noFill/>
            <a:ln w="25400" cap="flat" cmpd="sng" algn="ctr">
              <a:noFill/>
              <a:prstDash val="solid"/>
            </a:ln>
            <a:effectLst/>
          </p:spPr>
          <p:txBody>
            <a:bodyPr spcFirstLastPara="1" lIns="89611" tIns="44807" rIns="89611" bIns="44807" numCol="1" anchor="ctr">
              <a:prstTxWarp prst="textArchDown">
                <a:avLst/>
              </a:prstTxWarp>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企业的需求</a:t>
              </a:r>
              <a:endParaRPr kumimoji="0" lang="zh-CN" altLang="en-US" sz="24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grpSp>
      <p:sp>
        <p:nvSpPr>
          <p:cNvPr id="402" name="椭圆 218"/>
          <p:cNvSpPr/>
          <p:nvPr/>
        </p:nvSpPr>
        <p:spPr>
          <a:xfrm>
            <a:off x="1422818" y="2514710"/>
            <a:ext cx="1795863" cy="1791235"/>
          </a:xfrm>
          <a:prstGeom prst="ellipse">
            <a:avLst/>
          </a:prstGeom>
          <a:solidFill>
            <a:srgbClr val="F5F5F5"/>
          </a:solidFill>
          <a:ln w="22225">
            <a:gradFill flip="none" rotWithShape="1">
              <a:gsLst>
                <a:gs pos="39000">
                  <a:schemeClr val="bg1"/>
                </a:gs>
                <a:gs pos="100000">
                  <a:schemeClr val="bg1">
                    <a:lumMod val="85000"/>
                  </a:schemeClr>
                </a:gs>
              </a:gsLst>
              <a:lin ang="2700000" scaled="1"/>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00A78B"/>
              </a:solidFill>
              <a:effectLst/>
              <a:uLnTx/>
              <a:uFillTx/>
              <a:latin typeface="黑体" panose="02010609060101010101" pitchFamily="49" charset="-122"/>
              <a:ea typeface="黑体" panose="02010609060101010101" pitchFamily="49" charset="-122"/>
              <a:cs typeface="+mn-cs"/>
            </a:endParaRPr>
          </a:p>
        </p:txBody>
      </p:sp>
      <p:sp>
        <p:nvSpPr>
          <p:cNvPr id="403" name="文本框 402"/>
          <p:cNvSpPr txBox="1"/>
          <p:nvPr/>
        </p:nvSpPr>
        <p:spPr>
          <a:xfrm>
            <a:off x="1405013" y="3092002"/>
            <a:ext cx="1925053" cy="521970"/>
          </a:xfrm>
          <a:prstGeom prst="rect">
            <a:avLst/>
          </a:prstGeom>
          <a:noFill/>
        </p:spPr>
        <p:txBody>
          <a:bodyPr wrap="square" rtlCol="0">
            <a:spAutoFit/>
          </a:bodyPr>
          <a:lstStyle/>
          <a:p>
            <a:pPr lvl="0" algn="ctr" defTabSz="913765">
              <a:defRPr/>
            </a:pPr>
            <a:r>
              <a:rPr lang="zh-CN" altLang="en-US" sz="2800" b="1" dirty="0">
                <a:solidFill>
                  <a:srgbClr val="00A78B"/>
                </a:solidFill>
                <a:latin typeface="黑体" panose="02010609060101010101" pitchFamily="49" charset="-122"/>
                <a:ea typeface="黑体" panose="02010609060101010101" pitchFamily="49" charset="-122"/>
              </a:rPr>
              <a:t>项目</a:t>
            </a:r>
            <a:r>
              <a:rPr lang="zh-CN" altLang="en-US" sz="2800" b="1" dirty="0">
                <a:solidFill>
                  <a:srgbClr val="00A78B"/>
                </a:solidFill>
                <a:latin typeface="黑体" panose="02010609060101010101" pitchFamily="49" charset="-122"/>
                <a:ea typeface="黑体" panose="02010609060101010101" pitchFamily="49" charset="-122"/>
              </a:rPr>
              <a:t>背景</a:t>
            </a:r>
            <a:endParaRPr lang="zh-CN" altLang="en-US" sz="2800" b="1" dirty="0">
              <a:solidFill>
                <a:srgbClr val="00A78B"/>
              </a:solidFill>
              <a:latin typeface="黑体" panose="02010609060101010101" pitchFamily="49" charset="-122"/>
              <a:ea typeface="黑体" panose="02010609060101010101" pitchFamily="49" charset="-122"/>
            </a:endParaRPr>
          </a:p>
        </p:txBody>
      </p:sp>
      <p:sp>
        <p:nvSpPr>
          <p:cNvPr id="404" name="TextBox 6"/>
          <p:cNvSpPr txBox="1"/>
          <p:nvPr/>
        </p:nvSpPr>
        <p:spPr>
          <a:xfrm>
            <a:off x="5024755" y="960438"/>
            <a:ext cx="448310" cy="492125"/>
          </a:xfrm>
          <a:prstGeom prst="rect">
            <a:avLst/>
          </a:prstGeom>
          <a:noFill/>
        </p:spPr>
        <p:txBody>
          <a:bodyPr vert="horz" wrap="square" lIns="0" tIns="0" rIns="0" bIns="0" rtlCol="0" anchor="ctr">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01</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405" name="TextBox 6"/>
          <p:cNvSpPr txBox="1"/>
          <p:nvPr/>
        </p:nvSpPr>
        <p:spPr>
          <a:xfrm>
            <a:off x="5024750" y="1755225"/>
            <a:ext cx="448425" cy="492443"/>
          </a:xfrm>
          <a:prstGeom prst="rect">
            <a:avLst/>
          </a:prstGeom>
          <a:noFill/>
        </p:spPr>
        <p:txBody>
          <a:bodyPr vert="horz" wrap="square" lIns="0" tIns="0" rIns="0" bIns="0" rtlCol="0" anchor="ctr">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02</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406" name="TextBox 6"/>
          <p:cNvSpPr txBox="1"/>
          <p:nvPr/>
        </p:nvSpPr>
        <p:spPr>
          <a:xfrm>
            <a:off x="5024750" y="2544701"/>
            <a:ext cx="448425" cy="492443"/>
          </a:xfrm>
          <a:prstGeom prst="rect">
            <a:avLst/>
          </a:prstGeom>
          <a:noFill/>
        </p:spPr>
        <p:txBody>
          <a:bodyPr vert="horz" wrap="square" lIns="0" tIns="0" rIns="0" bIns="0" rtlCol="0" anchor="ctr">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03</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407" name="TextBox 6"/>
          <p:cNvSpPr txBox="1"/>
          <p:nvPr/>
        </p:nvSpPr>
        <p:spPr>
          <a:xfrm>
            <a:off x="5024750" y="3356269"/>
            <a:ext cx="448425" cy="492443"/>
          </a:xfrm>
          <a:prstGeom prst="rect">
            <a:avLst/>
          </a:prstGeom>
          <a:noFill/>
        </p:spPr>
        <p:txBody>
          <a:bodyPr vert="horz" wrap="square" lIns="0" tIns="0" rIns="0" bIns="0" rtlCol="0" anchor="ctr">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04</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grpSp>
        <p:nvGrpSpPr>
          <p:cNvPr id="408" name="组合 205"/>
          <p:cNvGrpSpPr/>
          <p:nvPr/>
        </p:nvGrpSpPr>
        <p:grpSpPr>
          <a:xfrm flipV="1">
            <a:off x="5017466" y="2263606"/>
            <a:ext cx="4909800" cy="53624"/>
            <a:chOff x="6327224" y="1898389"/>
            <a:chExt cx="2648911" cy="8610"/>
          </a:xfrm>
        </p:grpSpPr>
        <p:cxnSp>
          <p:nvCxnSpPr>
            <p:cNvPr id="409" name="直接连接符 206"/>
            <p:cNvCxnSpPr/>
            <p:nvPr/>
          </p:nvCxnSpPr>
          <p:spPr>
            <a:xfrm flipV="1">
              <a:off x="6327224" y="1898389"/>
              <a:ext cx="2648910"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直接连接符 207"/>
            <p:cNvCxnSpPr/>
            <p:nvPr/>
          </p:nvCxnSpPr>
          <p:spPr>
            <a:xfrm>
              <a:off x="6327224" y="1906143"/>
              <a:ext cx="2648911" cy="856"/>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1" name="组合 208"/>
          <p:cNvGrpSpPr/>
          <p:nvPr/>
        </p:nvGrpSpPr>
        <p:grpSpPr>
          <a:xfrm rot="10800000">
            <a:off x="5015230" y="3046095"/>
            <a:ext cx="2713355" cy="81915"/>
            <a:chOff x="6634763" y="1896619"/>
            <a:chExt cx="2316856" cy="9524"/>
          </a:xfrm>
        </p:grpSpPr>
        <p:cxnSp>
          <p:nvCxnSpPr>
            <p:cNvPr id="412" name="直接连接符 209"/>
            <p:cNvCxnSpPr/>
            <p:nvPr/>
          </p:nvCxnSpPr>
          <p:spPr>
            <a:xfrm rot="10800000" flipH="1">
              <a:off x="6634763" y="1896619"/>
              <a:ext cx="231685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直接连接符 210"/>
            <p:cNvCxnSpPr/>
            <p:nvPr/>
          </p:nvCxnSpPr>
          <p:spPr>
            <a:xfrm rot="10800000" flipH="1">
              <a:off x="6634763" y="1906143"/>
              <a:ext cx="2316856"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4" name="文本框 44"/>
          <p:cNvSpPr txBox="1"/>
          <p:nvPr/>
        </p:nvSpPr>
        <p:spPr>
          <a:xfrm>
            <a:off x="5625465" y="991235"/>
            <a:ext cx="5113020" cy="4603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l"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Leelawadee" panose="020B0502040204020203" pitchFamily="34" charset="-34"/>
              </a:rPr>
              <a:t>中小微企业招人难，留人难，招错人成本高</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Leelawadee" panose="020B0502040204020203" pitchFamily="34" charset="-34"/>
            </a:endParaRPr>
          </a:p>
        </p:txBody>
      </p:sp>
      <p:sp>
        <p:nvSpPr>
          <p:cNvPr id="415" name="文本框 45"/>
          <p:cNvSpPr txBox="1"/>
          <p:nvPr/>
        </p:nvSpPr>
        <p:spPr>
          <a:xfrm>
            <a:off x="5625541" y="1786260"/>
            <a:ext cx="4301724" cy="460375"/>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Leelawadee" panose="020B0502040204020203" pitchFamily="34" charset="-34"/>
              </a:rPr>
              <a:t>中小微企业对跨组织人才管理的</a:t>
            </a:r>
            <a:r>
              <a:rPr kumimoji="0" lang="zh-CN" altLang="en-US" sz="20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Leelawadee" panose="020B0502040204020203" pitchFamily="34" charset="-34"/>
              </a:rPr>
              <a:t>需求</a:t>
            </a:r>
            <a:endParaRPr kumimoji="0" lang="zh-CN" altLang="en-US" sz="20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Leelawadee" panose="020B0502040204020203" pitchFamily="34" charset="-34"/>
            </a:endParaRPr>
          </a:p>
        </p:txBody>
      </p:sp>
      <p:sp>
        <p:nvSpPr>
          <p:cNvPr id="416" name="文本框 46"/>
          <p:cNvSpPr txBox="1"/>
          <p:nvPr/>
        </p:nvSpPr>
        <p:spPr>
          <a:xfrm>
            <a:off x="5625465" y="2577465"/>
            <a:ext cx="2369185" cy="46037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12B27"/>
                </a:solidFill>
                <a:effectLst/>
                <a:uLnTx/>
                <a:uFillTx/>
                <a:latin typeface="微软雅黑" panose="020B0503020204020204" charset="-122"/>
                <a:ea typeface="微软雅黑" panose="020B0503020204020204" charset="-122"/>
                <a:cs typeface="Leelawadee" panose="020B0502040204020203" pitchFamily="34" charset="-34"/>
              </a:rPr>
              <a:t>企业招聘的重要性</a:t>
            </a:r>
            <a:endParaRPr kumimoji="0" lang="zh-CN" altLang="en-US" sz="2000" b="1" i="0" u="none" strike="noStrike" kern="1200" cap="none" spc="0" normalizeH="0" baseline="0" noProof="0" dirty="0">
              <a:ln>
                <a:noFill/>
              </a:ln>
              <a:solidFill>
                <a:srgbClr val="C12B27"/>
              </a:solidFill>
              <a:effectLst/>
              <a:uLnTx/>
              <a:uFillTx/>
              <a:latin typeface="微软雅黑" panose="020B0503020204020204" charset="-122"/>
              <a:ea typeface="微软雅黑" panose="020B0503020204020204" charset="-122"/>
              <a:cs typeface="Leelawadee" panose="020B0502040204020203" pitchFamily="34" charset="-34"/>
            </a:endParaRPr>
          </a:p>
        </p:txBody>
      </p:sp>
      <p:sp>
        <p:nvSpPr>
          <p:cNvPr id="417" name="文本框 47"/>
          <p:cNvSpPr txBox="1"/>
          <p:nvPr/>
        </p:nvSpPr>
        <p:spPr>
          <a:xfrm>
            <a:off x="5625465" y="3371850"/>
            <a:ext cx="3267075" cy="460375"/>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marL="0" marR="0" lvl="0" indent="0" algn="l"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Leelawadee" panose="020B0502040204020203" pitchFamily="34" charset="-34"/>
              </a:rPr>
              <a:t>企业对人力职能管理的需求</a:t>
            </a:r>
            <a:endParaRPr kumimoji="0" lang="zh-CN" altLang="en-US" sz="20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Leelawadee" panose="020B0502040204020203" pitchFamily="34" charset="-34"/>
            </a:endParaRPr>
          </a:p>
        </p:txBody>
      </p:sp>
      <p:grpSp>
        <p:nvGrpSpPr>
          <p:cNvPr id="418" name="组合 219"/>
          <p:cNvGrpSpPr/>
          <p:nvPr/>
        </p:nvGrpSpPr>
        <p:grpSpPr>
          <a:xfrm flipV="1">
            <a:off x="5024755" y="1463040"/>
            <a:ext cx="5459095" cy="92075"/>
            <a:chOff x="6327224" y="1896619"/>
            <a:chExt cx="2624395" cy="9524"/>
          </a:xfrm>
        </p:grpSpPr>
        <p:cxnSp>
          <p:nvCxnSpPr>
            <p:cNvPr id="419" name="直接连接符 220"/>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直接连接符 221"/>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22" name="直接连接符 212"/>
          <p:cNvCxnSpPr/>
          <p:nvPr/>
        </p:nvCxnSpPr>
        <p:spPr>
          <a:xfrm flipH="1">
            <a:off x="5017770" y="3980180"/>
            <a:ext cx="387540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5015865" y="4084955"/>
            <a:ext cx="462280" cy="492125"/>
          </a:xfrm>
          <a:prstGeom prst="rect">
            <a:avLst/>
          </a:prstGeom>
          <a:noFill/>
        </p:spPr>
        <p:txBody>
          <a:bodyPr vert="horz" wrap="square" lIns="0" tIns="0" rIns="0" bIns="0" rtlCol="0" anchor="ctr">
            <a:sp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05</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7" name="TextBox 6"/>
          <p:cNvSpPr txBox="1"/>
          <p:nvPr/>
        </p:nvSpPr>
        <p:spPr>
          <a:xfrm>
            <a:off x="5029830" y="4915779"/>
            <a:ext cx="448425" cy="492125"/>
          </a:xfrm>
          <a:prstGeom prst="rect">
            <a:avLst/>
          </a:prstGeom>
          <a:noFill/>
        </p:spPr>
        <p:txBody>
          <a:bodyPr vert="horz" wrap="square" lIns="0" tIns="0" rIns="0" bIns="0" rtlCol="0" anchor="ctr">
            <a:sp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06</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8" name="TextBox 6"/>
          <p:cNvSpPr txBox="1"/>
          <p:nvPr/>
        </p:nvSpPr>
        <p:spPr>
          <a:xfrm>
            <a:off x="5029830" y="5628420"/>
            <a:ext cx="448425" cy="492125"/>
          </a:xfrm>
          <a:prstGeom prst="rect">
            <a:avLst/>
          </a:prstGeom>
          <a:noFill/>
        </p:spPr>
        <p:txBody>
          <a:bodyPr vert="horz" wrap="square" lIns="0" tIns="0" rIns="0" bIns="0" rtlCol="0" anchor="ctr">
            <a:spAutoFit/>
          </a:bodyPr>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07</a:t>
            </a:r>
            <a:endParaRPr kumimoji="0" lang="en-US" altLang="zh-CN" sz="32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cxnSp>
        <p:nvCxnSpPr>
          <p:cNvPr id="21" name="直接连接符 206"/>
          <p:cNvCxnSpPr/>
          <p:nvPr/>
        </p:nvCxnSpPr>
        <p:spPr>
          <a:xfrm>
            <a:off x="5022215" y="5477510"/>
            <a:ext cx="3433445" cy="9525"/>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09"/>
          <p:cNvCxnSpPr/>
          <p:nvPr/>
        </p:nvCxnSpPr>
        <p:spPr>
          <a:xfrm flipH="1">
            <a:off x="5015230" y="6199505"/>
            <a:ext cx="2363470" cy="12065"/>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文本框 44"/>
          <p:cNvSpPr txBox="1"/>
          <p:nvPr/>
        </p:nvSpPr>
        <p:spPr>
          <a:xfrm>
            <a:off x="5625465" y="4109085"/>
            <a:ext cx="3556000" cy="4603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p>
            <a:pPr marL="0" marR="0" lvl="0" indent="0" algn="l"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12B27"/>
                </a:solidFill>
                <a:effectLst/>
                <a:uLnTx/>
                <a:uFillTx/>
                <a:latin typeface="微软雅黑" panose="020B0503020204020204" charset="-122"/>
                <a:ea typeface="微软雅黑" panose="020B0503020204020204" charset="-122"/>
                <a:cs typeface="Leelawadee" panose="020B0502040204020203" pitchFamily="34" charset="-34"/>
              </a:rPr>
              <a:t>传统的人才招聘模式已经落后</a:t>
            </a:r>
            <a:endParaRPr kumimoji="0" lang="zh-CN" altLang="en-US" sz="2000" b="1" i="0" u="none" strike="noStrike" kern="1200" cap="none" spc="0" normalizeH="0" baseline="0" noProof="0" dirty="0">
              <a:ln>
                <a:noFill/>
              </a:ln>
              <a:solidFill>
                <a:srgbClr val="C12B27"/>
              </a:solidFill>
              <a:effectLst/>
              <a:uLnTx/>
              <a:uFillTx/>
              <a:latin typeface="微软雅黑" panose="020B0503020204020204" charset="-122"/>
              <a:ea typeface="微软雅黑" panose="020B0503020204020204" charset="-122"/>
              <a:cs typeface="Leelawadee" panose="020B0502040204020203" pitchFamily="34" charset="-34"/>
            </a:endParaRPr>
          </a:p>
        </p:txBody>
      </p:sp>
      <p:sp>
        <p:nvSpPr>
          <p:cNvPr id="27" name="文本框 45"/>
          <p:cNvSpPr txBox="1"/>
          <p:nvPr/>
        </p:nvSpPr>
        <p:spPr>
          <a:xfrm>
            <a:off x="5630545" y="4946650"/>
            <a:ext cx="2807970" cy="460375"/>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p>
            <a:pPr marL="0" marR="0" lvl="0" indent="0" algn="l"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Leelawadee" panose="020B0502040204020203" pitchFamily="34" charset="-34"/>
              </a:rPr>
              <a:t>人才招聘时信息不对称</a:t>
            </a:r>
            <a:endParaRPr kumimoji="0" lang="zh-CN" altLang="en-US" sz="20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Leelawadee" panose="020B0502040204020203" pitchFamily="34" charset="-34"/>
            </a:endParaRPr>
          </a:p>
        </p:txBody>
      </p:sp>
      <p:sp>
        <p:nvSpPr>
          <p:cNvPr id="28" name="文本框 46"/>
          <p:cNvSpPr txBox="1"/>
          <p:nvPr/>
        </p:nvSpPr>
        <p:spPr>
          <a:xfrm>
            <a:off x="5625465" y="5669280"/>
            <a:ext cx="1783715" cy="46037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p>
            <a:pPr marL="0" marR="0" lvl="0" indent="0" algn="l"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12B27"/>
                </a:solidFill>
                <a:effectLst/>
                <a:uLnTx/>
                <a:uFillTx/>
                <a:latin typeface="微软雅黑" panose="020B0503020204020204" charset="-122"/>
                <a:ea typeface="微软雅黑" panose="020B0503020204020204" charset="-122"/>
                <a:cs typeface="Leelawadee" panose="020B0502040204020203" pitchFamily="34" charset="-34"/>
              </a:rPr>
              <a:t>求职者人数多</a:t>
            </a:r>
            <a:endParaRPr kumimoji="0" lang="zh-CN" altLang="en-US" sz="2000" b="1" i="0" u="none" strike="noStrike" kern="1200" cap="none" spc="0" normalizeH="0" baseline="0" noProof="0" dirty="0">
              <a:ln>
                <a:noFill/>
              </a:ln>
              <a:solidFill>
                <a:srgbClr val="C12B27"/>
              </a:solidFill>
              <a:effectLst/>
              <a:uLnTx/>
              <a:uFillTx/>
              <a:latin typeface="微软雅黑" panose="020B0503020204020204" charset="-122"/>
              <a:ea typeface="微软雅黑" panose="020B0503020204020204" charset="-122"/>
              <a:cs typeface="Leelawadee" panose="020B0502040204020203" pitchFamily="34" charset="-34"/>
            </a:endParaRPr>
          </a:p>
        </p:txBody>
      </p:sp>
      <p:cxnSp>
        <p:nvCxnSpPr>
          <p:cNvPr id="31" name="直接连接符 220"/>
          <p:cNvCxnSpPr/>
          <p:nvPr/>
        </p:nvCxnSpPr>
        <p:spPr>
          <a:xfrm flipV="1">
            <a:off x="5046345" y="4679315"/>
            <a:ext cx="4153535" cy="1143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heel(1)">
                                      <p:cBhvr>
                                        <p:cTn id="7" dur="500"/>
                                        <p:tgtEl>
                                          <p:spTgt spid="13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134"/>
                                        </p:tgtEl>
                                        <p:attrNameLst>
                                          <p:attrName>style.visibility</p:attrName>
                                        </p:attrNameLst>
                                      </p:cBhvr>
                                      <p:to>
                                        <p:strVal val="visible"/>
                                      </p:to>
                                    </p:set>
                                    <p:anim calcmode="lin" valueType="num">
                                      <p:cBhvr>
                                        <p:cTn id="10" dur="500" fill="hold"/>
                                        <p:tgtEl>
                                          <p:spTgt spid="134"/>
                                        </p:tgtEl>
                                        <p:attrNameLst>
                                          <p:attrName>ppt_w</p:attrName>
                                        </p:attrNameLst>
                                      </p:cBhvr>
                                      <p:tavLst>
                                        <p:tav tm="0">
                                          <p:val>
                                            <p:fltVal val="0"/>
                                          </p:val>
                                        </p:tav>
                                        <p:tav tm="100000">
                                          <p:val>
                                            <p:strVal val="#ppt_w"/>
                                          </p:val>
                                        </p:tav>
                                      </p:tavLst>
                                    </p:anim>
                                    <p:anim calcmode="lin" valueType="num">
                                      <p:cBhvr>
                                        <p:cTn id="11" dur="500" fill="hold"/>
                                        <p:tgtEl>
                                          <p:spTgt spid="134"/>
                                        </p:tgtEl>
                                        <p:attrNameLst>
                                          <p:attrName>ppt_h</p:attrName>
                                        </p:attrNameLst>
                                      </p:cBhvr>
                                      <p:tavLst>
                                        <p:tav tm="0">
                                          <p:val>
                                            <p:fltVal val="0"/>
                                          </p:val>
                                        </p:tav>
                                        <p:tav tm="100000">
                                          <p:val>
                                            <p:strVal val="#ppt_h"/>
                                          </p:val>
                                        </p:tav>
                                      </p:tavLst>
                                    </p:anim>
                                    <p:animEffect transition="in" filter="fade">
                                      <p:cBhvr>
                                        <p:cTn id="12" dur="500"/>
                                        <p:tgtEl>
                                          <p:spTgt spid="134"/>
                                        </p:tgtEl>
                                      </p:cBhvr>
                                    </p:animEffect>
                                  </p:childTnLst>
                                </p:cTn>
                              </p:par>
                              <p:par>
                                <p:cTn id="13" presetID="26" presetClass="emph" presetSubtype="0" fill="hold" grpId="1" nodeType="withEffect">
                                  <p:stCondLst>
                                    <p:cond delay="250"/>
                                  </p:stCondLst>
                                  <p:childTnLst>
                                    <p:animEffect transition="out" filter="fade">
                                      <p:cBhvr>
                                        <p:cTn id="14" dur="500" tmFilter="0, 0; .2, .5; .8, .5; 1, 0"/>
                                        <p:tgtEl>
                                          <p:spTgt spid="134"/>
                                        </p:tgtEl>
                                      </p:cBhvr>
                                    </p:animEffect>
                                    <p:animScale>
                                      <p:cBhvr>
                                        <p:cTn id="15" dur="250" autoRev="1" fill="hold"/>
                                        <p:tgtEl>
                                          <p:spTgt spid="134"/>
                                        </p:tgtEl>
                                      </p:cBhvr>
                                      <p:by x="105000" y="105000"/>
                                    </p:animScale>
                                  </p:childTnLst>
                                </p:cTn>
                              </p:par>
                              <p:par>
                                <p:cTn id="16" presetID="22" presetClass="entr" presetSubtype="1" fill="hold" nodeType="withEffect">
                                  <p:stCondLst>
                                    <p:cond delay="250"/>
                                  </p:stCondLst>
                                  <p:childTnLst>
                                    <p:set>
                                      <p:cBhvr>
                                        <p:cTn id="17" dur="1" fill="hold">
                                          <p:stCondLst>
                                            <p:cond delay="0"/>
                                          </p:stCondLst>
                                        </p:cTn>
                                        <p:tgtEl>
                                          <p:spTgt spid="138"/>
                                        </p:tgtEl>
                                        <p:attrNameLst>
                                          <p:attrName>style.visibility</p:attrName>
                                        </p:attrNameLst>
                                      </p:cBhvr>
                                      <p:to>
                                        <p:strVal val="visible"/>
                                      </p:to>
                                    </p:set>
                                    <p:animEffect transition="in" filter="wipe(up)">
                                      <p:cBhvr>
                                        <p:cTn id="18" dur="500"/>
                                        <p:tgtEl>
                                          <p:spTgt spid="1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9"/>
                                        </p:tgtEl>
                                        <p:attrNameLst>
                                          <p:attrName>style.visibility</p:attrName>
                                        </p:attrNameLst>
                                      </p:cBhvr>
                                      <p:to>
                                        <p:strVal val="visible"/>
                                      </p:to>
                                    </p:set>
                                    <p:animEffect transition="in" filter="fade">
                                      <p:cBhvr>
                                        <p:cTn id="23" dur="500"/>
                                        <p:tgtEl>
                                          <p:spTgt spid="389"/>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402"/>
                                        </p:tgtEl>
                                        <p:attrNameLst>
                                          <p:attrName>style.visibility</p:attrName>
                                        </p:attrNameLst>
                                      </p:cBhvr>
                                      <p:to>
                                        <p:strVal val="visible"/>
                                      </p:to>
                                    </p:set>
                                    <p:animEffect transition="in" filter="wheel(1)">
                                      <p:cBhvr>
                                        <p:cTn id="26" dur="500"/>
                                        <p:tgtEl>
                                          <p:spTgt spid="402"/>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403"/>
                                        </p:tgtEl>
                                        <p:attrNameLst>
                                          <p:attrName>style.visibility</p:attrName>
                                        </p:attrNameLst>
                                      </p:cBhvr>
                                      <p:to>
                                        <p:strVal val="visible"/>
                                      </p:to>
                                    </p:set>
                                    <p:animEffect transition="in" filter="wheel(1)">
                                      <p:cBhvr>
                                        <p:cTn id="29" dur="500"/>
                                        <p:tgtEl>
                                          <p:spTgt spid="403"/>
                                        </p:tgtEl>
                                      </p:cBhvr>
                                    </p:animEffect>
                                  </p:childTnLst>
                                </p:cTn>
                              </p:par>
                              <p:par>
                                <p:cTn id="30" presetID="22" presetClass="entr" presetSubtype="8" fill="hold" nodeType="withEffect">
                                  <p:stCondLst>
                                    <p:cond delay="0"/>
                                  </p:stCondLst>
                                  <p:childTnLst>
                                    <p:set>
                                      <p:cBhvr>
                                        <p:cTn id="31" dur="1" fill="hold">
                                          <p:stCondLst>
                                            <p:cond delay="0"/>
                                          </p:stCondLst>
                                        </p:cTn>
                                        <p:tgtEl>
                                          <p:spTgt spid="390"/>
                                        </p:tgtEl>
                                        <p:attrNameLst>
                                          <p:attrName>style.visibility</p:attrName>
                                        </p:attrNameLst>
                                      </p:cBhvr>
                                      <p:to>
                                        <p:strVal val="visible"/>
                                      </p:to>
                                    </p:set>
                                    <p:animEffect transition="in" filter="wipe(left)">
                                      <p:cBhvr>
                                        <p:cTn id="32" dur="500"/>
                                        <p:tgtEl>
                                          <p:spTgt spid="390"/>
                                        </p:tgtEl>
                                      </p:cBhvr>
                                    </p:animEffect>
                                  </p:childTnLst>
                                </p:cTn>
                              </p:par>
                              <p:par>
                                <p:cTn id="33" presetID="22" presetClass="entr" presetSubtype="1" fill="hold" nodeType="withEffect">
                                  <p:stCondLst>
                                    <p:cond delay="0"/>
                                  </p:stCondLst>
                                  <p:childTnLst>
                                    <p:set>
                                      <p:cBhvr>
                                        <p:cTn id="34" dur="1" fill="hold">
                                          <p:stCondLst>
                                            <p:cond delay="0"/>
                                          </p:stCondLst>
                                        </p:cTn>
                                        <p:tgtEl>
                                          <p:spTgt spid="399"/>
                                        </p:tgtEl>
                                        <p:attrNameLst>
                                          <p:attrName>style.visibility</p:attrName>
                                        </p:attrNameLst>
                                      </p:cBhvr>
                                      <p:to>
                                        <p:strVal val="visible"/>
                                      </p:to>
                                    </p:set>
                                    <p:animEffect transition="in" filter="wipe(up)">
                                      <p:cBhvr>
                                        <p:cTn id="35" dur="500"/>
                                        <p:tgtEl>
                                          <p:spTgt spid="399"/>
                                        </p:tgtEl>
                                      </p:cBhvr>
                                    </p:animEffect>
                                  </p:childTnLst>
                                </p:cTn>
                              </p:par>
                              <p:par>
                                <p:cTn id="36" presetID="22" presetClass="entr" presetSubtype="2" fill="hold" nodeType="withEffect">
                                  <p:stCondLst>
                                    <p:cond delay="0"/>
                                  </p:stCondLst>
                                  <p:childTnLst>
                                    <p:set>
                                      <p:cBhvr>
                                        <p:cTn id="37" dur="1" fill="hold">
                                          <p:stCondLst>
                                            <p:cond delay="0"/>
                                          </p:stCondLst>
                                        </p:cTn>
                                        <p:tgtEl>
                                          <p:spTgt spid="396"/>
                                        </p:tgtEl>
                                        <p:attrNameLst>
                                          <p:attrName>style.visibility</p:attrName>
                                        </p:attrNameLst>
                                      </p:cBhvr>
                                      <p:to>
                                        <p:strVal val="visible"/>
                                      </p:to>
                                    </p:set>
                                    <p:animEffect transition="in" filter="wipe(right)">
                                      <p:cBhvr>
                                        <p:cTn id="38" dur="500"/>
                                        <p:tgtEl>
                                          <p:spTgt spid="396"/>
                                        </p:tgtEl>
                                      </p:cBhvr>
                                    </p:animEffect>
                                  </p:childTnLst>
                                </p:cTn>
                              </p:par>
                              <p:par>
                                <p:cTn id="39" presetID="22" presetClass="entr" presetSubtype="4" fill="hold" nodeType="withEffect">
                                  <p:stCondLst>
                                    <p:cond delay="0"/>
                                  </p:stCondLst>
                                  <p:childTnLst>
                                    <p:set>
                                      <p:cBhvr>
                                        <p:cTn id="40" dur="1" fill="hold">
                                          <p:stCondLst>
                                            <p:cond delay="0"/>
                                          </p:stCondLst>
                                        </p:cTn>
                                        <p:tgtEl>
                                          <p:spTgt spid="393"/>
                                        </p:tgtEl>
                                        <p:attrNameLst>
                                          <p:attrName>style.visibility</p:attrName>
                                        </p:attrNameLst>
                                      </p:cBhvr>
                                      <p:to>
                                        <p:strVal val="visible"/>
                                      </p:to>
                                    </p:set>
                                    <p:animEffect transition="in" filter="wipe(down)">
                                      <p:cBhvr>
                                        <p:cTn id="41" dur="500"/>
                                        <p:tgtEl>
                                          <p:spTgt spid="39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04"/>
                                        </p:tgtEl>
                                        <p:attrNameLst>
                                          <p:attrName>style.visibility</p:attrName>
                                        </p:attrNameLst>
                                      </p:cBhvr>
                                      <p:to>
                                        <p:strVal val="visible"/>
                                      </p:to>
                                    </p:set>
                                    <p:anim calcmode="lin" valueType="num">
                                      <p:cBhvr>
                                        <p:cTn id="44" dur="500" fill="hold"/>
                                        <p:tgtEl>
                                          <p:spTgt spid="404"/>
                                        </p:tgtEl>
                                        <p:attrNameLst>
                                          <p:attrName>ppt_w</p:attrName>
                                        </p:attrNameLst>
                                      </p:cBhvr>
                                      <p:tavLst>
                                        <p:tav tm="0">
                                          <p:val>
                                            <p:fltVal val="0"/>
                                          </p:val>
                                        </p:tav>
                                        <p:tav tm="100000">
                                          <p:val>
                                            <p:strVal val="#ppt_w"/>
                                          </p:val>
                                        </p:tav>
                                      </p:tavLst>
                                    </p:anim>
                                    <p:anim calcmode="lin" valueType="num">
                                      <p:cBhvr>
                                        <p:cTn id="45" dur="500" fill="hold"/>
                                        <p:tgtEl>
                                          <p:spTgt spid="404"/>
                                        </p:tgtEl>
                                        <p:attrNameLst>
                                          <p:attrName>ppt_h</p:attrName>
                                        </p:attrNameLst>
                                      </p:cBhvr>
                                      <p:tavLst>
                                        <p:tav tm="0">
                                          <p:val>
                                            <p:fltVal val="0"/>
                                          </p:val>
                                        </p:tav>
                                        <p:tav tm="100000">
                                          <p:val>
                                            <p:strVal val="#ppt_h"/>
                                          </p:val>
                                        </p:tav>
                                      </p:tavLst>
                                    </p:anim>
                                    <p:animEffect transition="in" filter="fade">
                                      <p:cBhvr>
                                        <p:cTn id="46" dur="500"/>
                                        <p:tgtEl>
                                          <p:spTgt spid="40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14"/>
                                        </p:tgtEl>
                                        <p:attrNameLst>
                                          <p:attrName>style.visibility</p:attrName>
                                        </p:attrNameLst>
                                      </p:cBhvr>
                                      <p:to>
                                        <p:strVal val="visible"/>
                                      </p:to>
                                    </p:set>
                                    <p:animEffect transition="in" filter="wipe(left)">
                                      <p:cBhvr>
                                        <p:cTn id="49" dur="500"/>
                                        <p:tgtEl>
                                          <p:spTgt spid="414"/>
                                        </p:tgtEl>
                                      </p:cBhvr>
                                    </p:animEffect>
                                  </p:childTnLst>
                                </p:cTn>
                              </p:par>
                              <p:par>
                                <p:cTn id="50" presetID="16" presetClass="entr" presetSubtype="37" fill="hold" nodeType="withEffect">
                                  <p:stCondLst>
                                    <p:cond delay="0"/>
                                  </p:stCondLst>
                                  <p:childTnLst>
                                    <p:set>
                                      <p:cBhvr>
                                        <p:cTn id="51" dur="1" fill="hold">
                                          <p:stCondLst>
                                            <p:cond delay="0"/>
                                          </p:stCondLst>
                                        </p:cTn>
                                        <p:tgtEl>
                                          <p:spTgt spid="418"/>
                                        </p:tgtEl>
                                        <p:attrNameLst>
                                          <p:attrName>style.visibility</p:attrName>
                                        </p:attrNameLst>
                                      </p:cBhvr>
                                      <p:to>
                                        <p:strVal val="visible"/>
                                      </p:to>
                                    </p:set>
                                    <p:animEffect transition="in" filter="barn(outVertical)">
                                      <p:cBhvr>
                                        <p:cTn id="52" dur="500"/>
                                        <p:tgtEl>
                                          <p:spTgt spid="41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05"/>
                                        </p:tgtEl>
                                        <p:attrNameLst>
                                          <p:attrName>style.visibility</p:attrName>
                                        </p:attrNameLst>
                                      </p:cBhvr>
                                      <p:to>
                                        <p:strVal val="visible"/>
                                      </p:to>
                                    </p:set>
                                    <p:anim calcmode="lin" valueType="num">
                                      <p:cBhvr>
                                        <p:cTn id="55" dur="500" fill="hold"/>
                                        <p:tgtEl>
                                          <p:spTgt spid="405"/>
                                        </p:tgtEl>
                                        <p:attrNameLst>
                                          <p:attrName>ppt_w</p:attrName>
                                        </p:attrNameLst>
                                      </p:cBhvr>
                                      <p:tavLst>
                                        <p:tav tm="0">
                                          <p:val>
                                            <p:fltVal val="0"/>
                                          </p:val>
                                        </p:tav>
                                        <p:tav tm="100000">
                                          <p:val>
                                            <p:strVal val="#ppt_w"/>
                                          </p:val>
                                        </p:tav>
                                      </p:tavLst>
                                    </p:anim>
                                    <p:anim calcmode="lin" valueType="num">
                                      <p:cBhvr>
                                        <p:cTn id="56" dur="500" fill="hold"/>
                                        <p:tgtEl>
                                          <p:spTgt spid="405"/>
                                        </p:tgtEl>
                                        <p:attrNameLst>
                                          <p:attrName>ppt_h</p:attrName>
                                        </p:attrNameLst>
                                      </p:cBhvr>
                                      <p:tavLst>
                                        <p:tav tm="0">
                                          <p:val>
                                            <p:fltVal val="0"/>
                                          </p:val>
                                        </p:tav>
                                        <p:tav tm="100000">
                                          <p:val>
                                            <p:strVal val="#ppt_h"/>
                                          </p:val>
                                        </p:tav>
                                      </p:tavLst>
                                    </p:anim>
                                    <p:animEffect transition="in" filter="fade">
                                      <p:cBhvr>
                                        <p:cTn id="57" dur="500"/>
                                        <p:tgtEl>
                                          <p:spTgt spid="40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15"/>
                                        </p:tgtEl>
                                        <p:attrNameLst>
                                          <p:attrName>style.visibility</p:attrName>
                                        </p:attrNameLst>
                                      </p:cBhvr>
                                      <p:to>
                                        <p:strVal val="visible"/>
                                      </p:to>
                                    </p:set>
                                    <p:animEffect transition="in" filter="wipe(left)">
                                      <p:cBhvr>
                                        <p:cTn id="60" dur="500"/>
                                        <p:tgtEl>
                                          <p:spTgt spid="415"/>
                                        </p:tgtEl>
                                      </p:cBhvr>
                                    </p:animEffect>
                                  </p:childTnLst>
                                </p:cTn>
                              </p:par>
                              <p:par>
                                <p:cTn id="61" presetID="16" presetClass="entr" presetSubtype="37" fill="hold" nodeType="withEffect">
                                  <p:stCondLst>
                                    <p:cond delay="0"/>
                                  </p:stCondLst>
                                  <p:childTnLst>
                                    <p:set>
                                      <p:cBhvr>
                                        <p:cTn id="62" dur="1" fill="hold">
                                          <p:stCondLst>
                                            <p:cond delay="0"/>
                                          </p:stCondLst>
                                        </p:cTn>
                                        <p:tgtEl>
                                          <p:spTgt spid="408"/>
                                        </p:tgtEl>
                                        <p:attrNameLst>
                                          <p:attrName>style.visibility</p:attrName>
                                        </p:attrNameLst>
                                      </p:cBhvr>
                                      <p:to>
                                        <p:strVal val="visible"/>
                                      </p:to>
                                    </p:set>
                                    <p:animEffect transition="in" filter="barn(outVertical)">
                                      <p:cBhvr>
                                        <p:cTn id="63" dur="500"/>
                                        <p:tgtEl>
                                          <p:spTgt spid="40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06"/>
                                        </p:tgtEl>
                                        <p:attrNameLst>
                                          <p:attrName>style.visibility</p:attrName>
                                        </p:attrNameLst>
                                      </p:cBhvr>
                                      <p:to>
                                        <p:strVal val="visible"/>
                                      </p:to>
                                    </p:set>
                                    <p:anim calcmode="lin" valueType="num">
                                      <p:cBhvr>
                                        <p:cTn id="66" dur="500" fill="hold"/>
                                        <p:tgtEl>
                                          <p:spTgt spid="406"/>
                                        </p:tgtEl>
                                        <p:attrNameLst>
                                          <p:attrName>ppt_w</p:attrName>
                                        </p:attrNameLst>
                                      </p:cBhvr>
                                      <p:tavLst>
                                        <p:tav tm="0">
                                          <p:val>
                                            <p:fltVal val="0"/>
                                          </p:val>
                                        </p:tav>
                                        <p:tav tm="100000">
                                          <p:val>
                                            <p:strVal val="#ppt_w"/>
                                          </p:val>
                                        </p:tav>
                                      </p:tavLst>
                                    </p:anim>
                                    <p:anim calcmode="lin" valueType="num">
                                      <p:cBhvr>
                                        <p:cTn id="67" dur="500" fill="hold"/>
                                        <p:tgtEl>
                                          <p:spTgt spid="406"/>
                                        </p:tgtEl>
                                        <p:attrNameLst>
                                          <p:attrName>ppt_h</p:attrName>
                                        </p:attrNameLst>
                                      </p:cBhvr>
                                      <p:tavLst>
                                        <p:tav tm="0">
                                          <p:val>
                                            <p:fltVal val="0"/>
                                          </p:val>
                                        </p:tav>
                                        <p:tav tm="100000">
                                          <p:val>
                                            <p:strVal val="#ppt_h"/>
                                          </p:val>
                                        </p:tav>
                                      </p:tavLst>
                                    </p:anim>
                                    <p:animEffect transition="in" filter="fade">
                                      <p:cBhvr>
                                        <p:cTn id="68" dur="500"/>
                                        <p:tgtEl>
                                          <p:spTgt spid="40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16"/>
                                        </p:tgtEl>
                                        <p:attrNameLst>
                                          <p:attrName>style.visibility</p:attrName>
                                        </p:attrNameLst>
                                      </p:cBhvr>
                                      <p:to>
                                        <p:strVal val="visible"/>
                                      </p:to>
                                    </p:set>
                                    <p:animEffect transition="in" filter="wipe(left)">
                                      <p:cBhvr>
                                        <p:cTn id="71" dur="500"/>
                                        <p:tgtEl>
                                          <p:spTgt spid="416"/>
                                        </p:tgtEl>
                                      </p:cBhvr>
                                    </p:animEffect>
                                  </p:childTnLst>
                                </p:cTn>
                              </p:par>
                              <p:par>
                                <p:cTn id="72" presetID="16" presetClass="entr" presetSubtype="37" fill="hold" nodeType="withEffect">
                                  <p:stCondLst>
                                    <p:cond delay="0"/>
                                  </p:stCondLst>
                                  <p:childTnLst>
                                    <p:set>
                                      <p:cBhvr>
                                        <p:cTn id="73" dur="1" fill="hold">
                                          <p:stCondLst>
                                            <p:cond delay="0"/>
                                          </p:stCondLst>
                                        </p:cTn>
                                        <p:tgtEl>
                                          <p:spTgt spid="411"/>
                                        </p:tgtEl>
                                        <p:attrNameLst>
                                          <p:attrName>style.visibility</p:attrName>
                                        </p:attrNameLst>
                                      </p:cBhvr>
                                      <p:to>
                                        <p:strVal val="visible"/>
                                      </p:to>
                                    </p:set>
                                    <p:animEffect transition="in" filter="barn(outVertical)">
                                      <p:cBhvr>
                                        <p:cTn id="74" dur="500"/>
                                        <p:tgtEl>
                                          <p:spTgt spid="41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07"/>
                                        </p:tgtEl>
                                        <p:attrNameLst>
                                          <p:attrName>style.visibility</p:attrName>
                                        </p:attrNameLst>
                                      </p:cBhvr>
                                      <p:to>
                                        <p:strVal val="visible"/>
                                      </p:to>
                                    </p:set>
                                    <p:anim calcmode="lin" valueType="num">
                                      <p:cBhvr>
                                        <p:cTn id="77" dur="500" fill="hold"/>
                                        <p:tgtEl>
                                          <p:spTgt spid="407"/>
                                        </p:tgtEl>
                                        <p:attrNameLst>
                                          <p:attrName>ppt_w</p:attrName>
                                        </p:attrNameLst>
                                      </p:cBhvr>
                                      <p:tavLst>
                                        <p:tav tm="0">
                                          <p:val>
                                            <p:fltVal val="0"/>
                                          </p:val>
                                        </p:tav>
                                        <p:tav tm="100000">
                                          <p:val>
                                            <p:strVal val="#ppt_w"/>
                                          </p:val>
                                        </p:tav>
                                      </p:tavLst>
                                    </p:anim>
                                    <p:anim calcmode="lin" valueType="num">
                                      <p:cBhvr>
                                        <p:cTn id="78" dur="500" fill="hold"/>
                                        <p:tgtEl>
                                          <p:spTgt spid="407"/>
                                        </p:tgtEl>
                                        <p:attrNameLst>
                                          <p:attrName>ppt_h</p:attrName>
                                        </p:attrNameLst>
                                      </p:cBhvr>
                                      <p:tavLst>
                                        <p:tav tm="0">
                                          <p:val>
                                            <p:fltVal val="0"/>
                                          </p:val>
                                        </p:tav>
                                        <p:tav tm="100000">
                                          <p:val>
                                            <p:strVal val="#ppt_h"/>
                                          </p:val>
                                        </p:tav>
                                      </p:tavLst>
                                    </p:anim>
                                    <p:animEffect transition="in" filter="fade">
                                      <p:cBhvr>
                                        <p:cTn id="79" dur="500"/>
                                        <p:tgtEl>
                                          <p:spTgt spid="40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17"/>
                                        </p:tgtEl>
                                        <p:attrNameLst>
                                          <p:attrName>style.visibility</p:attrName>
                                        </p:attrNameLst>
                                      </p:cBhvr>
                                      <p:to>
                                        <p:strVal val="visible"/>
                                      </p:to>
                                    </p:set>
                                    <p:animEffect transition="in" filter="wipe(left)">
                                      <p:cBhvr>
                                        <p:cTn id="82" dur="500"/>
                                        <p:tgtEl>
                                          <p:spTgt spid="417"/>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p:cTn id="85" dur="500" fill="hold"/>
                                        <p:tgtEl>
                                          <p:spTgt spid="6"/>
                                        </p:tgtEl>
                                        <p:attrNameLst>
                                          <p:attrName>ppt_w</p:attrName>
                                        </p:attrNameLst>
                                      </p:cBhvr>
                                      <p:tavLst>
                                        <p:tav tm="0">
                                          <p:val>
                                            <p:fltVal val="0"/>
                                          </p:val>
                                        </p:tav>
                                        <p:tav tm="100000">
                                          <p:val>
                                            <p:strVal val="#ppt_w"/>
                                          </p:val>
                                        </p:tav>
                                      </p:tavLst>
                                    </p:anim>
                                    <p:anim calcmode="lin" valueType="num">
                                      <p:cBhvr>
                                        <p:cTn id="86" dur="500" fill="hold"/>
                                        <p:tgtEl>
                                          <p:spTgt spid="6"/>
                                        </p:tgtEl>
                                        <p:attrNameLst>
                                          <p:attrName>ppt_h</p:attrName>
                                        </p:attrNameLst>
                                      </p:cBhvr>
                                      <p:tavLst>
                                        <p:tav tm="0">
                                          <p:val>
                                            <p:fltVal val="0"/>
                                          </p:val>
                                        </p:tav>
                                        <p:tav tm="100000">
                                          <p:val>
                                            <p:strVal val="#ppt_h"/>
                                          </p:val>
                                        </p:tav>
                                      </p:tavLst>
                                    </p:anim>
                                    <p:animEffect transition="in" filter="fade">
                                      <p:cBhvr>
                                        <p:cTn id="87" dur="500"/>
                                        <p:tgtEl>
                                          <p:spTgt spid="6"/>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left)">
                                      <p:cBhvr>
                                        <p:cTn id="90" dur="500"/>
                                        <p:tgtEl>
                                          <p:spTgt spid="26"/>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7"/>
                                        </p:tgtEl>
                                        <p:attrNameLst>
                                          <p:attrName>style.visibility</p:attrName>
                                        </p:attrNameLst>
                                      </p:cBhvr>
                                      <p:to>
                                        <p:strVal val="visible"/>
                                      </p:to>
                                    </p:set>
                                    <p:anim calcmode="lin" valueType="num">
                                      <p:cBhvr>
                                        <p:cTn id="93" dur="500" fill="hold"/>
                                        <p:tgtEl>
                                          <p:spTgt spid="7"/>
                                        </p:tgtEl>
                                        <p:attrNameLst>
                                          <p:attrName>ppt_w</p:attrName>
                                        </p:attrNameLst>
                                      </p:cBhvr>
                                      <p:tavLst>
                                        <p:tav tm="0">
                                          <p:val>
                                            <p:fltVal val="0"/>
                                          </p:val>
                                        </p:tav>
                                        <p:tav tm="100000">
                                          <p:val>
                                            <p:strVal val="#ppt_w"/>
                                          </p:val>
                                        </p:tav>
                                      </p:tavLst>
                                    </p:anim>
                                    <p:anim calcmode="lin" valueType="num">
                                      <p:cBhvr>
                                        <p:cTn id="94" dur="500" fill="hold"/>
                                        <p:tgtEl>
                                          <p:spTgt spid="7"/>
                                        </p:tgtEl>
                                        <p:attrNameLst>
                                          <p:attrName>ppt_h</p:attrName>
                                        </p:attrNameLst>
                                      </p:cBhvr>
                                      <p:tavLst>
                                        <p:tav tm="0">
                                          <p:val>
                                            <p:fltVal val="0"/>
                                          </p:val>
                                        </p:tav>
                                        <p:tav tm="100000">
                                          <p:val>
                                            <p:strVal val="#ppt_h"/>
                                          </p:val>
                                        </p:tav>
                                      </p:tavLst>
                                    </p:anim>
                                    <p:animEffect transition="in" filter="fade">
                                      <p:cBhvr>
                                        <p:cTn id="95" dur="500"/>
                                        <p:tgtEl>
                                          <p:spTgt spid="7"/>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wipe(left)">
                                      <p:cBhvr>
                                        <p:cTn id="98" dur="500"/>
                                        <p:tgtEl>
                                          <p:spTgt spid="2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p:cTn id="101" dur="500" fill="hold"/>
                                        <p:tgtEl>
                                          <p:spTgt spid="8"/>
                                        </p:tgtEl>
                                        <p:attrNameLst>
                                          <p:attrName>ppt_w</p:attrName>
                                        </p:attrNameLst>
                                      </p:cBhvr>
                                      <p:tavLst>
                                        <p:tav tm="0">
                                          <p:val>
                                            <p:fltVal val="0"/>
                                          </p:val>
                                        </p:tav>
                                        <p:tav tm="100000">
                                          <p:val>
                                            <p:strVal val="#ppt_w"/>
                                          </p:val>
                                        </p:tav>
                                      </p:tavLst>
                                    </p:anim>
                                    <p:anim calcmode="lin" valueType="num">
                                      <p:cBhvr>
                                        <p:cTn id="102" dur="500" fill="hold"/>
                                        <p:tgtEl>
                                          <p:spTgt spid="8"/>
                                        </p:tgtEl>
                                        <p:attrNameLst>
                                          <p:attrName>ppt_h</p:attrName>
                                        </p:attrNameLst>
                                      </p:cBhvr>
                                      <p:tavLst>
                                        <p:tav tm="0">
                                          <p:val>
                                            <p:fltVal val="0"/>
                                          </p:val>
                                        </p:tav>
                                        <p:tav tm="100000">
                                          <p:val>
                                            <p:strVal val="#ppt_h"/>
                                          </p:val>
                                        </p:tav>
                                      </p:tavLst>
                                    </p:anim>
                                    <p:animEffect transition="in" filter="fade">
                                      <p:cBhvr>
                                        <p:cTn id="103" dur="500"/>
                                        <p:tgtEl>
                                          <p:spTgt spid="8"/>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wipe(left)">
                                      <p:cBhvr>
                                        <p:cTn id="10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ldLvl="0" animBg="1"/>
      <p:bldP spid="134" grpId="0" bldLvl="0" animBg="1"/>
      <p:bldP spid="134" grpId="1" bldLvl="0" animBg="1"/>
      <p:bldP spid="389" grpId="0" bldLvl="0" animBg="1"/>
      <p:bldP spid="402" grpId="0" bldLvl="0" animBg="1"/>
      <p:bldP spid="403" grpId="0"/>
      <p:bldP spid="404" grpId="0"/>
      <p:bldP spid="405" grpId="0"/>
      <p:bldP spid="406" grpId="0"/>
      <p:bldP spid="407" grpId="0"/>
      <p:bldP spid="414" grpId="0" bldLvl="0" animBg="1"/>
      <p:bldP spid="415" grpId="0" bldLvl="0" animBg="1"/>
      <p:bldP spid="416" grpId="0" bldLvl="0" animBg="1"/>
      <p:bldP spid="417" grpId="0" bldLvl="0" animBg="1"/>
      <p:bldP spid="6" grpId="0"/>
      <p:bldP spid="7" grpId="0"/>
      <p:bldP spid="8" grpId="0"/>
      <p:bldP spid="26" grpId="0" bldLvl="0" animBg="1"/>
      <p:bldP spid="27" grpId="0" bldLvl="0" animBg="1"/>
      <p:bldP spid="2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30811" y="211690"/>
            <a:ext cx="3200400" cy="52197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tab pos="628650" algn="l"/>
              </a:tabLst>
              <a:defRPr/>
            </a:pPr>
            <a:r>
              <a:rPr kumimoji="0" lang="en-US" altLang="zh-CN" sz="2800" b="1" i="0" u="none" strike="noStrike" kern="0" cap="none" spc="0" normalizeH="0" baseline="0" noProof="0" dirty="0">
                <a:ln>
                  <a:noFill/>
                </a:ln>
                <a:solidFill>
                  <a:srgbClr val="C12B27"/>
                </a:solidFill>
                <a:uLnTx/>
                <a:uFillTx/>
                <a:latin typeface="微软雅黑" panose="020B0503020204020204" charset="-122"/>
                <a:ea typeface="微软雅黑" panose="020B0503020204020204" charset="-122"/>
              </a:rPr>
              <a:t>1.2</a:t>
            </a:r>
            <a:r>
              <a:rPr kumimoji="0" lang="zh-CN" altLang="en-US" sz="2800" b="1" i="0" u="none" strike="noStrike" kern="0" cap="none" spc="0" normalizeH="0" baseline="0" noProof="0" dirty="0">
                <a:ln>
                  <a:noFill/>
                </a:ln>
                <a:solidFill>
                  <a:srgbClr val="C12B27"/>
                </a:solidFill>
                <a:uLnTx/>
                <a:uFillTx/>
                <a:latin typeface="微软雅黑" panose="020B0503020204020204" charset="-122"/>
                <a:ea typeface="微软雅黑" panose="020B0503020204020204" charset="-122"/>
              </a:rPr>
              <a:t> </a:t>
            </a:r>
            <a:r>
              <a:rPr lang="zh-CN" altLang="en-US" sz="2800" b="1" kern="0" dirty="0">
                <a:solidFill>
                  <a:srgbClr val="C12B27"/>
                </a:solidFill>
                <a:latin typeface="微软雅黑" panose="020B0503020204020204" charset="-122"/>
                <a:ea typeface="微软雅黑" panose="020B0503020204020204" charset="-122"/>
              </a:rPr>
              <a:t>基础需求</a:t>
            </a:r>
            <a:endParaRPr lang="zh-CN" altLang="en-US" sz="2800" b="1" kern="0" dirty="0">
              <a:solidFill>
                <a:srgbClr val="C12B27"/>
              </a:solidFill>
              <a:latin typeface="微软雅黑" panose="020B0503020204020204" charset="-122"/>
              <a:ea typeface="微软雅黑" panose="020B0503020204020204" charset="-122"/>
            </a:endParaRPr>
          </a:p>
        </p:txBody>
      </p:sp>
      <p:grpSp>
        <p:nvGrpSpPr>
          <p:cNvPr id="12" name="组合 11"/>
          <p:cNvGrpSpPr/>
          <p:nvPr/>
        </p:nvGrpSpPr>
        <p:grpSpPr>
          <a:xfrm>
            <a:off x="8987023" y="210183"/>
            <a:ext cx="3263852" cy="710213"/>
            <a:chOff x="8987023" y="210183"/>
            <a:chExt cx="3263852" cy="710213"/>
          </a:xfrm>
          <a:solidFill>
            <a:srgbClr val="C12B27"/>
          </a:solidFill>
        </p:grpSpPr>
        <p:sp>
          <p:nvSpPr>
            <p:cNvPr id="13"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grp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14" name="文本框 32"/>
            <p:cNvSpPr txBox="1"/>
            <p:nvPr/>
          </p:nvSpPr>
          <p:spPr>
            <a:xfrm rot="1800000">
              <a:off x="9693384" y="397176"/>
              <a:ext cx="2206728" cy="52322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需求分析</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50" name="组合 49"/>
          <p:cNvGrpSpPr/>
          <p:nvPr/>
        </p:nvGrpSpPr>
        <p:grpSpPr>
          <a:xfrm>
            <a:off x="-1708812" y="-3944515"/>
            <a:ext cx="5405550" cy="5087249"/>
            <a:chOff x="-1708812" y="-3944515"/>
            <a:chExt cx="5405550" cy="5087249"/>
          </a:xfrm>
        </p:grpSpPr>
        <p:sp>
          <p:nvSpPr>
            <p:cNvPr id="51" name="矩形 50"/>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任意多边形 39"/>
          <p:cNvSpPr/>
          <p:nvPr/>
        </p:nvSpPr>
        <p:spPr>
          <a:xfrm>
            <a:off x="7840831" y="1992469"/>
            <a:ext cx="2862330" cy="45719"/>
          </a:xfrm>
          <a:custGeom>
            <a:avLst/>
            <a:gdLst>
              <a:gd name="connsiteX0" fmla="*/ 0 w 269630"/>
              <a:gd name="connsiteY0" fmla="*/ 0 h 0"/>
              <a:gd name="connsiteX1" fmla="*/ 269630 w 269630"/>
              <a:gd name="connsiteY1" fmla="*/ 0 h 0"/>
            </a:gdLst>
            <a:ahLst/>
            <a:cxnLst>
              <a:cxn ang="0">
                <a:pos x="connsiteX0" y="connsiteY0"/>
              </a:cxn>
              <a:cxn ang="0">
                <a:pos x="connsiteX1" y="connsiteY1"/>
              </a:cxn>
            </a:cxnLst>
            <a:rect l="l" t="t" r="r" b="b"/>
            <a:pathLst>
              <a:path w="269630">
                <a:moveTo>
                  <a:pt x="0" y="0"/>
                </a:moveTo>
                <a:lnTo>
                  <a:pt x="269630"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p>
        </p:txBody>
      </p:sp>
      <p:sp>
        <p:nvSpPr>
          <p:cNvPr id="160" name="任意多边形 39"/>
          <p:cNvSpPr/>
          <p:nvPr/>
        </p:nvSpPr>
        <p:spPr>
          <a:xfrm>
            <a:off x="7848176" y="4304823"/>
            <a:ext cx="2862330" cy="45719"/>
          </a:xfrm>
          <a:custGeom>
            <a:avLst/>
            <a:gdLst>
              <a:gd name="connsiteX0" fmla="*/ 0 w 269630"/>
              <a:gd name="connsiteY0" fmla="*/ 0 h 0"/>
              <a:gd name="connsiteX1" fmla="*/ 269630 w 269630"/>
              <a:gd name="connsiteY1" fmla="*/ 0 h 0"/>
            </a:gdLst>
            <a:ahLst/>
            <a:cxnLst>
              <a:cxn ang="0">
                <a:pos x="connsiteX0" y="connsiteY0"/>
              </a:cxn>
              <a:cxn ang="0">
                <a:pos x="connsiteX1" y="connsiteY1"/>
              </a:cxn>
            </a:cxnLst>
            <a:rect l="l" t="t" r="r" b="b"/>
            <a:pathLst>
              <a:path w="269630">
                <a:moveTo>
                  <a:pt x="0" y="0"/>
                </a:moveTo>
                <a:lnTo>
                  <a:pt x="269630"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p>
        </p:txBody>
      </p:sp>
      <p:grpSp>
        <p:nvGrpSpPr>
          <p:cNvPr id="16" name="组合 15"/>
          <p:cNvGrpSpPr/>
          <p:nvPr/>
        </p:nvGrpSpPr>
        <p:grpSpPr>
          <a:xfrm>
            <a:off x="595528" y="1465297"/>
            <a:ext cx="11010738" cy="4787718"/>
            <a:chOff x="595528" y="1465297"/>
            <a:chExt cx="11010738" cy="4787718"/>
          </a:xfrm>
        </p:grpSpPr>
        <p:grpSp>
          <p:nvGrpSpPr>
            <p:cNvPr id="81" name="组合 80"/>
            <p:cNvGrpSpPr/>
            <p:nvPr/>
          </p:nvGrpSpPr>
          <p:grpSpPr>
            <a:xfrm>
              <a:off x="4665492" y="2164375"/>
              <a:ext cx="2861016" cy="2863854"/>
              <a:chOff x="4078821" y="1411390"/>
              <a:chExt cx="4034008" cy="4038009"/>
            </a:xfrm>
          </p:grpSpPr>
          <p:sp>
            <p:nvSpPr>
              <p:cNvPr id="82" name="Shape"/>
              <p:cNvSpPr/>
              <p:nvPr/>
            </p:nvSpPr>
            <p:spPr>
              <a:xfrm rot="5548045">
                <a:off x="5602064" y="1934085"/>
                <a:ext cx="2575764" cy="1530374"/>
              </a:xfrm>
              <a:custGeom>
                <a:avLst/>
                <a:gdLst/>
                <a:ahLst/>
                <a:cxnLst>
                  <a:cxn ang="0">
                    <a:pos x="wd2" y="hd2"/>
                  </a:cxn>
                  <a:cxn ang="5400000">
                    <a:pos x="wd2" y="hd2"/>
                  </a:cxn>
                  <a:cxn ang="10800000">
                    <a:pos x="wd2" y="hd2"/>
                  </a:cxn>
                  <a:cxn ang="16200000">
                    <a:pos x="wd2" y="hd2"/>
                  </a:cxn>
                </a:cxnLst>
                <a:rect l="0" t="0" r="r" b="b"/>
                <a:pathLst>
                  <a:path w="21407" h="21600" extrusionOk="0">
                    <a:moveTo>
                      <a:pt x="4307" y="21600"/>
                    </a:moveTo>
                    <a:cubicBezTo>
                      <a:pt x="4134" y="19617"/>
                      <a:pt x="3960" y="17719"/>
                      <a:pt x="3812" y="15778"/>
                    </a:cubicBezTo>
                    <a:cubicBezTo>
                      <a:pt x="3737" y="14977"/>
                      <a:pt x="3737" y="14175"/>
                      <a:pt x="3688" y="13373"/>
                    </a:cubicBezTo>
                    <a:cubicBezTo>
                      <a:pt x="3688" y="13247"/>
                      <a:pt x="3638" y="13078"/>
                      <a:pt x="3564" y="13036"/>
                    </a:cubicBezTo>
                    <a:cubicBezTo>
                      <a:pt x="3539" y="12994"/>
                      <a:pt x="3415" y="13078"/>
                      <a:pt x="3366" y="13162"/>
                    </a:cubicBezTo>
                    <a:cubicBezTo>
                      <a:pt x="2722" y="14217"/>
                      <a:pt x="1830" y="14470"/>
                      <a:pt x="1062" y="13795"/>
                    </a:cubicBezTo>
                    <a:cubicBezTo>
                      <a:pt x="319" y="13120"/>
                      <a:pt x="-102" y="11728"/>
                      <a:pt x="22" y="10378"/>
                    </a:cubicBezTo>
                    <a:cubicBezTo>
                      <a:pt x="146" y="8902"/>
                      <a:pt x="765" y="7762"/>
                      <a:pt x="1657" y="7509"/>
                    </a:cubicBezTo>
                    <a:cubicBezTo>
                      <a:pt x="2276" y="7298"/>
                      <a:pt x="2846" y="7636"/>
                      <a:pt x="3341" y="8395"/>
                    </a:cubicBezTo>
                    <a:cubicBezTo>
                      <a:pt x="3391" y="8480"/>
                      <a:pt x="3490" y="8522"/>
                      <a:pt x="3589" y="8606"/>
                    </a:cubicBezTo>
                    <a:cubicBezTo>
                      <a:pt x="3614" y="8438"/>
                      <a:pt x="3688" y="8311"/>
                      <a:pt x="3713" y="8142"/>
                    </a:cubicBezTo>
                    <a:cubicBezTo>
                      <a:pt x="3787" y="5484"/>
                      <a:pt x="3985" y="2827"/>
                      <a:pt x="4332" y="253"/>
                    </a:cubicBezTo>
                    <a:cubicBezTo>
                      <a:pt x="4332" y="169"/>
                      <a:pt x="4357" y="127"/>
                      <a:pt x="4357" y="0"/>
                    </a:cubicBezTo>
                    <a:cubicBezTo>
                      <a:pt x="4704" y="127"/>
                      <a:pt x="5026" y="253"/>
                      <a:pt x="5372" y="338"/>
                    </a:cubicBezTo>
                    <a:cubicBezTo>
                      <a:pt x="6636" y="591"/>
                      <a:pt x="7899" y="844"/>
                      <a:pt x="9162" y="1139"/>
                    </a:cubicBezTo>
                    <a:cubicBezTo>
                      <a:pt x="9237" y="1139"/>
                      <a:pt x="9336" y="1266"/>
                      <a:pt x="9410" y="1308"/>
                    </a:cubicBezTo>
                    <a:cubicBezTo>
                      <a:pt x="9385" y="1434"/>
                      <a:pt x="9360" y="1603"/>
                      <a:pt x="9311" y="1730"/>
                    </a:cubicBezTo>
                    <a:cubicBezTo>
                      <a:pt x="8716" y="2784"/>
                      <a:pt x="8568" y="4303"/>
                      <a:pt x="8939" y="5569"/>
                    </a:cubicBezTo>
                    <a:cubicBezTo>
                      <a:pt x="9336" y="6877"/>
                      <a:pt x="10128" y="7552"/>
                      <a:pt x="10995" y="7383"/>
                    </a:cubicBezTo>
                    <a:cubicBezTo>
                      <a:pt x="11788" y="7172"/>
                      <a:pt x="12457" y="6117"/>
                      <a:pt x="12630" y="4683"/>
                    </a:cubicBezTo>
                    <a:cubicBezTo>
                      <a:pt x="12754" y="3544"/>
                      <a:pt x="12556" y="2531"/>
                      <a:pt x="12060" y="1645"/>
                    </a:cubicBezTo>
                    <a:cubicBezTo>
                      <a:pt x="12011" y="1561"/>
                      <a:pt x="11961" y="1392"/>
                      <a:pt x="11986" y="1350"/>
                    </a:cubicBezTo>
                    <a:cubicBezTo>
                      <a:pt x="12011" y="1223"/>
                      <a:pt x="12110" y="1139"/>
                      <a:pt x="12184" y="1139"/>
                    </a:cubicBezTo>
                    <a:cubicBezTo>
                      <a:pt x="12977" y="970"/>
                      <a:pt x="13794" y="886"/>
                      <a:pt x="14587" y="717"/>
                    </a:cubicBezTo>
                    <a:cubicBezTo>
                      <a:pt x="15404" y="548"/>
                      <a:pt x="16197" y="295"/>
                      <a:pt x="17015" y="42"/>
                    </a:cubicBezTo>
                    <a:cubicBezTo>
                      <a:pt x="17064" y="338"/>
                      <a:pt x="17114" y="675"/>
                      <a:pt x="17163" y="1055"/>
                    </a:cubicBezTo>
                    <a:cubicBezTo>
                      <a:pt x="17436" y="3417"/>
                      <a:pt x="17634" y="5822"/>
                      <a:pt x="17708" y="8269"/>
                    </a:cubicBezTo>
                    <a:cubicBezTo>
                      <a:pt x="17708" y="8353"/>
                      <a:pt x="17758" y="8564"/>
                      <a:pt x="17807" y="8564"/>
                    </a:cubicBezTo>
                    <a:cubicBezTo>
                      <a:pt x="17857" y="8606"/>
                      <a:pt x="17956" y="8522"/>
                      <a:pt x="18030" y="8438"/>
                    </a:cubicBezTo>
                    <a:cubicBezTo>
                      <a:pt x="18625" y="7509"/>
                      <a:pt x="19318" y="7172"/>
                      <a:pt x="20111" y="7678"/>
                    </a:cubicBezTo>
                    <a:cubicBezTo>
                      <a:pt x="20879" y="8142"/>
                      <a:pt x="21300" y="9197"/>
                      <a:pt x="21399" y="10589"/>
                    </a:cubicBezTo>
                    <a:cubicBezTo>
                      <a:pt x="21498" y="12234"/>
                      <a:pt x="20681" y="13922"/>
                      <a:pt x="19690" y="14091"/>
                    </a:cubicBezTo>
                    <a:cubicBezTo>
                      <a:pt x="19046" y="14259"/>
                      <a:pt x="18501" y="13922"/>
                      <a:pt x="18030" y="13162"/>
                    </a:cubicBezTo>
                    <a:cubicBezTo>
                      <a:pt x="17981" y="13078"/>
                      <a:pt x="17857" y="12994"/>
                      <a:pt x="17807" y="13036"/>
                    </a:cubicBezTo>
                    <a:cubicBezTo>
                      <a:pt x="17733" y="13078"/>
                      <a:pt x="17708" y="13289"/>
                      <a:pt x="17683" y="13416"/>
                    </a:cubicBezTo>
                    <a:cubicBezTo>
                      <a:pt x="17609" y="16073"/>
                      <a:pt x="17386" y="18731"/>
                      <a:pt x="17064" y="21347"/>
                    </a:cubicBezTo>
                    <a:cubicBezTo>
                      <a:pt x="17064" y="21431"/>
                      <a:pt x="17039" y="21473"/>
                      <a:pt x="17015" y="21600"/>
                    </a:cubicBezTo>
                    <a:cubicBezTo>
                      <a:pt x="16593" y="21473"/>
                      <a:pt x="16197" y="21305"/>
                      <a:pt x="15776" y="21220"/>
                    </a:cubicBezTo>
                    <a:cubicBezTo>
                      <a:pt x="14612" y="20967"/>
                      <a:pt x="13423" y="20714"/>
                      <a:pt x="12234" y="20503"/>
                    </a:cubicBezTo>
                    <a:cubicBezTo>
                      <a:pt x="12159" y="20461"/>
                      <a:pt x="12060" y="20377"/>
                      <a:pt x="11986" y="20292"/>
                    </a:cubicBezTo>
                    <a:cubicBezTo>
                      <a:pt x="12011" y="20166"/>
                      <a:pt x="12036" y="19997"/>
                      <a:pt x="12085" y="19870"/>
                    </a:cubicBezTo>
                    <a:cubicBezTo>
                      <a:pt x="12853" y="18520"/>
                      <a:pt x="12853" y="16453"/>
                      <a:pt x="12085" y="15188"/>
                    </a:cubicBezTo>
                    <a:cubicBezTo>
                      <a:pt x="11317" y="13880"/>
                      <a:pt x="10079" y="13880"/>
                      <a:pt x="9311" y="15188"/>
                    </a:cubicBezTo>
                    <a:cubicBezTo>
                      <a:pt x="8543" y="16495"/>
                      <a:pt x="8543" y="18520"/>
                      <a:pt x="9311" y="19870"/>
                    </a:cubicBezTo>
                    <a:cubicBezTo>
                      <a:pt x="9360" y="19997"/>
                      <a:pt x="9410" y="20166"/>
                      <a:pt x="9410" y="20292"/>
                    </a:cubicBezTo>
                    <a:cubicBezTo>
                      <a:pt x="9410" y="20377"/>
                      <a:pt x="9261" y="20461"/>
                      <a:pt x="9187" y="20503"/>
                    </a:cubicBezTo>
                    <a:cubicBezTo>
                      <a:pt x="7651" y="20630"/>
                      <a:pt x="6115" y="20967"/>
                      <a:pt x="4580" y="21558"/>
                    </a:cubicBezTo>
                    <a:cubicBezTo>
                      <a:pt x="4530" y="21558"/>
                      <a:pt x="4456" y="21558"/>
                      <a:pt x="4307" y="21600"/>
                    </a:cubicBezTo>
                    <a:close/>
                  </a:path>
                </a:pathLst>
              </a:custGeom>
              <a:solidFill>
                <a:srgbClr val="203864"/>
              </a:solidFill>
              <a:ln w="12700">
                <a:miter lim="400000"/>
              </a:ln>
            </p:spPr>
            <p:txBody>
              <a:bodyPr lIns="45719" rIns="45719"/>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等线" panose="02010600030101010101" charset="-122"/>
                  <a:sym typeface="Helvetica"/>
                </a:endParaRPr>
              </a:p>
            </p:txBody>
          </p:sp>
          <p:sp>
            <p:nvSpPr>
              <p:cNvPr id="83" name="Shape"/>
              <p:cNvSpPr/>
              <p:nvPr/>
            </p:nvSpPr>
            <p:spPr>
              <a:xfrm rot="10948045">
                <a:off x="5537062" y="3459873"/>
                <a:ext cx="2575767" cy="1530373"/>
              </a:xfrm>
              <a:custGeom>
                <a:avLst/>
                <a:gdLst/>
                <a:ahLst/>
                <a:cxnLst>
                  <a:cxn ang="0">
                    <a:pos x="wd2" y="hd2"/>
                  </a:cxn>
                  <a:cxn ang="5400000">
                    <a:pos x="wd2" y="hd2"/>
                  </a:cxn>
                  <a:cxn ang="10800000">
                    <a:pos x="wd2" y="hd2"/>
                  </a:cxn>
                  <a:cxn ang="16200000">
                    <a:pos x="wd2" y="hd2"/>
                  </a:cxn>
                </a:cxnLst>
                <a:rect l="0" t="0" r="r" b="b"/>
                <a:pathLst>
                  <a:path w="21407" h="21600" extrusionOk="0">
                    <a:moveTo>
                      <a:pt x="4307" y="21600"/>
                    </a:moveTo>
                    <a:cubicBezTo>
                      <a:pt x="4134" y="19617"/>
                      <a:pt x="3960" y="17719"/>
                      <a:pt x="3812" y="15778"/>
                    </a:cubicBezTo>
                    <a:cubicBezTo>
                      <a:pt x="3737" y="14977"/>
                      <a:pt x="3737" y="14175"/>
                      <a:pt x="3688" y="13373"/>
                    </a:cubicBezTo>
                    <a:cubicBezTo>
                      <a:pt x="3688" y="13247"/>
                      <a:pt x="3638" y="13078"/>
                      <a:pt x="3564" y="13036"/>
                    </a:cubicBezTo>
                    <a:cubicBezTo>
                      <a:pt x="3539" y="12994"/>
                      <a:pt x="3415" y="13078"/>
                      <a:pt x="3366" y="13162"/>
                    </a:cubicBezTo>
                    <a:cubicBezTo>
                      <a:pt x="2722" y="14217"/>
                      <a:pt x="1830" y="14470"/>
                      <a:pt x="1062" y="13795"/>
                    </a:cubicBezTo>
                    <a:cubicBezTo>
                      <a:pt x="319" y="13120"/>
                      <a:pt x="-102" y="11728"/>
                      <a:pt x="22" y="10378"/>
                    </a:cubicBezTo>
                    <a:cubicBezTo>
                      <a:pt x="146" y="8902"/>
                      <a:pt x="765" y="7762"/>
                      <a:pt x="1657" y="7509"/>
                    </a:cubicBezTo>
                    <a:cubicBezTo>
                      <a:pt x="2276" y="7298"/>
                      <a:pt x="2846" y="7636"/>
                      <a:pt x="3341" y="8395"/>
                    </a:cubicBezTo>
                    <a:cubicBezTo>
                      <a:pt x="3391" y="8480"/>
                      <a:pt x="3490" y="8522"/>
                      <a:pt x="3589" y="8606"/>
                    </a:cubicBezTo>
                    <a:cubicBezTo>
                      <a:pt x="3614" y="8438"/>
                      <a:pt x="3688" y="8311"/>
                      <a:pt x="3713" y="8142"/>
                    </a:cubicBezTo>
                    <a:cubicBezTo>
                      <a:pt x="3787" y="5484"/>
                      <a:pt x="3985" y="2827"/>
                      <a:pt x="4332" y="253"/>
                    </a:cubicBezTo>
                    <a:cubicBezTo>
                      <a:pt x="4332" y="169"/>
                      <a:pt x="4357" y="127"/>
                      <a:pt x="4357" y="0"/>
                    </a:cubicBezTo>
                    <a:cubicBezTo>
                      <a:pt x="4704" y="127"/>
                      <a:pt x="5026" y="253"/>
                      <a:pt x="5372" y="338"/>
                    </a:cubicBezTo>
                    <a:cubicBezTo>
                      <a:pt x="6636" y="591"/>
                      <a:pt x="7899" y="844"/>
                      <a:pt x="9162" y="1139"/>
                    </a:cubicBezTo>
                    <a:cubicBezTo>
                      <a:pt x="9237" y="1139"/>
                      <a:pt x="9336" y="1266"/>
                      <a:pt x="9410" y="1308"/>
                    </a:cubicBezTo>
                    <a:cubicBezTo>
                      <a:pt x="9385" y="1434"/>
                      <a:pt x="9360" y="1603"/>
                      <a:pt x="9311" y="1730"/>
                    </a:cubicBezTo>
                    <a:cubicBezTo>
                      <a:pt x="8716" y="2784"/>
                      <a:pt x="8568" y="4303"/>
                      <a:pt x="8939" y="5569"/>
                    </a:cubicBezTo>
                    <a:cubicBezTo>
                      <a:pt x="9336" y="6877"/>
                      <a:pt x="10128" y="7552"/>
                      <a:pt x="10995" y="7383"/>
                    </a:cubicBezTo>
                    <a:cubicBezTo>
                      <a:pt x="11788" y="7172"/>
                      <a:pt x="12457" y="6117"/>
                      <a:pt x="12630" y="4683"/>
                    </a:cubicBezTo>
                    <a:cubicBezTo>
                      <a:pt x="12754" y="3544"/>
                      <a:pt x="12556" y="2531"/>
                      <a:pt x="12060" y="1645"/>
                    </a:cubicBezTo>
                    <a:cubicBezTo>
                      <a:pt x="12011" y="1561"/>
                      <a:pt x="11961" y="1392"/>
                      <a:pt x="11986" y="1350"/>
                    </a:cubicBezTo>
                    <a:cubicBezTo>
                      <a:pt x="12011" y="1223"/>
                      <a:pt x="12110" y="1139"/>
                      <a:pt x="12184" y="1139"/>
                    </a:cubicBezTo>
                    <a:cubicBezTo>
                      <a:pt x="12977" y="970"/>
                      <a:pt x="13794" y="886"/>
                      <a:pt x="14587" y="717"/>
                    </a:cubicBezTo>
                    <a:cubicBezTo>
                      <a:pt x="15404" y="548"/>
                      <a:pt x="16197" y="295"/>
                      <a:pt x="17015" y="42"/>
                    </a:cubicBezTo>
                    <a:cubicBezTo>
                      <a:pt x="17064" y="338"/>
                      <a:pt x="17114" y="675"/>
                      <a:pt x="17163" y="1055"/>
                    </a:cubicBezTo>
                    <a:cubicBezTo>
                      <a:pt x="17436" y="3417"/>
                      <a:pt x="17634" y="5822"/>
                      <a:pt x="17708" y="8269"/>
                    </a:cubicBezTo>
                    <a:cubicBezTo>
                      <a:pt x="17708" y="8353"/>
                      <a:pt x="17758" y="8564"/>
                      <a:pt x="17807" y="8564"/>
                    </a:cubicBezTo>
                    <a:cubicBezTo>
                      <a:pt x="17857" y="8606"/>
                      <a:pt x="17956" y="8522"/>
                      <a:pt x="18030" y="8438"/>
                    </a:cubicBezTo>
                    <a:cubicBezTo>
                      <a:pt x="18625" y="7509"/>
                      <a:pt x="19318" y="7172"/>
                      <a:pt x="20111" y="7678"/>
                    </a:cubicBezTo>
                    <a:cubicBezTo>
                      <a:pt x="20879" y="8142"/>
                      <a:pt x="21300" y="9197"/>
                      <a:pt x="21399" y="10589"/>
                    </a:cubicBezTo>
                    <a:cubicBezTo>
                      <a:pt x="21498" y="12234"/>
                      <a:pt x="20681" y="13922"/>
                      <a:pt x="19690" y="14091"/>
                    </a:cubicBezTo>
                    <a:cubicBezTo>
                      <a:pt x="19046" y="14259"/>
                      <a:pt x="18501" y="13922"/>
                      <a:pt x="18030" y="13162"/>
                    </a:cubicBezTo>
                    <a:cubicBezTo>
                      <a:pt x="17981" y="13078"/>
                      <a:pt x="17857" y="12994"/>
                      <a:pt x="17807" y="13036"/>
                    </a:cubicBezTo>
                    <a:cubicBezTo>
                      <a:pt x="17733" y="13078"/>
                      <a:pt x="17708" y="13289"/>
                      <a:pt x="17683" y="13416"/>
                    </a:cubicBezTo>
                    <a:cubicBezTo>
                      <a:pt x="17609" y="16073"/>
                      <a:pt x="17386" y="18731"/>
                      <a:pt x="17064" y="21347"/>
                    </a:cubicBezTo>
                    <a:cubicBezTo>
                      <a:pt x="17064" y="21431"/>
                      <a:pt x="17039" y="21473"/>
                      <a:pt x="17015" y="21600"/>
                    </a:cubicBezTo>
                    <a:cubicBezTo>
                      <a:pt x="16593" y="21473"/>
                      <a:pt x="16197" y="21305"/>
                      <a:pt x="15776" y="21220"/>
                    </a:cubicBezTo>
                    <a:cubicBezTo>
                      <a:pt x="14612" y="20967"/>
                      <a:pt x="13423" y="20714"/>
                      <a:pt x="12234" y="20503"/>
                    </a:cubicBezTo>
                    <a:cubicBezTo>
                      <a:pt x="12159" y="20461"/>
                      <a:pt x="12060" y="20377"/>
                      <a:pt x="11986" y="20292"/>
                    </a:cubicBezTo>
                    <a:cubicBezTo>
                      <a:pt x="12011" y="20166"/>
                      <a:pt x="12036" y="19997"/>
                      <a:pt x="12085" y="19870"/>
                    </a:cubicBezTo>
                    <a:cubicBezTo>
                      <a:pt x="12853" y="18520"/>
                      <a:pt x="12853" y="16453"/>
                      <a:pt x="12085" y="15188"/>
                    </a:cubicBezTo>
                    <a:cubicBezTo>
                      <a:pt x="11317" y="13880"/>
                      <a:pt x="10079" y="13880"/>
                      <a:pt x="9311" y="15188"/>
                    </a:cubicBezTo>
                    <a:cubicBezTo>
                      <a:pt x="8543" y="16495"/>
                      <a:pt x="8543" y="18520"/>
                      <a:pt x="9311" y="19870"/>
                    </a:cubicBezTo>
                    <a:cubicBezTo>
                      <a:pt x="9360" y="19997"/>
                      <a:pt x="9410" y="20166"/>
                      <a:pt x="9410" y="20292"/>
                    </a:cubicBezTo>
                    <a:cubicBezTo>
                      <a:pt x="9410" y="20377"/>
                      <a:pt x="9261" y="20461"/>
                      <a:pt x="9187" y="20503"/>
                    </a:cubicBezTo>
                    <a:cubicBezTo>
                      <a:pt x="7651" y="20630"/>
                      <a:pt x="6115" y="20967"/>
                      <a:pt x="4580" y="21558"/>
                    </a:cubicBezTo>
                    <a:cubicBezTo>
                      <a:pt x="4530" y="21558"/>
                      <a:pt x="4456" y="21558"/>
                      <a:pt x="4307" y="21600"/>
                    </a:cubicBezTo>
                    <a:close/>
                  </a:path>
                </a:pathLst>
              </a:custGeom>
              <a:solidFill>
                <a:srgbClr val="C00000"/>
              </a:solidFill>
              <a:ln w="12700">
                <a:miter lim="400000"/>
              </a:ln>
            </p:spPr>
            <p:txBody>
              <a:bodyPr lIns="45719" rIns="45719"/>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等线" panose="02010600030101010101" charset="-122"/>
                  <a:sym typeface="Helvetica"/>
                </a:endParaRPr>
              </a:p>
            </p:txBody>
          </p:sp>
          <p:sp>
            <p:nvSpPr>
              <p:cNvPr id="84" name="Shape"/>
              <p:cNvSpPr/>
              <p:nvPr/>
            </p:nvSpPr>
            <p:spPr>
              <a:xfrm rot="5548045">
                <a:off x="4014173" y="3396329"/>
                <a:ext cx="2575766" cy="1530374"/>
              </a:xfrm>
              <a:custGeom>
                <a:avLst/>
                <a:gdLst/>
                <a:ahLst/>
                <a:cxnLst>
                  <a:cxn ang="0">
                    <a:pos x="wd2" y="hd2"/>
                  </a:cxn>
                  <a:cxn ang="5400000">
                    <a:pos x="wd2" y="hd2"/>
                  </a:cxn>
                  <a:cxn ang="10800000">
                    <a:pos x="wd2" y="hd2"/>
                  </a:cxn>
                  <a:cxn ang="16200000">
                    <a:pos x="wd2" y="hd2"/>
                  </a:cxn>
                </a:cxnLst>
                <a:rect l="0" t="0" r="r" b="b"/>
                <a:pathLst>
                  <a:path w="21407" h="21600" extrusionOk="0">
                    <a:moveTo>
                      <a:pt x="4307" y="21600"/>
                    </a:moveTo>
                    <a:cubicBezTo>
                      <a:pt x="4134" y="19617"/>
                      <a:pt x="3960" y="17719"/>
                      <a:pt x="3812" y="15778"/>
                    </a:cubicBezTo>
                    <a:cubicBezTo>
                      <a:pt x="3737" y="14977"/>
                      <a:pt x="3737" y="14175"/>
                      <a:pt x="3688" y="13373"/>
                    </a:cubicBezTo>
                    <a:cubicBezTo>
                      <a:pt x="3688" y="13247"/>
                      <a:pt x="3638" y="13078"/>
                      <a:pt x="3564" y="13036"/>
                    </a:cubicBezTo>
                    <a:cubicBezTo>
                      <a:pt x="3539" y="12994"/>
                      <a:pt x="3415" y="13078"/>
                      <a:pt x="3366" y="13162"/>
                    </a:cubicBezTo>
                    <a:cubicBezTo>
                      <a:pt x="2722" y="14217"/>
                      <a:pt x="1830" y="14470"/>
                      <a:pt x="1062" y="13795"/>
                    </a:cubicBezTo>
                    <a:cubicBezTo>
                      <a:pt x="319" y="13120"/>
                      <a:pt x="-102" y="11728"/>
                      <a:pt x="22" y="10378"/>
                    </a:cubicBezTo>
                    <a:cubicBezTo>
                      <a:pt x="146" y="8902"/>
                      <a:pt x="765" y="7762"/>
                      <a:pt x="1657" y="7509"/>
                    </a:cubicBezTo>
                    <a:cubicBezTo>
                      <a:pt x="2276" y="7298"/>
                      <a:pt x="2846" y="7636"/>
                      <a:pt x="3341" y="8395"/>
                    </a:cubicBezTo>
                    <a:cubicBezTo>
                      <a:pt x="3391" y="8480"/>
                      <a:pt x="3490" y="8522"/>
                      <a:pt x="3589" y="8606"/>
                    </a:cubicBezTo>
                    <a:cubicBezTo>
                      <a:pt x="3614" y="8438"/>
                      <a:pt x="3688" y="8311"/>
                      <a:pt x="3713" y="8142"/>
                    </a:cubicBezTo>
                    <a:cubicBezTo>
                      <a:pt x="3787" y="5484"/>
                      <a:pt x="3985" y="2827"/>
                      <a:pt x="4332" y="253"/>
                    </a:cubicBezTo>
                    <a:cubicBezTo>
                      <a:pt x="4332" y="169"/>
                      <a:pt x="4357" y="127"/>
                      <a:pt x="4357" y="0"/>
                    </a:cubicBezTo>
                    <a:cubicBezTo>
                      <a:pt x="4704" y="127"/>
                      <a:pt x="5026" y="253"/>
                      <a:pt x="5372" y="338"/>
                    </a:cubicBezTo>
                    <a:cubicBezTo>
                      <a:pt x="6636" y="591"/>
                      <a:pt x="7899" y="844"/>
                      <a:pt x="9162" y="1139"/>
                    </a:cubicBezTo>
                    <a:cubicBezTo>
                      <a:pt x="9237" y="1139"/>
                      <a:pt x="9336" y="1266"/>
                      <a:pt x="9410" y="1308"/>
                    </a:cubicBezTo>
                    <a:cubicBezTo>
                      <a:pt x="9385" y="1434"/>
                      <a:pt x="9360" y="1603"/>
                      <a:pt x="9311" y="1730"/>
                    </a:cubicBezTo>
                    <a:cubicBezTo>
                      <a:pt x="8716" y="2784"/>
                      <a:pt x="8568" y="4303"/>
                      <a:pt x="8939" y="5569"/>
                    </a:cubicBezTo>
                    <a:cubicBezTo>
                      <a:pt x="9336" y="6877"/>
                      <a:pt x="10128" y="7552"/>
                      <a:pt x="10995" y="7383"/>
                    </a:cubicBezTo>
                    <a:cubicBezTo>
                      <a:pt x="11788" y="7172"/>
                      <a:pt x="12457" y="6117"/>
                      <a:pt x="12630" y="4683"/>
                    </a:cubicBezTo>
                    <a:cubicBezTo>
                      <a:pt x="12754" y="3544"/>
                      <a:pt x="12556" y="2531"/>
                      <a:pt x="12060" y="1645"/>
                    </a:cubicBezTo>
                    <a:cubicBezTo>
                      <a:pt x="12011" y="1561"/>
                      <a:pt x="11961" y="1392"/>
                      <a:pt x="11986" y="1350"/>
                    </a:cubicBezTo>
                    <a:cubicBezTo>
                      <a:pt x="12011" y="1223"/>
                      <a:pt x="12110" y="1139"/>
                      <a:pt x="12184" y="1139"/>
                    </a:cubicBezTo>
                    <a:cubicBezTo>
                      <a:pt x="12977" y="970"/>
                      <a:pt x="13794" y="886"/>
                      <a:pt x="14587" y="717"/>
                    </a:cubicBezTo>
                    <a:cubicBezTo>
                      <a:pt x="15404" y="548"/>
                      <a:pt x="16197" y="295"/>
                      <a:pt x="17015" y="42"/>
                    </a:cubicBezTo>
                    <a:cubicBezTo>
                      <a:pt x="17064" y="338"/>
                      <a:pt x="17114" y="675"/>
                      <a:pt x="17163" y="1055"/>
                    </a:cubicBezTo>
                    <a:cubicBezTo>
                      <a:pt x="17436" y="3417"/>
                      <a:pt x="17634" y="5822"/>
                      <a:pt x="17708" y="8269"/>
                    </a:cubicBezTo>
                    <a:cubicBezTo>
                      <a:pt x="17708" y="8353"/>
                      <a:pt x="17758" y="8564"/>
                      <a:pt x="17807" y="8564"/>
                    </a:cubicBezTo>
                    <a:cubicBezTo>
                      <a:pt x="17857" y="8606"/>
                      <a:pt x="17956" y="8522"/>
                      <a:pt x="18030" y="8438"/>
                    </a:cubicBezTo>
                    <a:cubicBezTo>
                      <a:pt x="18625" y="7509"/>
                      <a:pt x="19318" y="7172"/>
                      <a:pt x="20111" y="7678"/>
                    </a:cubicBezTo>
                    <a:cubicBezTo>
                      <a:pt x="20879" y="8142"/>
                      <a:pt x="21300" y="9197"/>
                      <a:pt x="21399" y="10589"/>
                    </a:cubicBezTo>
                    <a:cubicBezTo>
                      <a:pt x="21498" y="12234"/>
                      <a:pt x="20681" y="13922"/>
                      <a:pt x="19690" y="14091"/>
                    </a:cubicBezTo>
                    <a:cubicBezTo>
                      <a:pt x="19046" y="14259"/>
                      <a:pt x="18501" y="13922"/>
                      <a:pt x="18030" y="13162"/>
                    </a:cubicBezTo>
                    <a:cubicBezTo>
                      <a:pt x="17981" y="13078"/>
                      <a:pt x="17857" y="12994"/>
                      <a:pt x="17807" y="13036"/>
                    </a:cubicBezTo>
                    <a:cubicBezTo>
                      <a:pt x="17733" y="13078"/>
                      <a:pt x="17708" y="13289"/>
                      <a:pt x="17683" y="13416"/>
                    </a:cubicBezTo>
                    <a:cubicBezTo>
                      <a:pt x="17609" y="16073"/>
                      <a:pt x="17386" y="18731"/>
                      <a:pt x="17064" y="21347"/>
                    </a:cubicBezTo>
                    <a:cubicBezTo>
                      <a:pt x="17064" y="21431"/>
                      <a:pt x="17039" y="21473"/>
                      <a:pt x="17015" y="21600"/>
                    </a:cubicBezTo>
                    <a:cubicBezTo>
                      <a:pt x="16593" y="21473"/>
                      <a:pt x="16197" y="21305"/>
                      <a:pt x="15776" y="21220"/>
                    </a:cubicBezTo>
                    <a:cubicBezTo>
                      <a:pt x="14612" y="20967"/>
                      <a:pt x="13423" y="20714"/>
                      <a:pt x="12234" y="20503"/>
                    </a:cubicBezTo>
                    <a:cubicBezTo>
                      <a:pt x="12159" y="20461"/>
                      <a:pt x="12060" y="20377"/>
                      <a:pt x="11986" y="20292"/>
                    </a:cubicBezTo>
                    <a:cubicBezTo>
                      <a:pt x="12011" y="20166"/>
                      <a:pt x="12036" y="19997"/>
                      <a:pt x="12085" y="19870"/>
                    </a:cubicBezTo>
                    <a:cubicBezTo>
                      <a:pt x="12853" y="18520"/>
                      <a:pt x="12853" y="16453"/>
                      <a:pt x="12085" y="15188"/>
                    </a:cubicBezTo>
                    <a:cubicBezTo>
                      <a:pt x="11317" y="13880"/>
                      <a:pt x="10079" y="13880"/>
                      <a:pt x="9311" y="15188"/>
                    </a:cubicBezTo>
                    <a:cubicBezTo>
                      <a:pt x="8543" y="16495"/>
                      <a:pt x="8543" y="18520"/>
                      <a:pt x="9311" y="19870"/>
                    </a:cubicBezTo>
                    <a:cubicBezTo>
                      <a:pt x="9360" y="19997"/>
                      <a:pt x="9410" y="20166"/>
                      <a:pt x="9410" y="20292"/>
                    </a:cubicBezTo>
                    <a:cubicBezTo>
                      <a:pt x="9410" y="20377"/>
                      <a:pt x="9261" y="20461"/>
                      <a:pt x="9187" y="20503"/>
                    </a:cubicBezTo>
                    <a:cubicBezTo>
                      <a:pt x="7651" y="20630"/>
                      <a:pt x="6115" y="20967"/>
                      <a:pt x="4580" y="21558"/>
                    </a:cubicBezTo>
                    <a:cubicBezTo>
                      <a:pt x="4530" y="21558"/>
                      <a:pt x="4456" y="21558"/>
                      <a:pt x="4307" y="21600"/>
                    </a:cubicBezTo>
                    <a:close/>
                  </a:path>
                </a:pathLst>
              </a:custGeom>
              <a:solidFill>
                <a:srgbClr val="203864"/>
              </a:solidFill>
              <a:ln w="12700">
                <a:miter lim="400000"/>
              </a:ln>
            </p:spPr>
            <p:txBody>
              <a:bodyPr lIns="45719" rIns="45719"/>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等线" panose="02010600030101010101" charset="-122"/>
                  <a:sym typeface="Helvetica"/>
                </a:endParaRPr>
              </a:p>
            </p:txBody>
          </p:sp>
          <p:sp>
            <p:nvSpPr>
              <p:cNvPr id="85" name="Shape"/>
              <p:cNvSpPr/>
              <p:nvPr/>
            </p:nvSpPr>
            <p:spPr>
              <a:xfrm rot="10948045">
                <a:off x="4078821" y="1867754"/>
                <a:ext cx="2575764" cy="1530374"/>
              </a:xfrm>
              <a:custGeom>
                <a:avLst/>
                <a:gdLst/>
                <a:ahLst/>
                <a:cxnLst>
                  <a:cxn ang="0">
                    <a:pos x="wd2" y="hd2"/>
                  </a:cxn>
                  <a:cxn ang="5400000">
                    <a:pos x="wd2" y="hd2"/>
                  </a:cxn>
                  <a:cxn ang="10800000">
                    <a:pos x="wd2" y="hd2"/>
                  </a:cxn>
                  <a:cxn ang="16200000">
                    <a:pos x="wd2" y="hd2"/>
                  </a:cxn>
                </a:cxnLst>
                <a:rect l="0" t="0" r="r" b="b"/>
                <a:pathLst>
                  <a:path w="21407" h="21600" extrusionOk="0">
                    <a:moveTo>
                      <a:pt x="4307" y="21600"/>
                    </a:moveTo>
                    <a:cubicBezTo>
                      <a:pt x="4134" y="19617"/>
                      <a:pt x="3960" y="17719"/>
                      <a:pt x="3812" y="15778"/>
                    </a:cubicBezTo>
                    <a:cubicBezTo>
                      <a:pt x="3737" y="14977"/>
                      <a:pt x="3737" y="14175"/>
                      <a:pt x="3688" y="13373"/>
                    </a:cubicBezTo>
                    <a:cubicBezTo>
                      <a:pt x="3688" y="13247"/>
                      <a:pt x="3638" y="13078"/>
                      <a:pt x="3564" y="13036"/>
                    </a:cubicBezTo>
                    <a:cubicBezTo>
                      <a:pt x="3539" y="12994"/>
                      <a:pt x="3415" y="13078"/>
                      <a:pt x="3366" y="13162"/>
                    </a:cubicBezTo>
                    <a:cubicBezTo>
                      <a:pt x="2722" y="14217"/>
                      <a:pt x="1830" y="14470"/>
                      <a:pt x="1062" y="13795"/>
                    </a:cubicBezTo>
                    <a:cubicBezTo>
                      <a:pt x="319" y="13120"/>
                      <a:pt x="-102" y="11728"/>
                      <a:pt x="22" y="10378"/>
                    </a:cubicBezTo>
                    <a:cubicBezTo>
                      <a:pt x="146" y="8902"/>
                      <a:pt x="765" y="7762"/>
                      <a:pt x="1657" y="7509"/>
                    </a:cubicBezTo>
                    <a:cubicBezTo>
                      <a:pt x="2276" y="7298"/>
                      <a:pt x="2846" y="7636"/>
                      <a:pt x="3341" y="8395"/>
                    </a:cubicBezTo>
                    <a:cubicBezTo>
                      <a:pt x="3391" y="8480"/>
                      <a:pt x="3490" y="8522"/>
                      <a:pt x="3589" y="8606"/>
                    </a:cubicBezTo>
                    <a:cubicBezTo>
                      <a:pt x="3614" y="8438"/>
                      <a:pt x="3688" y="8311"/>
                      <a:pt x="3713" y="8142"/>
                    </a:cubicBezTo>
                    <a:cubicBezTo>
                      <a:pt x="3787" y="5484"/>
                      <a:pt x="3985" y="2827"/>
                      <a:pt x="4332" y="253"/>
                    </a:cubicBezTo>
                    <a:cubicBezTo>
                      <a:pt x="4332" y="169"/>
                      <a:pt x="4357" y="127"/>
                      <a:pt x="4357" y="0"/>
                    </a:cubicBezTo>
                    <a:cubicBezTo>
                      <a:pt x="4704" y="127"/>
                      <a:pt x="5026" y="253"/>
                      <a:pt x="5372" y="338"/>
                    </a:cubicBezTo>
                    <a:cubicBezTo>
                      <a:pt x="6636" y="591"/>
                      <a:pt x="7899" y="844"/>
                      <a:pt x="9162" y="1139"/>
                    </a:cubicBezTo>
                    <a:cubicBezTo>
                      <a:pt x="9237" y="1139"/>
                      <a:pt x="9336" y="1266"/>
                      <a:pt x="9410" y="1308"/>
                    </a:cubicBezTo>
                    <a:cubicBezTo>
                      <a:pt x="9385" y="1434"/>
                      <a:pt x="9360" y="1603"/>
                      <a:pt x="9311" y="1730"/>
                    </a:cubicBezTo>
                    <a:cubicBezTo>
                      <a:pt x="8716" y="2784"/>
                      <a:pt x="8568" y="4303"/>
                      <a:pt x="8939" y="5569"/>
                    </a:cubicBezTo>
                    <a:cubicBezTo>
                      <a:pt x="9336" y="6877"/>
                      <a:pt x="10128" y="7552"/>
                      <a:pt x="10995" y="7383"/>
                    </a:cubicBezTo>
                    <a:cubicBezTo>
                      <a:pt x="11788" y="7172"/>
                      <a:pt x="12457" y="6117"/>
                      <a:pt x="12630" y="4683"/>
                    </a:cubicBezTo>
                    <a:cubicBezTo>
                      <a:pt x="12754" y="3544"/>
                      <a:pt x="12556" y="2531"/>
                      <a:pt x="12060" y="1645"/>
                    </a:cubicBezTo>
                    <a:cubicBezTo>
                      <a:pt x="12011" y="1561"/>
                      <a:pt x="11961" y="1392"/>
                      <a:pt x="11986" y="1350"/>
                    </a:cubicBezTo>
                    <a:cubicBezTo>
                      <a:pt x="12011" y="1223"/>
                      <a:pt x="12110" y="1139"/>
                      <a:pt x="12184" y="1139"/>
                    </a:cubicBezTo>
                    <a:cubicBezTo>
                      <a:pt x="12977" y="970"/>
                      <a:pt x="13794" y="886"/>
                      <a:pt x="14587" y="717"/>
                    </a:cubicBezTo>
                    <a:cubicBezTo>
                      <a:pt x="15404" y="548"/>
                      <a:pt x="16197" y="295"/>
                      <a:pt x="17015" y="42"/>
                    </a:cubicBezTo>
                    <a:cubicBezTo>
                      <a:pt x="17064" y="338"/>
                      <a:pt x="17114" y="675"/>
                      <a:pt x="17163" y="1055"/>
                    </a:cubicBezTo>
                    <a:cubicBezTo>
                      <a:pt x="17436" y="3417"/>
                      <a:pt x="17634" y="5822"/>
                      <a:pt x="17708" y="8269"/>
                    </a:cubicBezTo>
                    <a:cubicBezTo>
                      <a:pt x="17708" y="8353"/>
                      <a:pt x="17758" y="8564"/>
                      <a:pt x="17807" y="8564"/>
                    </a:cubicBezTo>
                    <a:cubicBezTo>
                      <a:pt x="17857" y="8606"/>
                      <a:pt x="17956" y="8522"/>
                      <a:pt x="18030" y="8438"/>
                    </a:cubicBezTo>
                    <a:cubicBezTo>
                      <a:pt x="18625" y="7509"/>
                      <a:pt x="19318" y="7172"/>
                      <a:pt x="20111" y="7678"/>
                    </a:cubicBezTo>
                    <a:cubicBezTo>
                      <a:pt x="20879" y="8142"/>
                      <a:pt x="21300" y="9197"/>
                      <a:pt x="21399" y="10589"/>
                    </a:cubicBezTo>
                    <a:cubicBezTo>
                      <a:pt x="21498" y="12234"/>
                      <a:pt x="20681" y="13922"/>
                      <a:pt x="19690" y="14091"/>
                    </a:cubicBezTo>
                    <a:cubicBezTo>
                      <a:pt x="19046" y="14259"/>
                      <a:pt x="18501" y="13922"/>
                      <a:pt x="18030" y="13162"/>
                    </a:cubicBezTo>
                    <a:cubicBezTo>
                      <a:pt x="17981" y="13078"/>
                      <a:pt x="17857" y="12994"/>
                      <a:pt x="17807" y="13036"/>
                    </a:cubicBezTo>
                    <a:cubicBezTo>
                      <a:pt x="17733" y="13078"/>
                      <a:pt x="17708" y="13289"/>
                      <a:pt x="17683" y="13416"/>
                    </a:cubicBezTo>
                    <a:cubicBezTo>
                      <a:pt x="17609" y="16073"/>
                      <a:pt x="17386" y="18731"/>
                      <a:pt x="17064" y="21347"/>
                    </a:cubicBezTo>
                    <a:cubicBezTo>
                      <a:pt x="17064" y="21431"/>
                      <a:pt x="17039" y="21473"/>
                      <a:pt x="17015" y="21600"/>
                    </a:cubicBezTo>
                    <a:cubicBezTo>
                      <a:pt x="16593" y="21473"/>
                      <a:pt x="16197" y="21305"/>
                      <a:pt x="15776" y="21220"/>
                    </a:cubicBezTo>
                    <a:cubicBezTo>
                      <a:pt x="14612" y="20967"/>
                      <a:pt x="13423" y="20714"/>
                      <a:pt x="12234" y="20503"/>
                    </a:cubicBezTo>
                    <a:cubicBezTo>
                      <a:pt x="12159" y="20461"/>
                      <a:pt x="12060" y="20377"/>
                      <a:pt x="11986" y="20292"/>
                    </a:cubicBezTo>
                    <a:cubicBezTo>
                      <a:pt x="12011" y="20166"/>
                      <a:pt x="12036" y="19997"/>
                      <a:pt x="12085" y="19870"/>
                    </a:cubicBezTo>
                    <a:cubicBezTo>
                      <a:pt x="12853" y="18520"/>
                      <a:pt x="12853" y="16453"/>
                      <a:pt x="12085" y="15188"/>
                    </a:cubicBezTo>
                    <a:cubicBezTo>
                      <a:pt x="11317" y="13880"/>
                      <a:pt x="10079" y="13880"/>
                      <a:pt x="9311" y="15188"/>
                    </a:cubicBezTo>
                    <a:cubicBezTo>
                      <a:pt x="8543" y="16495"/>
                      <a:pt x="8543" y="18520"/>
                      <a:pt x="9311" y="19870"/>
                    </a:cubicBezTo>
                    <a:cubicBezTo>
                      <a:pt x="9360" y="19997"/>
                      <a:pt x="9410" y="20166"/>
                      <a:pt x="9410" y="20292"/>
                    </a:cubicBezTo>
                    <a:cubicBezTo>
                      <a:pt x="9410" y="20377"/>
                      <a:pt x="9261" y="20461"/>
                      <a:pt x="9187" y="20503"/>
                    </a:cubicBezTo>
                    <a:cubicBezTo>
                      <a:pt x="7651" y="20630"/>
                      <a:pt x="6115" y="20967"/>
                      <a:pt x="4580" y="21558"/>
                    </a:cubicBezTo>
                    <a:cubicBezTo>
                      <a:pt x="4530" y="21558"/>
                      <a:pt x="4456" y="21558"/>
                      <a:pt x="4307" y="21600"/>
                    </a:cubicBezTo>
                    <a:close/>
                  </a:path>
                </a:pathLst>
              </a:custGeom>
              <a:solidFill>
                <a:srgbClr val="C12B27"/>
              </a:solidFill>
              <a:ln w="12700">
                <a:miter lim="400000"/>
              </a:ln>
            </p:spPr>
            <p:txBody>
              <a:bodyPr lIns="45719" rIns="45719"/>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等线" panose="02010600030101010101" charset="-122"/>
                  <a:sym typeface="Helvetica"/>
                </a:endParaRPr>
              </a:p>
            </p:txBody>
          </p:sp>
          <p:sp>
            <p:nvSpPr>
              <p:cNvPr id="86" name="Shape 2591"/>
              <p:cNvSpPr/>
              <p:nvPr/>
            </p:nvSpPr>
            <p:spPr>
              <a:xfrm>
                <a:off x="6686332" y="2448708"/>
                <a:ext cx="368465" cy="36846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ysClr val="window" lastClr="FFFFFF"/>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87" name="Shape 2600"/>
              <p:cNvSpPr/>
              <p:nvPr/>
            </p:nvSpPr>
            <p:spPr>
              <a:xfrm>
                <a:off x="6642115" y="4006922"/>
                <a:ext cx="366371" cy="372204"/>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ysClr val="window" lastClr="FFFFFF"/>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88" name="Shape 2590"/>
              <p:cNvSpPr/>
              <p:nvPr/>
            </p:nvSpPr>
            <p:spPr>
              <a:xfrm>
                <a:off x="5183517" y="2448708"/>
                <a:ext cx="366371" cy="3684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ysClr val="window" lastClr="FFFFFF"/>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89" name="Shape 2601"/>
              <p:cNvSpPr/>
              <p:nvPr/>
            </p:nvSpPr>
            <p:spPr>
              <a:xfrm>
                <a:off x="5130247" y="3977284"/>
                <a:ext cx="368465" cy="3684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ysClr val="window" lastClr="FFFFFF"/>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5" name="组合 4"/>
            <p:cNvGrpSpPr/>
            <p:nvPr/>
          </p:nvGrpSpPr>
          <p:grpSpPr>
            <a:xfrm>
              <a:off x="599231" y="1465297"/>
              <a:ext cx="4020393" cy="2022351"/>
              <a:chOff x="1444901" y="1461828"/>
              <a:chExt cx="4020393" cy="2022351"/>
            </a:xfrm>
          </p:grpSpPr>
          <p:grpSp>
            <p:nvGrpSpPr>
              <p:cNvPr id="54" name="组合 53"/>
              <p:cNvGrpSpPr/>
              <p:nvPr/>
            </p:nvGrpSpPr>
            <p:grpSpPr>
              <a:xfrm>
                <a:off x="2218877" y="1466658"/>
                <a:ext cx="3246417" cy="2017521"/>
                <a:chOff x="1021594" y="2208644"/>
                <a:chExt cx="3246417" cy="2017521"/>
              </a:xfrm>
            </p:grpSpPr>
            <p:sp>
              <p:nvSpPr>
                <p:cNvPr id="55" name="文本框 23"/>
                <p:cNvSpPr txBox="1"/>
                <p:nvPr/>
              </p:nvSpPr>
              <p:spPr>
                <a:xfrm>
                  <a:off x="1021594" y="2749790"/>
                  <a:ext cx="3243597" cy="1476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defRPr/>
                  </a:pPr>
                  <a:r>
                    <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ea"/>
                    </a:rPr>
                    <a:t>全面可观</a:t>
                  </a:r>
                  <a:r>
                    <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ea"/>
                    </a:rPr>
                    <a:t>地了解面试者曾经的工作能力与工作状态，以便更好地匹配岗位。</a:t>
                  </a:r>
                  <a:endPar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ea"/>
                  </a:endParaRPr>
                </a:p>
              </p:txBody>
            </p:sp>
            <p:sp>
              <p:nvSpPr>
                <p:cNvPr id="56" name="文本框 24"/>
                <p:cNvSpPr txBox="1"/>
                <p:nvPr/>
              </p:nvSpPr>
              <p:spPr>
                <a:xfrm>
                  <a:off x="1021594" y="2208644"/>
                  <a:ext cx="3246417"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spc="400" dirty="0">
                      <a:solidFill>
                        <a:srgbClr val="C12B27"/>
                      </a:solidFill>
                      <a:latin typeface="微软雅黑" panose="020B0503020204020204" charset="-122"/>
                      <a:ea typeface="微软雅黑" panose="020B0503020204020204" charset="-122"/>
                    </a:rPr>
                    <a:t>跨组织人才</a:t>
                  </a:r>
                  <a:r>
                    <a:rPr lang="zh-CN" altLang="en-US" sz="2800" b="1" spc="400" dirty="0">
                      <a:solidFill>
                        <a:srgbClr val="C12B27"/>
                      </a:solidFill>
                      <a:latin typeface="微软雅黑" panose="020B0503020204020204" charset="-122"/>
                      <a:ea typeface="微软雅黑" panose="020B0503020204020204" charset="-122"/>
                    </a:rPr>
                    <a:t>管理</a:t>
                  </a:r>
                  <a:endParaRPr lang="zh-CN" altLang="en-US" sz="2800" b="1" spc="400" dirty="0">
                    <a:solidFill>
                      <a:srgbClr val="C12B27"/>
                    </a:solidFill>
                    <a:latin typeface="微软雅黑" panose="020B0503020204020204" charset="-122"/>
                    <a:ea typeface="微软雅黑" panose="020B0503020204020204" charset="-122"/>
                  </a:endParaRPr>
                </a:p>
              </p:txBody>
            </p:sp>
            <p:sp>
              <p:nvSpPr>
                <p:cNvPr id="57" name="任意多边形 39"/>
                <p:cNvSpPr/>
                <p:nvPr/>
              </p:nvSpPr>
              <p:spPr>
                <a:xfrm flipV="1">
                  <a:off x="1110731" y="2686902"/>
                  <a:ext cx="2862330" cy="45719"/>
                </a:xfrm>
                <a:custGeom>
                  <a:avLst/>
                  <a:gdLst>
                    <a:gd name="connsiteX0" fmla="*/ 0 w 269630"/>
                    <a:gd name="connsiteY0" fmla="*/ 0 h 0"/>
                    <a:gd name="connsiteX1" fmla="*/ 269630 w 269630"/>
                    <a:gd name="connsiteY1" fmla="*/ 0 h 0"/>
                  </a:gdLst>
                  <a:ahLst/>
                  <a:cxnLst>
                    <a:cxn ang="0">
                      <a:pos x="connsiteX0" y="connsiteY0"/>
                    </a:cxn>
                    <a:cxn ang="0">
                      <a:pos x="connsiteX1" y="connsiteY1"/>
                    </a:cxn>
                  </a:cxnLst>
                  <a:rect l="l" t="t" r="r" b="b"/>
                  <a:pathLst>
                    <a:path w="269630">
                      <a:moveTo>
                        <a:pt x="0" y="0"/>
                      </a:moveTo>
                      <a:lnTo>
                        <a:pt x="269630"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p>
              </p:txBody>
            </p:sp>
          </p:grpSp>
          <p:grpSp>
            <p:nvGrpSpPr>
              <p:cNvPr id="4" name="组合 3"/>
              <p:cNvGrpSpPr/>
              <p:nvPr/>
            </p:nvGrpSpPr>
            <p:grpSpPr>
              <a:xfrm>
                <a:off x="1444901" y="1461828"/>
                <a:ext cx="572891" cy="572891"/>
                <a:chOff x="1445212" y="3569495"/>
                <a:chExt cx="572891" cy="572891"/>
              </a:xfrm>
            </p:grpSpPr>
            <p:sp>
              <p:nvSpPr>
                <p:cNvPr id="49" name="椭圆 48"/>
                <p:cNvSpPr/>
                <p:nvPr/>
              </p:nvSpPr>
              <p:spPr>
                <a:xfrm>
                  <a:off x="1445212" y="3569495"/>
                  <a:ext cx="572891" cy="572891"/>
                </a:xfrm>
                <a:prstGeom prst="ellipse">
                  <a:avLst/>
                </a:prstGeom>
                <a:solidFill>
                  <a:srgbClr val="C12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17"/>
                <p:cNvSpPr>
                  <a:spLocks noEditPoints="1"/>
                </p:cNvSpPr>
                <p:nvPr/>
              </p:nvSpPr>
              <p:spPr bwMode="auto">
                <a:xfrm>
                  <a:off x="1527901" y="3660117"/>
                  <a:ext cx="362524" cy="387784"/>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p:spPr>
              <p:txBody>
                <a:bodyPr vert="horz" wrap="square" lIns="68571" tIns="34285" rIns="68571" bIns="34285" numCol="1" anchor="t" anchorCtr="0" compatLnSpc="1"/>
                <a:lstStyle/>
                <a:p>
                  <a:endParaRPr lang="zh-CN" altLang="en-US"/>
                </a:p>
              </p:txBody>
            </p:sp>
          </p:grpSp>
        </p:grpSp>
        <p:grpSp>
          <p:nvGrpSpPr>
            <p:cNvPr id="11" name="组合 10"/>
            <p:cNvGrpSpPr/>
            <p:nvPr/>
          </p:nvGrpSpPr>
          <p:grpSpPr>
            <a:xfrm>
              <a:off x="7592987" y="1468036"/>
              <a:ext cx="4013279" cy="1554515"/>
              <a:chOff x="7592987" y="1468036"/>
              <a:chExt cx="4013279" cy="1554515"/>
            </a:xfrm>
          </p:grpSpPr>
          <p:grpSp>
            <p:nvGrpSpPr>
              <p:cNvPr id="62" name="组合 61"/>
              <p:cNvGrpSpPr/>
              <p:nvPr/>
            </p:nvGrpSpPr>
            <p:grpSpPr>
              <a:xfrm>
                <a:off x="7592987" y="1473278"/>
                <a:ext cx="3269216" cy="1549273"/>
                <a:chOff x="596318" y="2310925"/>
                <a:chExt cx="3269216" cy="1549273"/>
              </a:xfrm>
            </p:grpSpPr>
            <p:sp>
              <p:nvSpPr>
                <p:cNvPr id="63" name="文本框 23"/>
                <p:cNvSpPr txBox="1"/>
                <p:nvPr/>
              </p:nvSpPr>
              <p:spPr>
                <a:xfrm>
                  <a:off x="596318" y="2845468"/>
                  <a:ext cx="3258458"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ct val="20000"/>
                    </a:spcBef>
                    <a:defRPr/>
                  </a:pPr>
                  <a:r>
                    <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lt"/>
                    </a:rPr>
                    <a:t>通过智能推荐和智能评估帮助企业找到最合适的人才</a:t>
                  </a:r>
                  <a:r>
                    <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lt"/>
                    </a:rPr>
                    <a:t>。</a:t>
                  </a:r>
                  <a:endPar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lt"/>
                  </a:endParaRPr>
                </a:p>
              </p:txBody>
            </p:sp>
            <p:sp>
              <p:nvSpPr>
                <p:cNvPr id="64" name="文本框 24"/>
                <p:cNvSpPr txBox="1"/>
                <p:nvPr/>
              </p:nvSpPr>
              <p:spPr>
                <a:xfrm>
                  <a:off x="603396" y="2310925"/>
                  <a:ext cx="3262138"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20000"/>
                    </a:spcBef>
                  </a:pPr>
                  <a:r>
                    <a:rPr lang="zh-CN" altLang="en-US" sz="2800" b="1" spc="400" dirty="0">
                      <a:solidFill>
                        <a:srgbClr val="203864"/>
                      </a:solidFill>
                      <a:latin typeface="微软雅黑" panose="020B0503020204020204" charset="-122"/>
                      <a:ea typeface="微软雅黑" panose="020B0503020204020204" charset="-122"/>
                      <a:sym typeface="+mn-lt"/>
                    </a:rPr>
                    <a:t>精准</a:t>
                  </a:r>
                  <a:r>
                    <a:rPr lang="zh-CN" altLang="en-US" sz="2800" b="1" spc="400" dirty="0">
                      <a:solidFill>
                        <a:srgbClr val="203864"/>
                      </a:solidFill>
                      <a:latin typeface="微软雅黑" panose="020B0503020204020204" charset="-122"/>
                      <a:ea typeface="微软雅黑" panose="020B0503020204020204" charset="-122"/>
                      <a:sym typeface="+mn-lt"/>
                    </a:rPr>
                    <a:t>人岗匹配</a:t>
                  </a:r>
                  <a:endParaRPr lang="zh-CN" altLang="en-US" sz="2800" b="1" spc="400" dirty="0">
                    <a:solidFill>
                      <a:srgbClr val="203864"/>
                    </a:solidFill>
                    <a:latin typeface="微软雅黑" panose="020B0503020204020204" charset="-122"/>
                    <a:ea typeface="微软雅黑" panose="020B0503020204020204" charset="-122"/>
                    <a:sym typeface="+mn-lt"/>
                  </a:endParaRPr>
                </a:p>
              </p:txBody>
            </p:sp>
          </p:grpSp>
          <p:grpSp>
            <p:nvGrpSpPr>
              <p:cNvPr id="90" name="组合 89"/>
              <p:cNvGrpSpPr/>
              <p:nvPr/>
            </p:nvGrpSpPr>
            <p:grpSpPr>
              <a:xfrm>
                <a:off x="11033375" y="1468036"/>
                <a:ext cx="572891" cy="572891"/>
                <a:chOff x="11088630" y="3595149"/>
                <a:chExt cx="572891" cy="572891"/>
              </a:xfrm>
            </p:grpSpPr>
            <p:sp>
              <p:nvSpPr>
                <p:cNvPr id="52" name="椭圆 51"/>
                <p:cNvSpPr/>
                <p:nvPr/>
              </p:nvSpPr>
              <p:spPr>
                <a:xfrm>
                  <a:off x="11088630" y="3595149"/>
                  <a:ext cx="572891" cy="572891"/>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2" name="图片 7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10532" y="3714877"/>
                  <a:ext cx="333434" cy="333434"/>
                </a:xfrm>
                <a:prstGeom prst="rect">
                  <a:avLst/>
                </a:prstGeom>
              </p:spPr>
            </p:pic>
          </p:grpSp>
        </p:grpSp>
        <p:grpSp>
          <p:nvGrpSpPr>
            <p:cNvPr id="10" name="组合 9"/>
            <p:cNvGrpSpPr/>
            <p:nvPr/>
          </p:nvGrpSpPr>
          <p:grpSpPr>
            <a:xfrm>
              <a:off x="7599212" y="3768958"/>
              <a:ext cx="4007054" cy="1563881"/>
              <a:chOff x="7599212" y="3768958"/>
              <a:chExt cx="4007054" cy="1563881"/>
            </a:xfrm>
          </p:grpSpPr>
          <p:grpSp>
            <p:nvGrpSpPr>
              <p:cNvPr id="66" name="组合 65"/>
              <p:cNvGrpSpPr/>
              <p:nvPr/>
            </p:nvGrpSpPr>
            <p:grpSpPr>
              <a:xfrm>
                <a:off x="7599212" y="3781315"/>
                <a:ext cx="3262138" cy="1551524"/>
                <a:chOff x="232223" y="2410459"/>
                <a:chExt cx="3262138" cy="1551524"/>
              </a:xfrm>
            </p:grpSpPr>
            <p:sp>
              <p:nvSpPr>
                <p:cNvPr id="67" name="文本框 23"/>
                <p:cNvSpPr txBox="1"/>
                <p:nvPr/>
              </p:nvSpPr>
              <p:spPr>
                <a:xfrm>
                  <a:off x="232223" y="2947253"/>
                  <a:ext cx="3249750"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ct val="20000"/>
                    </a:spcBef>
                    <a:defRPr/>
                  </a:pPr>
                  <a:r>
                    <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lt"/>
                    </a:rPr>
                    <a:t>加强系统的可用性，吸引</a:t>
                  </a:r>
                  <a:r>
                    <a:rPr lang="en-US" altLang="zh-CN" sz="2000" kern="0" dirty="0">
                      <a:solidFill>
                        <a:prstClr val="black"/>
                      </a:solidFill>
                      <a:latin typeface="微软雅黑" panose="020B0503020204020204" charset="-122"/>
                      <a:ea typeface="微软雅黑" panose="020B0503020204020204" charset="-122"/>
                      <a:cs typeface="Arial" panose="020B0604020202020204" pitchFamily="34" charset="0"/>
                      <a:sym typeface="+mn-lt"/>
                    </a:rPr>
                    <a:t>HR</a:t>
                  </a:r>
                  <a:r>
                    <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lt"/>
                    </a:rPr>
                    <a:t>来使用</a:t>
                  </a:r>
                  <a:r>
                    <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lt"/>
                    </a:rPr>
                    <a:t>。</a:t>
                  </a:r>
                  <a:endPar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lt"/>
                  </a:endParaRPr>
                </a:p>
              </p:txBody>
            </p:sp>
            <p:sp>
              <p:nvSpPr>
                <p:cNvPr id="68" name="文本框 24"/>
                <p:cNvSpPr txBox="1"/>
                <p:nvPr/>
              </p:nvSpPr>
              <p:spPr>
                <a:xfrm>
                  <a:off x="232223" y="2410459"/>
                  <a:ext cx="3262138"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zh-CN" altLang="en-US" sz="2800" b="1" spc="400" dirty="0">
                      <a:solidFill>
                        <a:srgbClr val="C12B27"/>
                      </a:solidFill>
                      <a:latin typeface="微软雅黑" panose="020B0503020204020204" charset="-122"/>
                      <a:ea typeface="微软雅黑" panose="020B0503020204020204" charset="-122"/>
                    </a:rPr>
                    <a:t>提高商业价值</a:t>
                  </a:r>
                  <a:endParaRPr lang="zh-CN" altLang="en-US" sz="2800" b="1" spc="400" dirty="0">
                    <a:solidFill>
                      <a:srgbClr val="C12B27"/>
                    </a:solidFill>
                    <a:latin typeface="微软雅黑" panose="020B0503020204020204" charset="-122"/>
                    <a:ea typeface="微软雅黑" panose="020B0503020204020204" charset="-122"/>
                  </a:endParaRPr>
                </a:p>
              </p:txBody>
            </p:sp>
          </p:grpSp>
          <p:grpSp>
            <p:nvGrpSpPr>
              <p:cNvPr id="3" name="组合 2"/>
              <p:cNvGrpSpPr/>
              <p:nvPr/>
            </p:nvGrpSpPr>
            <p:grpSpPr>
              <a:xfrm>
                <a:off x="11033375" y="3768958"/>
                <a:ext cx="572891" cy="572891"/>
                <a:chOff x="11033375" y="3798631"/>
                <a:chExt cx="572891" cy="572891"/>
              </a:xfrm>
            </p:grpSpPr>
            <p:sp>
              <p:nvSpPr>
                <p:cNvPr id="58" name="椭圆 57"/>
                <p:cNvSpPr/>
                <p:nvPr/>
              </p:nvSpPr>
              <p:spPr>
                <a:xfrm>
                  <a:off x="11033375" y="3798631"/>
                  <a:ext cx="572891" cy="572891"/>
                </a:xfrm>
                <a:prstGeom prst="ellipse">
                  <a:avLst/>
                </a:prstGeom>
                <a:solidFill>
                  <a:srgbClr val="C12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Freeform 33"/>
                <p:cNvSpPr>
                  <a:spLocks noEditPoints="1"/>
                </p:cNvSpPr>
                <p:nvPr/>
              </p:nvSpPr>
              <p:spPr bwMode="auto">
                <a:xfrm>
                  <a:off x="11149420" y="3915817"/>
                  <a:ext cx="344339" cy="345173"/>
                </a:xfrm>
                <a:custGeom>
                  <a:avLst/>
                  <a:gdLst>
                    <a:gd name="T0" fmla="*/ 540204 w 63"/>
                    <a:gd name="T1" fmla="*/ 90261 h 63"/>
                    <a:gd name="T2" fmla="*/ 540204 w 63"/>
                    <a:gd name="T3" fmla="*/ 541564 h 63"/>
                    <a:gd name="T4" fmla="*/ 90034 w 63"/>
                    <a:gd name="T5" fmla="*/ 541564 h 63"/>
                    <a:gd name="T6" fmla="*/ 90034 w 63"/>
                    <a:gd name="T7" fmla="*/ 90261 h 63"/>
                    <a:gd name="T8" fmla="*/ 310117 w 63"/>
                    <a:gd name="T9" fmla="*/ 110319 h 63"/>
                    <a:gd name="T10" fmla="*/ 110042 w 63"/>
                    <a:gd name="T11" fmla="*/ 310898 h 63"/>
                    <a:gd name="T12" fmla="*/ 130049 w 63"/>
                    <a:gd name="T13" fmla="*/ 320927 h 63"/>
                    <a:gd name="T14" fmla="*/ 160060 w 63"/>
                    <a:gd name="T15" fmla="*/ 320927 h 63"/>
                    <a:gd name="T16" fmla="*/ 130049 w 63"/>
                    <a:gd name="T17" fmla="*/ 310898 h 63"/>
                    <a:gd name="T18" fmla="*/ 180068 w 63"/>
                    <a:gd name="T19" fmla="*/ 240695 h 63"/>
                    <a:gd name="T20" fmla="*/ 160060 w 63"/>
                    <a:gd name="T21" fmla="*/ 220637 h 63"/>
                    <a:gd name="T22" fmla="*/ 220083 w 63"/>
                    <a:gd name="T23" fmla="*/ 160463 h 63"/>
                    <a:gd name="T24" fmla="*/ 250094 w 63"/>
                    <a:gd name="T25" fmla="*/ 180521 h 63"/>
                    <a:gd name="T26" fmla="*/ 310117 w 63"/>
                    <a:gd name="T27" fmla="*/ 130377 h 63"/>
                    <a:gd name="T28" fmla="*/ 320121 w 63"/>
                    <a:gd name="T29" fmla="*/ 160463 h 63"/>
                    <a:gd name="T30" fmla="*/ 400151 w 63"/>
                    <a:gd name="T31" fmla="*/ 150435 h 63"/>
                    <a:gd name="T32" fmla="*/ 400151 w 63"/>
                    <a:gd name="T33" fmla="*/ 190550 h 63"/>
                    <a:gd name="T34" fmla="*/ 440166 w 63"/>
                    <a:gd name="T35" fmla="*/ 190550 h 63"/>
                    <a:gd name="T36" fmla="*/ 440166 w 63"/>
                    <a:gd name="T37" fmla="*/ 230666 h 63"/>
                    <a:gd name="T38" fmla="*/ 470178 w 63"/>
                    <a:gd name="T39" fmla="*/ 230666 h 63"/>
                    <a:gd name="T40" fmla="*/ 460174 w 63"/>
                    <a:gd name="T41" fmla="*/ 310898 h 63"/>
                    <a:gd name="T42" fmla="*/ 490185 w 63"/>
                    <a:gd name="T43" fmla="*/ 320927 h 63"/>
                    <a:gd name="T44" fmla="*/ 520196 w 63"/>
                    <a:gd name="T45" fmla="*/ 320927 h 63"/>
                    <a:gd name="T46" fmla="*/ 460174 w 63"/>
                    <a:gd name="T47" fmla="*/ 170492 h 63"/>
                    <a:gd name="T48" fmla="*/ 470178 w 63"/>
                    <a:gd name="T49" fmla="*/ 391130 h 63"/>
                    <a:gd name="T50" fmla="*/ 480181 w 63"/>
                    <a:gd name="T51" fmla="*/ 361043 h 63"/>
                    <a:gd name="T52" fmla="*/ 500189 w 63"/>
                    <a:gd name="T53" fmla="*/ 351014 h 63"/>
                    <a:gd name="T54" fmla="*/ 480181 w 63"/>
                    <a:gd name="T55" fmla="*/ 340985 h 63"/>
                    <a:gd name="T56" fmla="*/ 510193 w 63"/>
                    <a:gd name="T57" fmla="*/ 330956 h 63"/>
                    <a:gd name="T58" fmla="*/ 470178 w 63"/>
                    <a:gd name="T59" fmla="*/ 391130 h 63"/>
                    <a:gd name="T60" fmla="*/ 160060 w 63"/>
                    <a:gd name="T61" fmla="*/ 391130 h 63"/>
                    <a:gd name="T62" fmla="*/ 130049 w 63"/>
                    <a:gd name="T63" fmla="*/ 381101 h 63"/>
                    <a:gd name="T64" fmla="*/ 160060 w 63"/>
                    <a:gd name="T65" fmla="*/ 361043 h 63"/>
                    <a:gd name="T66" fmla="*/ 130049 w 63"/>
                    <a:gd name="T67" fmla="*/ 351014 h 63"/>
                    <a:gd name="T68" fmla="*/ 160060 w 63"/>
                    <a:gd name="T69" fmla="*/ 340985 h 63"/>
                    <a:gd name="T70" fmla="*/ 120045 w 63"/>
                    <a:gd name="T71" fmla="*/ 330956 h 63"/>
                    <a:gd name="T72" fmla="*/ 270102 w 63"/>
                    <a:gd name="T73" fmla="*/ 150435 h 63"/>
                    <a:gd name="T74" fmla="*/ 270102 w 63"/>
                    <a:gd name="T75" fmla="*/ 310898 h 63"/>
                    <a:gd name="T76" fmla="*/ 310117 w 63"/>
                    <a:gd name="T77" fmla="*/ 381101 h 63"/>
                    <a:gd name="T78" fmla="*/ 340128 w 63"/>
                    <a:gd name="T79" fmla="*/ 361043 h 63"/>
                    <a:gd name="T80" fmla="*/ 320121 w 63"/>
                    <a:gd name="T81" fmla="*/ 260753 h 63"/>
                    <a:gd name="T82" fmla="*/ 270102 w 63"/>
                    <a:gd name="T83" fmla="*/ 150435 h 63"/>
                    <a:gd name="T84" fmla="*/ 310117 w 63"/>
                    <a:gd name="T85" fmla="*/ 60174 h 63"/>
                    <a:gd name="T86" fmla="*/ 60023 w 63"/>
                    <a:gd name="T87" fmla="*/ 310898 h 63"/>
                    <a:gd name="T88" fmla="*/ 310117 w 63"/>
                    <a:gd name="T89" fmla="*/ 561622 h 63"/>
                    <a:gd name="T90" fmla="*/ 560212 w 63"/>
                    <a:gd name="T91" fmla="*/ 310898 h 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3"/>
                    <a:gd name="T139" fmla="*/ 0 h 63"/>
                    <a:gd name="T140" fmla="*/ 63 w 63"/>
                    <a:gd name="T141" fmla="*/ 63 h 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3" h="63">
                      <a:moveTo>
                        <a:pt x="31" y="0"/>
                      </a:moveTo>
                      <a:cubicBezTo>
                        <a:pt x="40" y="0"/>
                        <a:pt x="48" y="3"/>
                        <a:pt x="54" y="9"/>
                      </a:cubicBezTo>
                      <a:cubicBezTo>
                        <a:pt x="59" y="15"/>
                        <a:pt x="63" y="23"/>
                        <a:pt x="63" y="31"/>
                      </a:cubicBezTo>
                      <a:cubicBezTo>
                        <a:pt x="63" y="40"/>
                        <a:pt x="59" y="48"/>
                        <a:pt x="54" y="54"/>
                      </a:cubicBezTo>
                      <a:cubicBezTo>
                        <a:pt x="48" y="59"/>
                        <a:pt x="40" y="63"/>
                        <a:pt x="31" y="63"/>
                      </a:cubicBezTo>
                      <a:cubicBezTo>
                        <a:pt x="23" y="63"/>
                        <a:pt x="15" y="59"/>
                        <a:pt x="9" y="54"/>
                      </a:cubicBezTo>
                      <a:cubicBezTo>
                        <a:pt x="3" y="48"/>
                        <a:pt x="0" y="40"/>
                        <a:pt x="0" y="31"/>
                      </a:cubicBezTo>
                      <a:cubicBezTo>
                        <a:pt x="0" y="23"/>
                        <a:pt x="3" y="15"/>
                        <a:pt x="9" y="9"/>
                      </a:cubicBezTo>
                      <a:cubicBezTo>
                        <a:pt x="15" y="3"/>
                        <a:pt x="23" y="0"/>
                        <a:pt x="31" y="0"/>
                      </a:cubicBezTo>
                      <a:close/>
                      <a:moveTo>
                        <a:pt x="31" y="11"/>
                      </a:moveTo>
                      <a:cubicBezTo>
                        <a:pt x="26" y="11"/>
                        <a:pt x="21" y="13"/>
                        <a:pt x="17" y="17"/>
                      </a:cubicBezTo>
                      <a:cubicBezTo>
                        <a:pt x="13" y="21"/>
                        <a:pt x="11" y="26"/>
                        <a:pt x="11" y="31"/>
                      </a:cubicBezTo>
                      <a:cubicBezTo>
                        <a:pt x="11" y="32"/>
                        <a:pt x="11" y="32"/>
                        <a:pt x="11" y="32"/>
                      </a:cubicBezTo>
                      <a:cubicBezTo>
                        <a:pt x="13" y="32"/>
                        <a:pt x="13" y="32"/>
                        <a:pt x="13" y="32"/>
                      </a:cubicBezTo>
                      <a:cubicBezTo>
                        <a:pt x="13" y="32"/>
                        <a:pt x="13" y="32"/>
                        <a:pt x="13" y="32"/>
                      </a:cubicBezTo>
                      <a:cubicBezTo>
                        <a:pt x="16" y="32"/>
                        <a:pt x="16" y="32"/>
                        <a:pt x="16" y="32"/>
                      </a:cubicBezTo>
                      <a:cubicBezTo>
                        <a:pt x="16" y="31"/>
                        <a:pt x="16" y="31"/>
                        <a:pt x="16" y="31"/>
                      </a:cubicBezTo>
                      <a:cubicBezTo>
                        <a:pt x="13" y="31"/>
                        <a:pt x="13" y="31"/>
                        <a:pt x="13" y="31"/>
                      </a:cubicBezTo>
                      <a:cubicBezTo>
                        <a:pt x="13" y="28"/>
                        <a:pt x="14" y="25"/>
                        <a:pt x="15" y="23"/>
                      </a:cubicBezTo>
                      <a:cubicBezTo>
                        <a:pt x="18" y="24"/>
                        <a:pt x="18" y="24"/>
                        <a:pt x="18" y="24"/>
                      </a:cubicBezTo>
                      <a:cubicBezTo>
                        <a:pt x="19" y="23"/>
                        <a:pt x="19" y="23"/>
                        <a:pt x="19" y="23"/>
                      </a:cubicBezTo>
                      <a:cubicBezTo>
                        <a:pt x="16" y="22"/>
                        <a:pt x="16" y="22"/>
                        <a:pt x="16" y="22"/>
                      </a:cubicBezTo>
                      <a:cubicBezTo>
                        <a:pt x="17" y="20"/>
                        <a:pt x="18" y="19"/>
                        <a:pt x="19" y="19"/>
                      </a:cubicBezTo>
                      <a:cubicBezTo>
                        <a:pt x="20" y="18"/>
                        <a:pt x="21" y="17"/>
                        <a:pt x="22" y="16"/>
                      </a:cubicBezTo>
                      <a:cubicBezTo>
                        <a:pt x="23" y="19"/>
                        <a:pt x="23" y="19"/>
                        <a:pt x="23" y="19"/>
                      </a:cubicBezTo>
                      <a:cubicBezTo>
                        <a:pt x="25" y="18"/>
                        <a:pt x="25" y="18"/>
                        <a:pt x="25" y="18"/>
                      </a:cubicBezTo>
                      <a:cubicBezTo>
                        <a:pt x="23" y="15"/>
                        <a:pt x="23" y="15"/>
                        <a:pt x="23" y="15"/>
                      </a:cubicBezTo>
                      <a:cubicBezTo>
                        <a:pt x="25" y="14"/>
                        <a:pt x="28" y="13"/>
                        <a:pt x="31" y="13"/>
                      </a:cubicBezTo>
                      <a:cubicBezTo>
                        <a:pt x="31" y="16"/>
                        <a:pt x="31" y="16"/>
                        <a:pt x="31" y="16"/>
                      </a:cubicBezTo>
                      <a:cubicBezTo>
                        <a:pt x="32" y="16"/>
                        <a:pt x="32" y="16"/>
                        <a:pt x="32" y="16"/>
                      </a:cubicBezTo>
                      <a:cubicBezTo>
                        <a:pt x="32" y="13"/>
                        <a:pt x="32" y="13"/>
                        <a:pt x="32" y="13"/>
                      </a:cubicBezTo>
                      <a:cubicBezTo>
                        <a:pt x="35" y="13"/>
                        <a:pt x="37" y="14"/>
                        <a:pt x="40" y="15"/>
                      </a:cubicBezTo>
                      <a:cubicBezTo>
                        <a:pt x="38" y="18"/>
                        <a:pt x="38" y="18"/>
                        <a:pt x="38" y="18"/>
                      </a:cubicBezTo>
                      <a:cubicBezTo>
                        <a:pt x="40" y="19"/>
                        <a:pt x="40" y="19"/>
                        <a:pt x="40" y="19"/>
                      </a:cubicBezTo>
                      <a:cubicBezTo>
                        <a:pt x="41" y="16"/>
                        <a:pt x="41" y="16"/>
                        <a:pt x="41" y="16"/>
                      </a:cubicBezTo>
                      <a:cubicBezTo>
                        <a:pt x="42" y="17"/>
                        <a:pt x="43" y="18"/>
                        <a:pt x="44" y="19"/>
                      </a:cubicBezTo>
                      <a:cubicBezTo>
                        <a:pt x="45" y="19"/>
                        <a:pt x="46" y="20"/>
                        <a:pt x="47" y="22"/>
                      </a:cubicBezTo>
                      <a:cubicBezTo>
                        <a:pt x="44" y="23"/>
                        <a:pt x="44" y="23"/>
                        <a:pt x="44" y="23"/>
                      </a:cubicBezTo>
                      <a:cubicBezTo>
                        <a:pt x="45" y="24"/>
                        <a:pt x="45" y="24"/>
                        <a:pt x="45" y="24"/>
                      </a:cubicBezTo>
                      <a:cubicBezTo>
                        <a:pt x="47" y="23"/>
                        <a:pt x="47" y="23"/>
                        <a:pt x="47" y="23"/>
                      </a:cubicBezTo>
                      <a:cubicBezTo>
                        <a:pt x="49" y="25"/>
                        <a:pt x="49" y="28"/>
                        <a:pt x="49" y="31"/>
                      </a:cubicBezTo>
                      <a:cubicBezTo>
                        <a:pt x="46" y="31"/>
                        <a:pt x="46" y="31"/>
                        <a:pt x="46" y="31"/>
                      </a:cubicBezTo>
                      <a:cubicBezTo>
                        <a:pt x="46" y="32"/>
                        <a:pt x="46" y="32"/>
                        <a:pt x="46" y="32"/>
                      </a:cubicBezTo>
                      <a:cubicBezTo>
                        <a:pt x="49" y="32"/>
                        <a:pt x="49" y="32"/>
                        <a:pt x="49" y="32"/>
                      </a:cubicBezTo>
                      <a:cubicBezTo>
                        <a:pt x="50" y="32"/>
                        <a:pt x="50" y="32"/>
                        <a:pt x="50" y="32"/>
                      </a:cubicBezTo>
                      <a:cubicBezTo>
                        <a:pt x="52" y="32"/>
                        <a:pt x="52" y="32"/>
                        <a:pt x="52" y="32"/>
                      </a:cubicBezTo>
                      <a:cubicBezTo>
                        <a:pt x="52" y="32"/>
                        <a:pt x="52" y="32"/>
                        <a:pt x="52" y="31"/>
                      </a:cubicBezTo>
                      <a:cubicBezTo>
                        <a:pt x="52" y="26"/>
                        <a:pt x="49" y="21"/>
                        <a:pt x="46" y="17"/>
                      </a:cubicBezTo>
                      <a:cubicBezTo>
                        <a:pt x="42" y="13"/>
                        <a:pt x="37" y="11"/>
                        <a:pt x="31" y="11"/>
                      </a:cubicBezTo>
                      <a:close/>
                      <a:moveTo>
                        <a:pt x="47" y="39"/>
                      </a:moveTo>
                      <a:cubicBezTo>
                        <a:pt x="48" y="39"/>
                        <a:pt x="48" y="39"/>
                        <a:pt x="48" y="39"/>
                      </a:cubicBezTo>
                      <a:cubicBezTo>
                        <a:pt x="48" y="36"/>
                        <a:pt x="48" y="36"/>
                        <a:pt x="48" y="36"/>
                      </a:cubicBezTo>
                      <a:cubicBezTo>
                        <a:pt x="50" y="36"/>
                        <a:pt x="50" y="36"/>
                        <a:pt x="50" y="36"/>
                      </a:cubicBezTo>
                      <a:cubicBezTo>
                        <a:pt x="50" y="35"/>
                        <a:pt x="50" y="35"/>
                        <a:pt x="50" y="35"/>
                      </a:cubicBezTo>
                      <a:cubicBezTo>
                        <a:pt x="48" y="35"/>
                        <a:pt x="48" y="35"/>
                        <a:pt x="48" y="35"/>
                      </a:cubicBezTo>
                      <a:cubicBezTo>
                        <a:pt x="48" y="34"/>
                        <a:pt x="48" y="34"/>
                        <a:pt x="48" y="34"/>
                      </a:cubicBezTo>
                      <a:cubicBezTo>
                        <a:pt x="51" y="34"/>
                        <a:pt x="51" y="34"/>
                        <a:pt x="51" y="34"/>
                      </a:cubicBezTo>
                      <a:cubicBezTo>
                        <a:pt x="51" y="33"/>
                        <a:pt x="51" y="33"/>
                        <a:pt x="51" y="33"/>
                      </a:cubicBezTo>
                      <a:cubicBezTo>
                        <a:pt x="47" y="33"/>
                        <a:pt x="47" y="33"/>
                        <a:pt x="47" y="33"/>
                      </a:cubicBezTo>
                      <a:cubicBezTo>
                        <a:pt x="47" y="39"/>
                        <a:pt x="47" y="39"/>
                        <a:pt x="47" y="39"/>
                      </a:cubicBezTo>
                      <a:close/>
                      <a:moveTo>
                        <a:pt x="12" y="39"/>
                      </a:moveTo>
                      <a:cubicBezTo>
                        <a:pt x="16" y="39"/>
                        <a:pt x="16" y="39"/>
                        <a:pt x="16" y="39"/>
                      </a:cubicBezTo>
                      <a:cubicBezTo>
                        <a:pt x="16" y="38"/>
                        <a:pt x="16" y="38"/>
                        <a:pt x="16" y="38"/>
                      </a:cubicBezTo>
                      <a:cubicBezTo>
                        <a:pt x="13" y="38"/>
                        <a:pt x="13" y="38"/>
                        <a:pt x="13" y="38"/>
                      </a:cubicBezTo>
                      <a:cubicBezTo>
                        <a:pt x="13" y="36"/>
                        <a:pt x="13" y="36"/>
                        <a:pt x="13" y="36"/>
                      </a:cubicBezTo>
                      <a:cubicBezTo>
                        <a:pt x="16" y="36"/>
                        <a:pt x="16" y="36"/>
                        <a:pt x="16" y="36"/>
                      </a:cubicBezTo>
                      <a:cubicBezTo>
                        <a:pt x="16" y="35"/>
                        <a:pt x="16" y="35"/>
                        <a:pt x="16" y="35"/>
                      </a:cubicBezTo>
                      <a:cubicBezTo>
                        <a:pt x="13" y="35"/>
                        <a:pt x="13" y="35"/>
                        <a:pt x="13" y="35"/>
                      </a:cubicBezTo>
                      <a:cubicBezTo>
                        <a:pt x="13" y="34"/>
                        <a:pt x="13" y="34"/>
                        <a:pt x="13" y="34"/>
                      </a:cubicBezTo>
                      <a:cubicBezTo>
                        <a:pt x="16" y="34"/>
                        <a:pt x="16" y="34"/>
                        <a:pt x="16" y="34"/>
                      </a:cubicBezTo>
                      <a:cubicBezTo>
                        <a:pt x="16" y="33"/>
                        <a:pt x="16" y="33"/>
                        <a:pt x="16" y="33"/>
                      </a:cubicBezTo>
                      <a:cubicBezTo>
                        <a:pt x="12" y="33"/>
                        <a:pt x="12" y="33"/>
                        <a:pt x="12" y="33"/>
                      </a:cubicBezTo>
                      <a:cubicBezTo>
                        <a:pt x="12" y="39"/>
                        <a:pt x="12" y="39"/>
                        <a:pt x="12" y="39"/>
                      </a:cubicBezTo>
                      <a:close/>
                      <a:moveTo>
                        <a:pt x="27" y="15"/>
                      </a:moveTo>
                      <a:cubicBezTo>
                        <a:pt x="29" y="27"/>
                        <a:pt x="29" y="27"/>
                        <a:pt x="29" y="27"/>
                      </a:cubicBezTo>
                      <a:cubicBezTo>
                        <a:pt x="28" y="28"/>
                        <a:pt x="27" y="29"/>
                        <a:pt x="27" y="31"/>
                      </a:cubicBezTo>
                      <a:cubicBezTo>
                        <a:pt x="27" y="34"/>
                        <a:pt x="28" y="36"/>
                        <a:pt x="31" y="36"/>
                      </a:cubicBezTo>
                      <a:cubicBezTo>
                        <a:pt x="31" y="38"/>
                        <a:pt x="31" y="38"/>
                        <a:pt x="31" y="38"/>
                      </a:cubicBezTo>
                      <a:cubicBezTo>
                        <a:pt x="34" y="38"/>
                        <a:pt x="34" y="38"/>
                        <a:pt x="34" y="38"/>
                      </a:cubicBezTo>
                      <a:cubicBezTo>
                        <a:pt x="34" y="36"/>
                        <a:pt x="34" y="36"/>
                        <a:pt x="34" y="36"/>
                      </a:cubicBezTo>
                      <a:cubicBezTo>
                        <a:pt x="35" y="35"/>
                        <a:pt x="36" y="33"/>
                        <a:pt x="36" y="31"/>
                      </a:cubicBezTo>
                      <a:cubicBezTo>
                        <a:pt x="36" y="29"/>
                        <a:pt x="34" y="27"/>
                        <a:pt x="32" y="26"/>
                      </a:cubicBezTo>
                      <a:cubicBezTo>
                        <a:pt x="29" y="14"/>
                        <a:pt x="29" y="14"/>
                        <a:pt x="29" y="14"/>
                      </a:cubicBezTo>
                      <a:cubicBezTo>
                        <a:pt x="27" y="15"/>
                        <a:pt x="27" y="15"/>
                        <a:pt x="27" y="15"/>
                      </a:cubicBezTo>
                      <a:close/>
                      <a:moveTo>
                        <a:pt x="49" y="14"/>
                      </a:moveTo>
                      <a:cubicBezTo>
                        <a:pt x="45" y="9"/>
                        <a:pt x="38" y="6"/>
                        <a:pt x="31" y="6"/>
                      </a:cubicBezTo>
                      <a:cubicBezTo>
                        <a:pt x="24" y="6"/>
                        <a:pt x="18" y="9"/>
                        <a:pt x="14" y="14"/>
                      </a:cubicBezTo>
                      <a:cubicBezTo>
                        <a:pt x="9" y="18"/>
                        <a:pt x="6" y="24"/>
                        <a:pt x="6" y="31"/>
                      </a:cubicBezTo>
                      <a:cubicBezTo>
                        <a:pt x="6" y="38"/>
                        <a:pt x="9" y="44"/>
                        <a:pt x="14" y="49"/>
                      </a:cubicBezTo>
                      <a:cubicBezTo>
                        <a:pt x="18" y="53"/>
                        <a:pt x="24" y="56"/>
                        <a:pt x="31" y="56"/>
                      </a:cubicBezTo>
                      <a:cubicBezTo>
                        <a:pt x="38" y="56"/>
                        <a:pt x="45" y="53"/>
                        <a:pt x="49" y="49"/>
                      </a:cubicBezTo>
                      <a:cubicBezTo>
                        <a:pt x="54" y="44"/>
                        <a:pt x="56" y="38"/>
                        <a:pt x="56" y="31"/>
                      </a:cubicBezTo>
                      <a:cubicBezTo>
                        <a:pt x="56" y="24"/>
                        <a:pt x="54" y="18"/>
                        <a:pt x="49" y="14"/>
                      </a:cubicBezTo>
                      <a:close/>
                    </a:path>
                  </a:pathLst>
                </a:custGeom>
                <a:solidFill>
                  <a:schemeClr val="bg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bg1"/>
                    </a:solidFill>
                    <a:effectLst/>
                    <a:uLnTx/>
                    <a:uFillTx/>
                  </a:endParaRPr>
                </a:p>
              </p:txBody>
            </p:sp>
          </p:grpSp>
        </p:grpSp>
        <p:grpSp>
          <p:nvGrpSpPr>
            <p:cNvPr id="6" name="组合 5"/>
            <p:cNvGrpSpPr/>
            <p:nvPr/>
          </p:nvGrpSpPr>
          <p:grpSpPr>
            <a:xfrm>
              <a:off x="595528" y="3768958"/>
              <a:ext cx="4024096" cy="2484057"/>
              <a:chOff x="595528" y="3768958"/>
              <a:chExt cx="4024096" cy="2484057"/>
            </a:xfrm>
          </p:grpSpPr>
          <p:grpSp>
            <p:nvGrpSpPr>
              <p:cNvPr id="142" name="组合 141"/>
              <p:cNvGrpSpPr/>
              <p:nvPr/>
            </p:nvGrpSpPr>
            <p:grpSpPr>
              <a:xfrm>
                <a:off x="1373207" y="3778713"/>
                <a:ext cx="3246417" cy="2474302"/>
                <a:chOff x="1021594" y="2137308"/>
                <a:chExt cx="3246417" cy="2474302"/>
              </a:xfrm>
            </p:grpSpPr>
            <p:sp>
              <p:nvSpPr>
                <p:cNvPr id="146" name="文本框 23"/>
                <p:cNvSpPr txBox="1"/>
                <p:nvPr/>
              </p:nvSpPr>
              <p:spPr>
                <a:xfrm>
                  <a:off x="1021594" y="2673590"/>
                  <a:ext cx="3243597" cy="1938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ct val="20000"/>
                    </a:spcBef>
                    <a:defRPr/>
                  </a:pPr>
                  <a:r>
                    <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lt"/>
                    </a:rPr>
                    <a:t>对用户、企业的真实数据进行改造，通过脱敏规则进行数据的变形，从而实现敏感隐私数据的可靠保护。</a:t>
                  </a:r>
                  <a:endParaRPr lang="zh-CN" altLang="en-US" sz="2000" kern="0" dirty="0">
                    <a:solidFill>
                      <a:prstClr val="black"/>
                    </a:solidFill>
                    <a:latin typeface="微软雅黑" panose="020B0503020204020204" charset="-122"/>
                    <a:ea typeface="微软雅黑" panose="020B0503020204020204" charset="-122"/>
                    <a:cs typeface="Arial" panose="020B0604020202020204" pitchFamily="34" charset="0"/>
                    <a:sym typeface="+mn-lt"/>
                  </a:endParaRPr>
                </a:p>
              </p:txBody>
            </p:sp>
            <p:sp>
              <p:nvSpPr>
                <p:cNvPr id="147" name="文本框 24"/>
                <p:cNvSpPr txBox="1"/>
                <p:nvPr/>
              </p:nvSpPr>
              <p:spPr>
                <a:xfrm>
                  <a:off x="1021594" y="2137308"/>
                  <a:ext cx="3246417"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zh-CN" altLang="en-US" sz="2800" b="1" spc="400" dirty="0">
                      <a:solidFill>
                        <a:srgbClr val="203864"/>
                      </a:solidFill>
                      <a:latin typeface="微软雅黑" panose="020B0503020204020204" charset="-122"/>
                      <a:ea typeface="微软雅黑" panose="020B0503020204020204" charset="-122"/>
                      <a:sym typeface="+mn-lt"/>
                    </a:rPr>
                    <a:t>实现</a:t>
                  </a:r>
                  <a:r>
                    <a:rPr lang="zh-CN" altLang="en-US" sz="2800" b="1" spc="400" dirty="0">
                      <a:solidFill>
                        <a:srgbClr val="203864"/>
                      </a:solidFill>
                      <a:latin typeface="微软雅黑" panose="020B0503020204020204" charset="-122"/>
                      <a:ea typeface="微软雅黑" panose="020B0503020204020204" charset="-122"/>
                      <a:sym typeface="+mn-lt"/>
                    </a:rPr>
                    <a:t>数据脱敏</a:t>
                  </a:r>
                  <a:endParaRPr lang="zh-CN" altLang="en-US" sz="2800" b="1" spc="400" dirty="0">
                    <a:solidFill>
                      <a:srgbClr val="203864"/>
                    </a:solidFill>
                    <a:latin typeface="微软雅黑" panose="020B0503020204020204" charset="-122"/>
                    <a:ea typeface="微软雅黑" panose="020B0503020204020204" charset="-122"/>
                    <a:sym typeface="+mn-lt"/>
                  </a:endParaRPr>
                </a:p>
              </p:txBody>
            </p:sp>
            <p:sp>
              <p:nvSpPr>
                <p:cNvPr id="148" name="任意多边形 39"/>
                <p:cNvSpPr/>
                <p:nvPr/>
              </p:nvSpPr>
              <p:spPr>
                <a:xfrm>
                  <a:off x="1115191" y="2656421"/>
                  <a:ext cx="2862330" cy="45719"/>
                </a:xfrm>
                <a:custGeom>
                  <a:avLst/>
                  <a:gdLst>
                    <a:gd name="connsiteX0" fmla="*/ 0 w 269630"/>
                    <a:gd name="connsiteY0" fmla="*/ 0 h 0"/>
                    <a:gd name="connsiteX1" fmla="*/ 269630 w 269630"/>
                    <a:gd name="connsiteY1" fmla="*/ 0 h 0"/>
                  </a:gdLst>
                  <a:ahLst/>
                  <a:cxnLst>
                    <a:cxn ang="0">
                      <a:pos x="connsiteX0" y="connsiteY0"/>
                    </a:cxn>
                    <a:cxn ang="0">
                      <a:pos x="connsiteX1" y="connsiteY1"/>
                    </a:cxn>
                  </a:cxnLst>
                  <a:rect l="l" t="t" r="r" b="b"/>
                  <a:pathLst>
                    <a:path w="269630">
                      <a:moveTo>
                        <a:pt x="0" y="0"/>
                      </a:moveTo>
                      <a:lnTo>
                        <a:pt x="269630"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p>
              </p:txBody>
            </p:sp>
          </p:grpSp>
          <p:grpSp>
            <p:nvGrpSpPr>
              <p:cNvPr id="60" name="组合 59"/>
              <p:cNvGrpSpPr/>
              <p:nvPr/>
            </p:nvGrpSpPr>
            <p:grpSpPr>
              <a:xfrm>
                <a:off x="595528" y="3768958"/>
                <a:ext cx="572891" cy="572891"/>
                <a:chOff x="10603509" y="1681760"/>
                <a:chExt cx="572891" cy="572891"/>
              </a:xfrm>
            </p:grpSpPr>
            <p:sp>
              <p:nvSpPr>
                <p:cNvPr id="61" name="椭圆 60"/>
                <p:cNvSpPr/>
                <p:nvPr/>
              </p:nvSpPr>
              <p:spPr>
                <a:xfrm>
                  <a:off x="10603509" y="1681760"/>
                  <a:ext cx="572891" cy="572891"/>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5" name="组合 64"/>
                <p:cNvGrpSpPr/>
                <p:nvPr/>
              </p:nvGrpSpPr>
              <p:grpSpPr>
                <a:xfrm>
                  <a:off x="10702959" y="1784159"/>
                  <a:ext cx="373989" cy="367433"/>
                  <a:chOff x="6370162" y="2334545"/>
                  <a:chExt cx="547562" cy="537963"/>
                </a:xfrm>
              </p:grpSpPr>
              <p:sp>
                <p:nvSpPr>
                  <p:cNvPr id="69" name="Freeform 27"/>
                  <p:cNvSpPr>
                    <a:spLocks noEditPoints="1"/>
                  </p:cNvSpPr>
                  <p:nvPr/>
                </p:nvSpPr>
                <p:spPr bwMode="auto">
                  <a:xfrm>
                    <a:off x="6370162" y="2334545"/>
                    <a:ext cx="547562" cy="537963"/>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600" dirty="0">
                      <a:latin typeface="inpin heiti" charset="-122"/>
                      <a:ea typeface="inpin heiti" charset="-122"/>
                      <a:cs typeface="+mn-ea"/>
                      <a:sym typeface="Arial" panose="020B0604020202020204" pitchFamily="34" charset="0"/>
                    </a:endParaRPr>
                  </a:p>
                </p:txBody>
              </p:sp>
              <p:sp>
                <p:nvSpPr>
                  <p:cNvPr id="71" name="Freeform 28"/>
                  <p:cNvSpPr>
                    <a:spLocks noEditPoints="1"/>
                  </p:cNvSpPr>
                  <p:nvPr/>
                </p:nvSpPr>
                <p:spPr bwMode="auto">
                  <a:xfrm>
                    <a:off x="6568065" y="2524519"/>
                    <a:ext cx="148206" cy="151801"/>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600" dirty="0">
                      <a:latin typeface="inpin heiti" charset="-122"/>
                      <a:ea typeface="inpin heiti" charset="-122"/>
                      <a:cs typeface="+mn-ea"/>
                      <a:sym typeface="Arial" panose="020B0604020202020204" pitchFamily="34" charset="0"/>
                    </a:endParaRPr>
                  </a:p>
                </p:txBody>
              </p:sp>
              <p:sp>
                <p:nvSpPr>
                  <p:cNvPr id="75" name="Freeform 29"/>
                  <p:cNvSpPr/>
                  <p:nvPr/>
                </p:nvSpPr>
                <p:spPr bwMode="auto">
                  <a:xfrm>
                    <a:off x="6556528" y="2705615"/>
                    <a:ext cx="79871" cy="86997"/>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600" dirty="0">
                      <a:latin typeface="inpin heiti" charset="-122"/>
                      <a:ea typeface="inpin heiti" charset="-122"/>
                      <a:cs typeface="+mn-ea"/>
                      <a:sym typeface="Arial" panose="020B0604020202020204" pitchFamily="34" charset="0"/>
                    </a:endParaRPr>
                  </a:p>
                </p:txBody>
              </p:sp>
              <p:sp>
                <p:nvSpPr>
                  <p:cNvPr id="91" name="Freeform 30"/>
                  <p:cNvSpPr/>
                  <p:nvPr/>
                </p:nvSpPr>
                <p:spPr bwMode="auto">
                  <a:xfrm>
                    <a:off x="6652374" y="2417991"/>
                    <a:ext cx="85196" cy="8877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606" tIns="45802" rIns="91606" bIns="45802" numCol="1" anchor="t" anchorCtr="0" compatLnSpc="1"/>
                  <a:lstStyle/>
                  <a:p>
                    <a:pPr algn="just">
                      <a:lnSpc>
                        <a:spcPct val="120000"/>
                      </a:lnSpc>
                    </a:pPr>
                    <a:endParaRPr lang="id-ID" sz="600" dirty="0">
                      <a:latin typeface="inpin heiti" charset="-122"/>
                      <a:ea typeface="inpin heiti" charset="-122"/>
                      <a:cs typeface="+mn-ea"/>
                      <a:sym typeface="Arial" panose="020B0604020202020204" pitchFamily="34" charset="0"/>
                    </a:endParaRPr>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730811" y="211721"/>
            <a:ext cx="3200400" cy="521970"/>
          </a:xfrm>
          <a:prstGeom prst="rect">
            <a:avLst/>
          </a:prstGeom>
          <a:noFill/>
        </p:spPr>
        <p:txBody>
          <a:bodyPr wrap="square" rtlCol="0">
            <a:spAutoFit/>
          </a:bodyPr>
          <a:lstStyle/>
          <a:p>
            <a:pPr>
              <a:tabLst>
                <a:tab pos="628650" algn="l"/>
              </a:tabLst>
              <a:defRPr/>
            </a:pPr>
            <a:r>
              <a:rPr lang="en-US" altLang="zh-CN" sz="2800" b="1" kern="0" dirty="0">
                <a:solidFill>
                  <a:srgbClr val="C12B27"/>
                </a:solidFill>
                <a:latin typeface="微软雅黑" panose="020B0503020204020204" charset="-122"/>
                <a:ea typeface="微软雅黑" panose="020B0503020204020204" charset="-122"/>
              </a:rPr>
              <a:t>1.3</a:t>
            </a:r>
            <a:r>
              <a:rPr lang="zh-CN" altLang="en-US" sz="2800" b="1" kern="0" dirty="0">
                <a:solidFill>
                  <a:srgbClr val="C12B27"/>
                </a:solidFill>
                <a:latin typeface="微软雅黑" panose="020B0503020204020204" charset="-122"/>
                <a:ea typeface="微软雅黑" panose="020B0503020204020204" charset="-122"/>
              </a:rPr>
              <a:t> 其他需求</a:t>
            </a:r>
            <a:endParaRPr lang="zh-CN" altLang="en-US" sz="2800" b="1" kern="0" dirty="0">
              <a:solidFill>
                <a:srgbClr val="C12B27"/>
              </a:solidFill>
              <a:latin typeface="微软雅黑" panose="020B0503020204020204" charset="-122"/>
              <a:ea typeface="微软雅黑" panose="020B0503020204020204" charset="-122"/>
            </a:endParaRPr>
          </a:p>
        </p:txBody>
      </p:sp>
      <p:grpSp>
        <p:nvGrpSpPr>
          <p:cNvPr id="40" name="组合 39"/>
          <p:cNvGrpSpPr/>
          <p:nvPr/>
        </p:nvGrpSpPr>
        <p:grpSpPr>
          <a:xfrm>
            <a:off x="8980038" y="196213"/>
            <a:ext cx="3263852" cy="710213"/>
            <a:chOff x="8987023" y="210183"/>
            <a:chExt cx="3263852" cy="710213"/>
          </a:xfrm>
          <a:solidFill>
            <a:srgbClr val="C12B27"/>
          </a:solidFill>
        </p:grpSpPr>
        <p:sp>
          <p:nvSpPr>
            <p:cNvPr id="41"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20386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42" name="文本框 32"/>
            <p:cNvSpPr txBox="1"/>
            <p:nvPr/>
          </p:nvSpPr>
          <p:spPr>
            <a:xfrm rot="1800000">
              <a:off x="9693384" y="397176"/>
              <a:ext cx="2206728" cy="523220"/>
            </a:xfrm>
            <a:prstGeom prst="rect">
              <a:avLst/>
            </a:prstGeom>
            <a:solidFill>
              <a:srgbClr val="203864"/>
            </a:solid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需求分析</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43" name="组合 42"/>
          <p:cNvGrpSpPr/>
          <p:nvPr/>
        </p:nvGrpSpPr>
        <p:grpSpPr>
          <a:xfrm>
            <a:off x="-1708812" y="-3944515"/>
            <a:ext cx="5405550" cy="5087249"/>
            <a:chOff x="-1708812" y="-3944515"/>
            <a:chExt cx="5405550" cy="5087249"/>
          </a:xfrm>
        </p:grpSpPr>
        <p:sp>
          <p:nvSpPr>
            <p:cNvPr id="44" name="矩形 43"/>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2554990" y="4127439"/>
            <a:ext cx="4024284" cy="1751799"/>
            <a:chOff x="7700969" y="1679734"/>
            <a:chExt cx="4024284" cy="1751799"/>
          </a:xfrm>
        </p:grpSpPr>
        <p:grpSp>
          <p:nvGrpSpPr>
            <p:cNvPr id="19" name="组合 18"/>
            <p:cNvGrpSpPr/>
            <p:nvPr/>
          </p:nvGrpSpPr>
          <p:grpSpPr>
            <a:xfrm>
              <a:off x="8265811" y="1687380"/>
              <a:ext cx="3459442" cy="1744153"/>
              <a:chOff x="635139" y="2427840"/>
              <a:chExt cx="3459483" cy="1743115"/>
            </a:xfrm>
          </p:grpSpPr>
          <p:sp>
            <p:nvSpPr>
              <p:cNvPr id="20" name="文本框 19"/>
              <p:cNvSpPr txBox="1"/>
              <p:nvPr/>
            </p:nvSpPr>
            <p:spPr>
              <a:xfrm>
                <a:off x="635155" y="2972789"/>
                <a:ext cx="3459467" cy="1198166"/>
              </a:xfrm>
              <a:prstGeom prst="rect">
                <a:avLst/>
              </a:prstGeom>
              <a:noFill/>
            </p:spPr>
            <p:txBody>
              <a:bodyPr wrap="square" rtlCol="0">
                <a:spAutoFit/>
              </a:bodyPr>
              <a:lstStyle/>
              <a:p>
                <a:pPr lvl="0" algn="just">
                  <a:lnSpc>
                    <a:spcPct val="120000"/>
                  </a:lnSpc>
                  <a:defRPr/>
                </a:pPr>
                <a:r>
                  <a:rPr lang="zh-CN" altLang="en-US" sz="2000" dirty="0">
                    <a:latin typeface="Arial" panose="020B0604020202020204"/>
                    <a:ea typeface="微软雅黑" panose="020B0503020204020204" charset="-122"/>
                    <a:cs typeface="+mn-ea"/>
                    <a:sym typeface="+mn-lt"/>
                  </a:rPr>
                  <a:t>采用highcharts与echarts可视化分析工具对现有数据可视化展示</a:t>
                </a:r>
                <a:r>
                  <a:rPr lang="zh-CN" altLang="en-US" sz="2000" dirty="0">
                    <a:latin typeface="Arial" panose="020B0604020202020204"/>
                    <a:ea typeface="微软雅黑" panose="020B0503020204020204" charset="-122"/>
                    <a:cs typeface="+mn-ea"/>
                    <a:sym typeface="+mn-lt"/>
                  </a:rPr>
                  <a:t>。</a:t>
                </a:r>
                <a:endParaRPr lang="en-US" altLang="zh-CN" sz="2000" dirty="0">
                  <a:latin typeface="Arial" panose="020B0604020202020204"/>
                  <a:ea typeface="微软雅黑" panose="020B0503020204020204" charset="-122"/>
                  <a:cs typeface="+mn-ea"/>
                  <a:sym typeface="+mn-lt"/>
                </a:endParaRPr>
              </a:p>
            </p:txBody>
          </p:sp>
          <p:sp>
            <p:nvSpPr>
              <p:cNvPr id="21" name="文本框 20"/>
              <p:cNvSpPr txBox="1"/>
              <p:nvPr/>
            </p:nvSpPr>
            <p:spPr>
              <a:xfrm>
                <a:off x="635139" y="2427840"/>
                <a:ext cx="3459466" cy="521659"/>
              </a:xfrm>
              <a:prstGeom prst="rect">
                <a:avLst/>
              </a:prstGeom>
              <a:noFill/>
            </p:spPr>
            <p:txBody>
              <a:bodyPr wrap="square" rtlCol="0">
                <a:spAutoFit/>
              </a:bodyPr>
              <a:lstStyle/>
              <a:p>
                <a:pPr>
                  <a:defRPr/>
                </a:pPr>
                <a:r>
                  <a:rPr lang="zh-CN" altLang="en-US" sz="2800" b="1" kern="0" dirty="0">
                    <a:solidFill>
                      <a:srgbClr val="C12B27"/>
                    </a:solidFill>
                    <a:latin typeface="微软雅黑" panose="020B0503020204020204" charset="-122"/>
                    <a:ea typeface="微软雅黑" panose="020B0503020204020204" charset="-122"/>
                    <a:cs typeface="+mn-ea"/>
                    <a:sym typeface="+mn-lt"/>
                  </a:rPr>
                  <a:t>数据分析可视化</a:t>
                </a:r>
                <a:endParaRPr lang="en-US" altLang="zh-CN" sz="2800" b="1" kern="0" dirty="0">
                  <a:solidFill>
                    <a:srgbClr val="C12B27"/>
                  </a:solidFill>
                  <a:latin typeface="微软雅黑" panose="020B0503020204020204" charset="-122"/>
                  <a:ea typeface="微软雅黑" panose="020B0503020204020204" charset="-122"/>
                  <a:cs typeface="+mn-ea"/>
                  <a:sym typeface="+mn-lt"/>
                </a:endParaRPr>
              </a:p>
            </p:txBody>
          </p:sp>
        </p:grpSp>
        <p:grpSp>
          <p:nvGrpSpPr>
            <p:cNvPr id="12" name="组合 11"/>
            <p:cNvGrpSpPr/>
            <p:nvPr/>
          </p:nvGrpSpPr>
          <p:grpSpPr>
            <a:xfrm>
              <a:off x="7700969" y="1679734"/>
              <a:ext cx="528704" cy="528705"/>
              <a:chOff x="5054985" y="2584568"/>
              <a:chExt cx="857513" cy="857514"/>
            </a:xfrm>
          </p:grpSpPr>
          <p:sp>
            <p:nvSpPr>
              <p:cNvPr id="78" name="işľíḓê"/>
              <p:cNvSpPr/>
              <p:nvPr/>
            </p:nvSpPr>
            <p:spPr>
              <a:xfrm>
                <a:off x="5054985" y="2584568"/>
                <a:ext cx="857513"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dirty="0"/>
              </a:p>
            </p:txBody>
          </p:sp>
          <p:sp>
            <p:nvSpPr>
              <p:cNvPr id="80" name="Freeform 6"/>
              <p:cNvSpPr>
                <a:spLocks noEditPoints="1"/>
              </p:cNvSpPr>
              <p:nvPr/>
            </p:nvSpPr>
            <p:spPr bwMode="auto">
              <a:xfrm>
                <a:off x="5171684" y="2779410"/>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en-US" kern="0" dirty="0">
                  <a:solidFill>
                    <a:prstClr val="black">
                      <a:lumMod val="75000"/>
                      <a:lumOff val="25000"/>
                    </a:prstClr>
                  </a:solidFill>
                  <a:latin typeface="微软雅黑" panose="020B0503020204020204" charset="-122"/>
                  <a:ea typeface="微软雅黑" panose="020B0503020204020204" charset="-122"/>
                </a:endParaRPr>
              </a:p>
            </p:txBody>
          </p:sp>
        </p:grpSp>
      </p:grpSp>
      <p:grpSp>
        <p:nvGrpSpPr>
          <p:cNvPr id="86" name="组合 85"/>
          <p:cNvGrpSpPr/>
          <p:nvPr/>
        </p:nvGrpSpPr>
        <p:grpSpPr>
          <a:xfrm>
            <a:off x="7318004" y="4127439"/>
            <a:ext cx="4031034" cy="1742505"/>
            <a:chOff x="7708286" y="3913462"/>
            <a:chExt cx="4031034" cy="1742505"/>
          </a:xfrm>
        </p:grpSpPr>
        <p:grpSp>
          <p:nvGrpSpPr>
            <p:cNvPr id="6" name="组合 5"/>
            <p:cNvGrpSpPr/>
            <p:nvPr/>
          </p:nvGrpSpPr>
          <p:grpSpPr>
            <a:xfrm>
              <a:off x="8250571" y="3913462"/>
              <a:ext cx="3488749" cy="1742505"/>
              <a:chOff x="635140" y="2391285"/>
              <a:chExt cx="3489039" cy="1741612"/>
            </a:xfrm>
          </p:grpSpPr>
          <p:sp>
            <p:nvSpPr>
              <p:cNvPr id="8" name="文本框 7"/>
              <p:cNvSpPr txBox="1"/>
              <p:nvPr/>
            </p:nvSpPr>
            <p:spPr>
              <a:xfrm>
                <a:off x="635154" y="2934631"/>
                <a:ext cx="3489025" cy="1198266"/>
              </a:xfrm>
              <a:prstGeom prst="rect">
                <a:avLst/>
              </a:prstGeom>
              <a:noFill/>
            </p:spPr>
            <p:txBody>
              <a:bodyPr wrap="square" rtlCol="0">
                <a:spAutoFit/>
              </a:bodyPr>
              <a:lstStyle/>
              <a:p>
                <a:pPr lvl="0" algn="just">
                  <a:lnSpc>
                    <a:spcPct val="120000"/>
                  </a:lnSpc>
                  <a:defRPr/>
                </a:pPr>
                <a:r>
                  <a:rPr lang="zh-CN" altLang="en-US" sz="2000" dirty="0">
                    <a:latin typeface="Arial" panose="020B0604020202020204"/>
                    <a:ea typeface="微软雅黑" panose="020B0503020204020204" charset="-122"/>
                    <a:cs typeface="+mn-ea"/>
                    <a:sym typeface="+mn-lt"/>
                  </a:rPr>
                  <a:t>根据平台用户信息建立人才库，为企业提供人才推荐智能化服务。</a:t>
                </a:r>
                <a:endParaRPr lang="en-US" altLang="zh-CN" sz="2000" dirty="0">
                  <a:latin typeface="Arial" panose="020B0604020202020204"/>
                  <a:ea typeface="微软雅黑" panose="020B0503020204020204" charset="-122"/>
                  <a:cs typeface="+mn-ea"/>
                  <a:sym typeface="+mn-lt"/>
                </a:endParaRPr>
              </a:p>
            </p:txBody>
          </p:sp>
          <p:sp>
            <p:nvSpPr>
              <p:cNvPr id="14" name="文本框 13"/>
              <p:cNvSpPr txBox="1"/>
              <p:nvPr/>
            </p:nvSpPr>
            <p:spPr>
              <a:xfrm>
                <a:off x="635140" y="2391285"/>
                <a:ext cx="3489039" cy="521702"/>
              </a:xfrm>
              <a:prstGeom prst="rect">
                <a:avLst/>
              </a:prstGeom>
              <a:noFill/>
            </p:spPr>
            <p:txBody>
              <a:bodyPr wrap="square" rtlCol="0">
                <a:spAutoFit/>
              </a:bodyPr>
              <a:lstStyle/>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人才推荐</a:t>
                </a:r>
                <a:r>
                  <a:rPr lang="zh-CN" altLang="en-US" sz="2800" b="1" kern="0" dirty="0">
                    <a:solidFill>
                      <a:srgbClr val="203864"/>
                    </a:solidFill>
                    <a:latin typeface="微软雅黑" panose="020B0503020204020204" charset="-122"/>
                    <a:ea typeface="微软雅黑" panose="020B0503020204020204" charset="-122"/>
                    <a:cs typeface="+mn-ea"/>
                    <a:sym typeface="+mn-lt"/>
                  </a:rPr>
                  <a:t>智能</a:t>
                </a:r>
                <a:r>
                  <a:rPr lang="zh-CN" altLang="en-US" sz="2800" b="1" kern="0" dirty="0">
                    <a:solidFill>
                      <a:srgbClr val="203864"/>
                    </a:solidFill>
                    <a:latin typeface="微软雅黑" panose="020B0503020204020204" charset="-122"/>
                    <a:ea typeface="微软雅黑" panose="020B0503020204020204" charset="-122"/>
                    <a:cs typeface="+mn-ea"/>
                    <a:sym typeface="+mn-lt"/>
                  </a:rPr>
                  <a:t>化</a:t>
                </a:r>
                <a:endParaRPr lang="en-US" altLang="zh-CN" sz="2800" b="1" kern="0" dirty="0">
                  <a:solidFill>
                    <a:srgbClr val="203864"/>
                  </a:solidFill>
                  <a:latin typeface="微软雅黑" panose="020B0503020204020204" charset="-122"/>
                  <a:ea typeface="微软雅黑" panose="020B0503020204020204" charset="-122"/>
                  <a:cs typeface="+mn-ea"/>
                  <a:sym typeface="+mn-lt"/>
                </a:endParaRPr>
              </a:p>
            </p:txBody>
          </p:sp>
        </p:grpSp>
        <p:grpSp>
          <p:nvGrpSpPr>
            <p:cNvPr id="58" name="组合 57"/>
            <p:cNvGrpSpPr/>
            <p:nvPr/>
          </p:nvGrpSpPr>
          <p:grpSpPr>
            <a:xfrm>
              <a:off x="7708286" y="3913462"/>
              <a:ext cx="522885" cy="522885"/>
              <a:chOff x="5054984" y="4072815"/>
              <a:chExt cx="857514" cy="857514"/>
            </a:xfrm>
          </p:grpSpPr>
          <p:sp>
            <p:nvSpPr>
              <p:cNvPr id="83" name="îślïḍè"/>
              <p:cNvSpPr/>
              <p:nvPr/>
            </p:nvSpPr>
            <p:spPr>
              <a:xfrm>
                <a:off x="5054984" y="4072815"/>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85" name="Shape 2590"/>
              <p:cNvSpPr/>
              <p:nvPr/>
            </p:nvSpPr>
            <p:spPr>
              <a:xfrm>
                <a:off x="5231834" y="4251997"/>
                <a:ext cx="508310" cy="51121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ysClr val="window" lastClr="FFFFFF"/>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grpSp>
        <p:nvGrpSpPr>
          <p:cNvPr id="100" name="组合 99"/>
          <p:cNvGrpSpPr/>
          <p:nvPr/>
        </p:nvGrpSpPr>
        <p:grpSpPr>
          <a:xfrm>
            <a:off x="2554355" y="1751016"/>
            <a:ext cx="4006632" cy="2109381"/>
            <a:chOff x="2804598" y="1685219"/>
            <a:chExt cx="4006632" cy="2109381"/>
          </a:xfrm>
        </p:grpSpPr>
        <p:grpSp>
          <p:nvGrpSpPr>
            <p:cNvPr id="4333" name="组合 4332"/>
            <p:cNvGrpSpPr/>
            <p:nvPr/>
          </p:nvGrpSpPr>
          <p:grpSpPr>
            <a:xfrm>
              <a:off x="3351790" y="1685219"/>
              <a:ext cx="3459440" cy="2109381"/>
              <a:chOff x="635140" y="2391285"/>
              <a:chExt cx="3459780" cy="2109596"/>
            </a:xfrm>
          </p:grpSpPr>
          <p:sp>
            <p:nvSpPr>
              <p:cNvPr id="4334" name="文本框 4333"/>
              <p:cNvSpPr txBox="1"/>
              <p:nvPr/>
            </p:nvSpPr>
            <p:spPr>
              <a:xfrm>
                <a:off x="635140" y="2932271"/>
                <a:ext cx="3459780" cy="1568610"/>
              </a:xfrm>
              <a:prstGeom prst="rect">
                <a:avLst/>
              </a:prstGeom>
              <a:noFill/>
            </p:spPr>
            <p:txBody>
              <a:bodyPr wrap="square" rtlCol="0">
                <a:spAutoFit/>
              </a:bodyPr>
              <a:lstStyle/>
              <a:p>
                <a:pPr lvl="0" algn="just">
                  <a:lnSpc>
                    <a:spcPct val="120000"/>
                  </a:lnSpc>
                  <a:defRPr/>
                </a:pPr>
                <a:r>
                  <a:rPr lang="zh-CN" altLang="en-US" sz="2000" dirty="0">
                    <a:latin typeface="Arial" panose="020B0604020202020204"/>
                    <a:ea typeface="微软雅黑" panose="020B0503020204020204" charset="-122"/>
                    <a:cs typeface="+mn-ea"/>
                    <a:sym typeface="+mn-lt"/>
                  </a:rPr>
                  <a:t>为企业以及用户提供基于区块链技术的一种高效可信的学历学位认证机制以简历真伪识别。</a:t>
                </a:r>
                <a:endParaRPr lang="zh-CN" altLang="en-US" sz="2000" dirty="0">
                  <a:latin typeface="Arial" panose="020B0604020202020204"/>
                  <a:ea typeface="微软雅黑" panose="020B0503020204020204" charset="-122"/>
                  <a:cs typeface="+mn-ea"/>
                  <a:sym typeface="+mn-lt"/>
                </a:endParaRPr>
              </a:p>
            </p:txBody>
          </p:sp>
          <p:sp>
            <p:nvSpPr>
              <p:cNvPr id="4335" name="文本框 4334"/>
              <p:cNvSpPr txBox="1"/>
              <p:nvPr/>
            </p:nvSpPr>
            <p:spPr>
              <a:xfrm>
                <a:off x="635140" y="2391285"/>
                <a:ext cx="3459779" cy="522023"/>
              </a:xfrm>
              <a:prstGeom prst="rect">
                <a:avLst/>
              </a:prstGeom>
              <a:noFill/>
            </p:spPr>
            <p:txBody>
              <a:bodyPr wrap="square" rtlCol="0">
                <a:spAutoFit/>
              </a:bodyPr>
              <a:lstStyle/>
              <a:p>
                <a:pPr>
                  <a:defRPr/>
                </a:pPr>
                <a:r>
                  <a:rPr lang="zh-CN" altLang="en-US" sz="2800" b="1" kern="0" dirty="0">
                    <a:solidFill>
                      <a:srgbClr val="203864"/>
                    </a:solidFill>
                    <a:latin typeface="微软雅黑" panose="020B0503020204020204" charset="-122"/>
                    <a:ea typeface="微软雅黑" panose="020B0503020204020204" charset="-122"/>
                    <a:cs typeface="+mn-ea"/>
                    <a:sym typeface="+mn-lt"/>
                  </a:rPr>
                  <a:t>人员档案真实性</a:t>
                </a:r>
                <a:endParaRPr lang="zh-CN" altLang="en-US" sz="2800" b="1" kern="0" dirty="0">
                  <a:solidFill>
                    <a:srgbClr val="203864"/>
                  </a:solidFill>
                  <a:latin typeface="微软雅黑" panose="020B0503020204020204" charset="-122"/>
                  <a:ea typeface="微软雅黑" panose="020B0503020204020204" charset="-122"/>
                  <a:cs typeface="+mn-ea"/>
                  <a:sym typeface="+mn-lt"/>
                </a:endParaRPr>
              </a:p>
            </p:txBody>
          </p:sp>
        </p:grpSp>
        <p:grpSp>
          <p:nvGrpSpPr>
            <p:cNvPr id="11" name="组合 10"/>
            <p:cNvGrpSpPr/>
            <p:nvPr/>
          </p:nvGrpSpPr>
          <p:grpSpPr>
            <a:xfrm>
              <a:off x="2804598" y="1686720"/>
              <a:ext cx="522885" cy="522885"/>
              <a:chOff x="2883430" y="1601056"/>
              <a:chExt cx="857514" cy="857514"/>
            </a:xfrm>
          </p:grpSpPr>
          <p:sp>
            <p:nvSpPr>
              <p:cNvPr id="71" name="ï$ļiďê"/>
              <p:cNvSpPr/>
              <p:nvPr/>
            </p:nvSpPr>
            <p:spPr>
              <a:xfrm>
                <a:off x="2883430" y="1601056"/>
                <a:ext cx="857514" cy="857514"/>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3" name="Freeform 38"/>
              <p:cNvSpPr>
                <a:spLocks noEditPoints="1"/>
              </p:cNvSpPr>
              <p:nvPr/>
            </p:nvSpPr>
            <p:spPr bwMode="auto">
              <a:xfrm>
                <a:off x="3023051" y="1740202"/>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39"/>
              <p:cNvSpPr>
                <a:spLocks noEditPoints="1"/>
              </p:cNvSpPr>
              <p:nvPr/>
            </p:nvSpPr>
            <p:spPr bwMode="auto">
              <a:xfrm>
                <a:off x="3234739" y="1888001"/>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Oval 40"/>
              <p:cNvSpPr>
                <a:spLocks noChangeArrowheads="1"/>
              </p:cNvSpPr>
              <p:nvPr/>
            </p:nvSpPr>
            <p:spPr bwMode="auto">
              <a:xfrm>
                <a:off x="3303570" y="2024452"/>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91" name="组合 90"/>
          <p:cNvGrpSpPr/>
          <p:nvPr/>
        </p:nvGrpSpPr>
        <p:grpSpPr>
          <a:xfrm>
            <a:off x="7318004" y="1741491"/>
            <a:ext cx="4005191" cy="1369422"/>
            <a:chOff x="2806080" y="3907411"/>
            <a:chExt cx="4005191" cy="1369422"/>
          </a:xfrm>
        </p:grpSpPr>
        <p:grpSp>
          <p:nvGrpSpPr>
            <p:cNvPr id="23" name="组合 22"/>
            <p:cNvGrpSpPr/>
            <p:nvPr/>
          </p:nvGrpSpPr>
          <p:grpSpPr>
            <a:xfrm>
              <a:off x="3351791" y="3916419"/>
              <a:ext cx="3459480" cy="1360414"/>
              <a:chOff x="635141" y="2404355"/>
              <a:chExt cx="3459777" cy="1361404"/>
            </a:xfrm>
          </p:grpSpPr>
          <p:sp>
            <p:nvSpPr>
              <p:cNvPr id="24" name="文本框 23"/>
              <p:cNvSpPr txBox="1"/>
              <p:nvPr/>
            </p:nvSpPr>
            <p:spPr>
              <a:xfrm>
                <a:off x="635155" y="2935210"/>
                <a:ext cx="3459721" cy="830549"/>
              </a:xfrm>
              <a:prstGeom prst="rect">
                <a:avLst/>
              </a:prstGeom>
              <a:noFill/>
            </p:spPr>
            <p:txBody>
              <a:bodyPr wrap="square" rtlCol="0">
                <a:spAutoFit/>
              </a:bodyPr>
              <a:lstStyle/>
              <a:p>
                <a:pPr lvl="0" algn="just">
                  <a:lnSpc>
                    <a:spcPct val="120000"/>
                  </a:lnSpc>
                  <a:defRPr/>
                </a:pPr>
                <a:r>
                  <a:rPr lang="zh-CN" altLang="en-US" sz="2000" dirty="0">
                    <a:latin typeface="Arial" panose="020B0604020202020204"/>
                    <a:ea typeface="微软雅黑" panose="020B0503020204020204" charset="-122"/>
                    <a:cs typeface="+mn-ea"/>
                    <a:sym typeface="+mn-lt"/>
                  </a:rPr>
                  <a:t>像直播一样</a:t>
                </a:r>
                <a:r>
                  <a:rPr lang="en-US" altLang="zh-CN" sz="2000" dirty="0">
                    <a:latin typeface="Arial" panose="020B0604020202020204"/>
                    <a:ea typeface="微软雅黑" panose="020B0503020204020204" charset="-122"/>
                    <a:cs typeface="+mn-ea"/>
                    <a:sym typeface="+mn-lt"/>
                  </a:rPr>
                  <a:t>“</a:t>
                </a:r>
                <a:r>
                  <a:rPr lang="zh-CN" altLang="en-US" sz="2000" dirty="0">
                    <a:latin typeface="Arial" panose="020B0604020202020204"/>
                    <a:ea typeface="微软雅黑" panose="020B0503020204020204" charset="-122"/>
                    <a:cs typeface="+mn-ea"/>
                    <a:sym typeface="+mn-lt"/>
                  </a:rPr>
                  <a:t>贩卖</a:t>
                </a:r>
                <a:r>
                  <a:rPr lang="en-US" altLang="zh-CN" sz="2000" dirty="0">
                    <a:latin typeface="Arial" panose="020B0604020202020204"/>
                    <a:ea typeface="微软雅黑" panose="020B0503020204020204" charset="-122"/>
                    <a:cs typeface="+mn-ea"/>
                    <a:sym typeface="+mn-lt"/>
                  </a:rPr>
                  <a:t>”</a:t>
                </a:r>
                <a:r>
                  <a:rPr lang="zh-CN" altLang="en-US" sz="2000" dirty="0">
                    <a:latin typeface="Arial" panose="020B0604020202020204"/>
                    <a:ea typeface="微软雅黑" panose="020B0503020204020204" charset="-122"/>
                    <a:cs typeface="+mn-ea"/>
                    <a:sym typeface="+mn-lt"/>
                  </a:rPr>
                  <a:t>工作，直接线上</a:t>
                </a:r>
                <a:r>
                  <a:rPr lang="zh-CN" altLang="en-US" sz="2000" dirty="0">
                    <a:latin typeface="Arial" panose="020B0604020202020204"/>
                    <a:ea typeface="微软雅黑" panose="020B0503020204020204" charset="-122"/>
                    <a:cs typeface="+mn-ea"/>
                    <a:sym typeface="+mn-lt"/>
                  </a:rPr>
                  <a:t>招聘，节约时间</a:t>
                </a:r>
                <a:r>
                  <a:rPr lang="zh-CN" altLang="en-US" sz="2000" dirty="0">
                    <a:latin typeface="Arial" panose="020B0604020202020204"/>
                    <a:ea typeface="微软雅黑" panose="020B0503020204020204" charset="-122"/>
                    <a:cs typeface="+mn-ea"/>
                    <a:sym typeface="+mn-lt"/>
                  </a:rPr>
                  <a:t>。</a:t>
                </a:r>
                <a:endParaRPr lang="en-US" altLang="zh-CN" sz="2000" dirty="0">
                  <a:latin typeface="Arial" panose="020B0604020202020204"/>
                  <a:ea typeface="微软雅黑" panose="020B0503020204020204" charset="-122"/>
                  <a:cs typeface="+mn-ea"/>
                  <a:sym typeface="+mn-lt"/>
                </a:endParaRPr>
              </a:p>
            </p:txBody>
          </p:sp>
          <p:sp>
            <p:nvSpPr>
              <p:cNvPr id="25" name="文本框 24"/>
              <p:cNvSpPr txBox="1"/>
              <p:nvPr/>
            </p:nvSpPr>
            <p:spPr>
              <a:xfrm>
                <a:off x="635141" y="2404355"/>
                <a:ext cx="3459777" cy="522350"/>
              </a:xfrm>
              <a:prstGeom prst="rect">
                <a:avLst/>
              </a:prstGeom>
              <a:noFill/>
            </p:spPr>
            <p:txBody>
              <a:bodyPr wrap="square" rtlCol="0">
                <a:spAutoFit/>
              </a:bodyPr>
              <a:lstStyle/>
              <a:p>
                <a:pPr>
                  <a:defRPr/>
                </a:pPr>
                <a:r>
                  <a:rPr lang="zh-CN" altLang="en-US" sz="2800" b="1" kern="0" dirty="0">
                    <a:solidFill>
                      <a:srgbClr val="C12B27"/>
                    </a:solidFill>
                    <a:latin typeface="微软雅黑" panose="020B0503020204020204" charset="-122"/>
                    <a:ea typeface="微软雅黑" panose="020B0503020204020204" charset="-122"/>
                    <a:cs typeface="+mn-ea"/>
                    <a:sym typeface="+mn-lt"/>
                  </a:rPr>
                  <a:t>云上招聘可行性</a:t>
                </a:r>
                <a:endParaRPr lang="en-US" altLang="zh-CN" sz="2800" b="1" kern="0" dirty="0">
                  <a:solidFill>
                    <a:srgbClr val="C12B27"/>
                  </a:solidFill>
                  <a:latin typeface="微软雅黑" panose="020B0503020204020204" charset="-122"/>
                  <a:ea typeface="微软雅黑" panose="020B0503020204020204" charset="-122"/>
                  <a:cs typeface="+mn-ea"/>
                  <a:sym typeface="+mn-lt"/>
                </a:endParaRPr>
              </a:p>
            </p:txBody>
          </p:sp>
        </p:grpSp>
        <p:grpSp>
          <p:nvGrpSpPr>
            <p:cNvPr id="60" name="组合 59"/>
            <p:cNvGrpSpPr/>
            <p:nvPr/>
          </p:nvGrpSpPr>
          <p:grpSpPr>
            <a:xfrm>
              <a:off x="2806080" y="3907411"/>
              <a:ext cx="522885" cy="522885"/>
              <a:chOff x="5207384" y="5713461"/>
              <a:chExt cx="857514" cy="857514"/>
            </a:xfrm>
          </p:grpSpPr>
          <p:sp>
            <p:nvSpPr>
              <p:cNvPr id="88" name="íṩḻiḓé"/>
              <p:cNvSpPr/>
              <p:nvPr/>
            </p:nvSpPr>
            <p:spPr>
              <a:xfrm>
                <a:off x="5207384" y="5713461"/>
                <a:ext cx="857514" cy="8575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pic>
            <p:nvPicPr>
              <p:cNvPr id="90" name="图片 89"/>
              <p:cNvPicPr>
                <a:picLocks noChangeAspect="1"/>
              </p:cNvPicPr>
              <p:nvPr/>
            </p:nvPicPr>
            <p:blipFill>
              <a:blip r:embed="rId1">
                <a:extLst>
                  <a:ext uri="{BEBA8EAE-BF5A-486C-A8C5-ECC9F3942E4B}">
                    <a14:imgProps xmlns:a14="http://schemas.microsoft.com/office/drawing/2010/main">
                      <a14:imgLayer r:embed="rId2">
                        <a14:imgEffect>
                          <a14:backgroundRemoval t="3385" b="95846" l="3077" r="96154">
                            <a14:foregroundMark x1="48308" y1="3385" x2="48308" y2="6923"/>
                            <a14:foregroundMark x1="3077" y1="50615" x2="3077" y2="50615"/>
                            <a14:foregroundMark x1="92615" y1="50308" x2="92615" y2="50308"/>
                            <a14:foregroundMark x1="96154" y1="50000" x2="96154" y2="50000"/>
                            <a14:foregroundMark x1="49231" y1="95846" x2="49231" y2="95846"/>
                          </a14:backgroundRemoval>
                        </a14:imgEffect>
                        <a14:imgEffect>
                          <a14:brightnessContrast bright="100000" contrast="100000"/>
                        </a14:imgEffect>
                        <a14:imgEffect>
                          <a14:colorTemperature colorTemp="4490"/>
                        </a14:imgEffect>
                        <a14:imgEffect>
                          <a14:saturation sat="108000"/>
                        </a14:imgEffect>
                        <a14:imgEffect>
                          <a14:sharpenSoften amount="3000"/>
                        </a14:imgEffect>
                      </a14:imgLayer>
                    </a14:imgProps>
                  </a:ext>
                </a:extLst>
              </a:blip>
              <a:stretch>
                <a:fillRect/>
              </a:stretch>
            </p:blipFill>
            <p:spPr>
              <a:xfrm>
                <a:off x="5325501" y="5826830"/>
                <a:ext cx="633470" cy="633470"/>
              </a:xfrm>
              <a:prstGeom prst="rect">
                <a:avLst/>
              </a:prstGeom>
            </p:spPr>
          </p:pic>
        </p:grpSp>
      </p:grpSp>
      <p:grpSp>
        <p:nvGrpSpPr>
          <p:cNvPr id="81" name="组合 80"/>
          <p:cNvGrpSpPr/>
          <p:nvPr/>
        </p:nvGrpSpPr>
        <p:grpSpPr>
          <a:xfrm>
            <a:off x="1029240" y="1427998"/>
            <a:ext cx="1123315" cy="4683125"/>
            <a:chOff x="1482725" y="1522338"/>
            <a:chExt cx="1123315" cy="4683125"/>
          </a:xfrm>
        </p:grpSpPr>
        <p:grpSp>
          <p:nvGrpSpPr>
            <p:cNvPr id="17" name="Group 16"/>
            <p:cNvGrpSpPr/>
            <p:nvPr/>
          </p:nvGrpSpPr>
          <p:grpSpPr>
            <a:xfrm>
              <a:off x="1482725" y="1522338"/>
              <a:ext cx="1123315" cy="4683125"/>
              <a:chOff x="5523377" y="1042672"/>
              <a:chExt cx="1145247" cy="4772654"/>
            </a:xfrm>
          </p:grpSpPr>
          <p:sp>
            <p:nvSpPr>
              <p:cNvPr id="15" name="Shape"/>
              <p:cNvSpPr/>
              <p:nvPr/>
            </p:nvSpPr>
            <p:spPr>
              <a:xfrm rot="16200000">
                <a:off x="5700606" y="865445"/>
                <a:ext cx="790789" cy="1145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6921"/>
                      <a:pt x="0" y="6921"/>
                      <a:pt x="0" y="6921"/>
                    </a:cubicBezTo>
                    <a:cubicBezTo>
                      <a:pt x="0" y="6921"/>
                      <a:pt x="0" y="6921"/>
                      <a:pt x="0" y="6921"/>
                    </a:cubicBezTo>
                    <a:cubicBezTo>
                      <a:pt x="3092" y="6921"/>
                      <a:pt x="5602" y="8659"/>
                      <a:pt x="5602" y="10800"/>
                    </a:cubicBezTo>
                    <a:cubicBezTo>
                      <a:pt x="5602" y="12941"/>
                      <a:pt x="3092" y="14679"/>
                      <a:pt x="0" y="14679"/>
                    </a:cubicBezTo>
                    <a:cubicBezTo>
                      <a:pt x="0" y="14679"/>
                      <a:pt x="0" y="14679"/>
                      <a:pt x="0" y="14679"/>
                    </a:cubicBezTo>
                    <a:cubicBezTo>
                      <a:pt x="0" y="21600"/>
                      <a:pt x="0" y="21600"/>
                      <a:pt x="0" y="21600"/>
                    </a:cubicBezTo>
                    <a:cubicBezTo>
                      <a:pt x="0" y="21600"/>
                      <a:pt x="17029" y="13686"/>
                      <a:pt x="17388" y="13686"/>
                    </a:cubicBezTo>
                    <a:cubicBezTo>
                      <a:pt x="19718" y="13686"/>
                      <a:pt x="21600" y="12414"/>
                      <a:pt x="21600" y="10800"/>
                    </a:cubicBezTo>
                    <a:cubicBezTo>
                      <a:pt x="21600" y="9186"/>
                      <a:pt x="19718" y="7914"/>
                      <a:pt x="17388" y="7914"/>
                    </a:cubicBezTo>
                    <a:cubicBezTo>
                      <a:pt x="17029" y="7914"/>
                      <a:pt x="0" y="0"/>
                      <a:pt x="0" y="0"/>
                    </a:cubicBezTo>
                    <a:close/>
                  </a:path>
                </a:pathLst>
              </a:custGeom>
              <a:solidFill>
                <a:srgbClr val="FDDCBA"/>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endParaRPr>
                  <a:latin typeface="Lato Bold" panose="020F0502020204030203" pitchFamily="34" charset="0"/>
                  <a:ea typeface="Lato Bold" panose="020F0502020204030203" pitchFamily="34" charset="0"/>
                  <a:cs typeface="Lato Bold" panose="020F0502020204030203" pitchFamily="34" charset="0"/>
                </a:endParaRPr>
              </a:p>
            </p:txBody>
          </p:sp>
          <p:sp>
            <p:nvSpPr>
              <p:cNvPr id="16" name="Shape"/>
              <p:cNvSpPr/>
              <p:nvPr/>
            </p:nvSpPr>
            <p:spPr>
              <a:xfrm rot="16200000">
                <a:off x="5990529" y="994513"/>
                <a:ext cx="209979" cy="306298"/>
              </a:xfrm>
              <a:custGeom>
                <a:avLst/>
                <a:gdLst/>
                <a:ahLst/>
                <a:cxnLst>
                  <a:cxn ang="0">
                    <a:pos x="wd2" y="hd2"/>
                  </a:cxn>
                  <a:cxn ang="5400000">
                    <a:pos x="wd2" y="hd2"/>
                  </a:cxn>
                  <a:cxn ang="10800000">
                    <a:pos x="wd2" y="hd2"/>
                  </a:cxn>
                  <a:cxn ang="16200000">
                    <a:pos x="wd2" y="hd2"/>
                  </a:cxn>
                </a:cxnLst>
                <a:rect l="0" t="0" r="r" b="b"/>
                <a:pathLst>
                  <a:path w="21600" h="21600" extrusionOk="0">
                    <a:moveTo>
                      <a:pt x="5737" y="21600"/>
                    </a:moveTo>
                    <a:cubicBezTo>
                      <a:pt x="14512" y="21600"/>
                      <a:pt x="21600" y="16839"/>
                      <a:pt x="21600" y="10800"/>
                    </a:cubicBezTo>
                    <a:cubicBezTo>
                      <a:pt x="21600" y="4761"/>
                      <a:pt x="14512" y="0"/>
                      <a:pt x="5737" y="0"/>
                    </a:cubicBezTo>
                    <a:cubicBezTo>
                      <a:pt x="5062" y="0"/>
                      <a:pt x="0" y="5342"/>
                      <a:pt x="0" y="10800"/>
                    </a:cubicBezTo>
                    <a:cubicBezTo>
                      <a:pt x="0" y="16258"/>
                      <a:pt x="5062" y="21600"/>
                      <a:pt x="5737" y="21600"/>
                    </a:cubicBezTo>
                    <a:close/>
                  </a:path>
                </a:pathLst>
              </a:custGeom>
              <a:solidFill>
                <a:srgbClr val="8497B0"/>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endParaRPr>
                  <a:latin typeface="Lato Bold" panose="020F0502020204030203" pitchFamily="34" charset="0"/>
                  <a:ea typeface="Lato Bold" panose="020F0502020204030203" pitchFamily="34" charset="0"/>
                  <a:cs typeface="Lato Bold" panose="020F0502020204030203" pitchFamily="34" charset="0"/>
                </a:endParaRPr>
              </a:p>
            </p:txBody>
          </p:sp>
          <p:sp>
            <p:nvSpPr>
              <p:cNvPr id="13" name="Shape"/>
              <p:cNvSpPr/>
              <p:nvPr/>
            </p:nvSpPr>
            <p:spPr>
              <a:xfrm rot="16200000">
                <a:off x="5524341" y="1679347"/>
                <a:ext cx="1143319" cy="11452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6921"/>
                      <a:pt x="0" y="6921"/>
                      <a:pt x="0" y="6921"/>
                    </a:cubicBezTo>
                    <a:cubicBezTo>
                      <a:pt x="0" y="6921"/>
                      <a:pt x="0" y="6921"/>
                      <a:pt x="0" y="6921"/>
                    </a:cubicBezTo>
                    <a:cubicBezTo>
                      <a:pt x="2138" y="6921"/>
                      <a:pt x="3874" y="8659"/>
                      <a:pt x="3874" y="10800"/>
                    </a:cubicBezTo>
                    <a:cubicBezTo>
                      <a:pt x="3874" y="12941"/>
                      <a:pt x="2138" y="14679"/>
                      <a:pt x="0" y="14679"/>
                    </a:cubicBezTo>
                    <a:cubicBezTo>
                      <a:pt x="0" y="14679"/>
                      <a:pt x="0" y="14679"/>
                      <a:pt x="0" y="14679"/>
                    </a:cubicBezTo>
                    <a:cubicBezTo>
                      <a:pt x="0" y="21600"/>
                      <a:pt x="0" y="21600"/>
                      <a:pt x="0" y="21600"/>
                    </a:cubicBezTo>
                    <a:cubicBezTo>
                      <a:pt x="17943" y="21600"/>
                      <a:pt x="17943" y="21600"/>
                      <a:pt x="17943" y="21600"/>
                    </a:cubicBezTo>
                    <a:cubicBezTo>
                      <a:pt x="17943" y="13593"/>
                      <a:pt x="17943" y="13593"/>
                      <a:pt x="17943" y="13593"/>
                    </a:cubicBezTo>
                    <a:cubicBezTo>
                      <a:pt x="18191" y="13655"/>
                      <a:pt x="18439" y="13686"/>
                      <a:pt x="18687" y="13686"/>
                    </a:cubicBezTo>
                    <a:cubicBezTo>
                      <a:pt x="20298" y="13686"/>
                      <a:pt x="21600" y="12414"/>
                      <a:pt x="21600" y="10800"/>
                    </a:cubicBezTo>
                    <a:cubicBezTo>
                      <a:pt x="21600" y="9186"/>
                      <a:pt x="20298" y="7914"/>
                      <a:pt x="18687" y="7914"/>
                    </a:cubicBezTo>
                    <a:cubicBezTo>
                      <a:pt x="18439" y="7914"/>
                      <a:pt x="18191" y="7945"/>
                      <a:pt x="17943" y="8007"/>
                    </a:cubicBezTo>
                    <a:cubicBezTo>
                      <a:pt x="17943" y="0"/>
                      <a:pt x="17943" y="0"/>
                      <a:pt x="17943" y="0"/>
                    </a:cubicBezTo>
                    <a:lnTo>
                      <a:pt x="0" y="0"/>
                    </a:lnTo>
                    <a:close/>
                  </a:path>
                </a:pathLst>
              </a:custGeom>
              <a:solidFill>
                <a:srgbClr val="C00000"/>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endParaRPr>
                  <a:latin typeface="Lato Bold" panose="020F0502020204030203" pitchFamily="34" charset="0"/>
                  <a:ea typeface="Lato Bold" panose="020F0502020204030203" pitchFamily="34" charset="0"/>
                  <a:cs typeface="Lato Bold" panose="020F0502020204030203" pitchFamily="34" charset="0"/>
                </a:endParaRPr>
              </a:p>
            </p:txBody>
          </p:sp>
          <p:sp>
            <p:nvSpPr>
              <p:cNvPr id="2" name="Shape"/>
              <p:cNvSpPr/>
              <p:nvPr/>
            </p:nvSpPr>
            <p:spPr>
              <a:xfrm rot="16200000">
                <a:off x="5524341" y="2676258"/>
                <a:ext cx="1143319" cy="11452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6921"/>
                      <a:pt x="0" y="6921"/>
                      <a:pt x="0" y="6921"/>
                    </a:cubicBezTo>
                    <a:cubicBezTo>
                      <a:pt x="0" y="6921"/>
                      <a:pt x="0" y="6921"/>
                      <a:pt x="0" y="6921"/>
                    </a:cubicBezTo>
                    <a:cubicBezTo>
                      <a:pt x="2138" y="6921"/>
                      <a:pt x="3874" y="8659"/>
                      <a:pt x="3874" y="10800"/>
                    </a:cubicBezTo>
                    <a:cubicBezTo>
                      <a:pt x="3874" y="12941"/>
                      <a:pt x="2138" y="14679"/>
                      <a:pt x="0" y="14679"/>
                    </a:cubicBezTo>
                    <a:cubicBezTo>
                      <a:pt x="0" y="14679"/>
                      <a:pt x="0" y="14679"/>
                      <a:pt x="0" y="14679"/>
                    </a:cubicBezTo>
                    <a:cubicBezTo>
                      <a:pt x="0" y="21600"/>
                      <a:pt x="0" y="21600"/>
                      <a:pt x="0" y="21600"/>
                    </a:cubicBezTo>
                    <a:cubicBezTo>
                      <a:pt x="17943" y="21600"/>
                      <a:pt x="17943" y="21600"/>
                      <a:pt x="17943" y="21600"/>
                    </a:cubicBezTo>
                    <a:cubicBezTo>
                      <a:pt x="17943" y="13593"/>
                      <a:pt x="17943" y="13593"/>
                      <a:pt x="17943" y="13593"/>
                    </a:cubicBezTo>
                    <a:cubicBezTo>
                      <a:pt x="18191" y="13655"/>
                      <a:pt x="18439" y="13686"/>
                      <a:pt x="18687" y="13686"/>
                    </a:cubicBezTo>
                    <a:cubicBezTo>
                      <a:pt x="20298" y="13686"/>
                      <a:pt x="21600" y="12414"/>
                      <a:pt x="21600" y="10800"/>
                    </a:cubicBezTo>
                    <a:cubicBezTo>
                      <a:pt x="21600" y="9186"/>
                      <a:pt x="20298" y="7914"/>
                      <a:pt x="18687" y="7914"/>
                    </a:cubicBezTo>
                    <a:cubicBezTo>
                      <a:pt x="18439" y="7914"/>
                      <a:pt x="18191" y="7945"/>
                      <a:pt x="17943" y="8007"/>
                    </a:cubicBezTo>
                    <a:cubicBezTo>
                      <a:pt x="17943" y="0"/>
                      <a:pt x="17943" y="0"/>
                      <a:pt x="17943" y="0"/>
                    </a:cubicBezTo>
                    <a:lnTo>
                      <a:pt x="0" y="0"/>
                    </a:lnTo>
                    <a:close/>
                  </a:path>
                </a:pathLst>
              </a:custGeom>
              <a:solidFill>
                <a:srgbClr val="203864"/>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endParaRPr dirty="0">
                  <a:latin typeface="Lato Bold" panose="020F0502020204030203" pitchFamily="34" charset="0"/>
                  <a:ea typeface="Lato Bold" panose="020F0502020204030203" pitchFamily="34" charset="0"/>
                  <a:cs typeface="Lato Bold" panose="020F0502020204030203" pitchFamily="34" charset="0"/>
                </a:endParaRPr>
              </a:p>
            </p:txBody>
          </p:sp>
          <p:sp>
            <p:nvSpPr>
              <p:cNvPr id="3" name="Shape"/>
              <p:cNvSpPr/>
              <p:nvPr/>
            </p:nvSpPr>
            <p:spPr>
              <a:xfrm rot="16200000">
                <a:off x="5524822" y="3673650"/>
                <a:ext cx="1142356" cy="1145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6921"/>
                      <a:pt x="0" y="6921"/>
                      <a:pt x="0" y="6921"/>
                    </a:cubicBezTo>
                    <a:cubicBezTo>
                      <a:pt x="0" y="6921"/>
                      <a:pt x="0" y="6921"/>
                      <a:pt x="0" y="6921"/>
                    </a:cubicBezTo>
                    <a:cubicBezTo>
                      <a:pt x="2138" y="6921"/>
                      <a:pt x="3874" y="8659"/>
                      <a:pt x="3874" y="10800"/>
                    </a:cubicBezTo>
                    <a:cubicBezTo>
                      <a:pt x="3874" y="12941"/>
                      <a:pt x="2138" y="14679"/>
                      <a:pt x="0" y="14679"/>
                    </a:cubicBezTo>
                    <a:cubicBezTo>
                      <a:pt x="0" y="14679"/>
                      <a:pt x="0" y="14679"/>
                      <a:pt x="0" y="14679"/>
                    </a:cubicBezTo>
                    <a:cubicBezTo>
                      <a:pt x="0" y="21600"/>
                      <a:pt x="0" y="21600"/>
                      <a:pt x="0" y="21600"/>
                    </a:cubicBezTo>
                    <a:cubicBezTo>
                      <a:pt x="17974" y="21600"/>
                      <a:pt x="17974" y="21600"/>
                      <a:pt x="17974" y="21600"/>
                    </a:cubicBezTo>
                    <a:cubicBezTo>
                      <a:pt x="17974" y="13593"/>
                      <a:pt x="17974" y="13593"/>
                      <a:pt x="17974" y="13593"/>
                    </a:cubicBezTo>
                    <a:cubicBezTo>
                      <a:pt x="18191" y="13655"/>
                      <a:pt x="18439" y="13686"/>
                      <a:pt x="18718" y="13686"/>
                    </a:cubicBezTo>
                    <a:cubicBezTo>
                      <a:pt x="20298" y="13686"/>
                      <a:pt x="21600" y="12414"/>
                      <a:pt x="21600" y="10800"/>
                    </a:cubicBezTo>
                    <a:cubicBezTo>
                      <a:pt x="21600" y="9186"/>
                      <a:pt x="20298" y="7914"/>
                      <a:pt x="18718" y="7914"/>
                    </a:cubicBezTo>
                    <a:cubicBezTo>
                      <a:pt x="18439" y="7914"/>
                      <a:pt x="18191" y="7945"/>
                      <a:pt x="17974" y="8007"/>
                    </a:cubicBezTo>
                    <a:cubicBezTo>
                      <a:pt x="17974" y="0"/>
                      <a:pt x="17974" y="0"/>
                      <a:pt x="17974" y="0"/>
                    </a:cubicBezTo>
                    <a:lnTo>
                      <a:pt x="0" y="0"/>
                    </a:lnTo>
                    <a:close/>
                  </a:path>
                </a:pathLst>
              </a:custGeom>
              <a:solidFill>
                <a:srgbClr val="C00000"/>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endParaRPr>
                  <a:latin typeface="Lato Bold" panose="020F0502020204030203" pitchFamily="34" charset="0"/>
                  <a:ea typeface="Lato Bold" panose="020F0502020204030203" pitchFamily="34" charset="0"/>
                  <a:cs typeface="Lato Bold" panose="020F0502020204030203" pitchFamily="34" charset="0"/>
                </a:endParaRPr>
              </a:p>
            </p:txBody>
          </p:sp>
          <p:sp>
            <p:nvSpPr>
              <p:cNvPr id="7" name="Shape"/>
              <p:cNvSpPr/>
              <p:nvPr/>
            </p:nvSpPr>
            <p:spPr>
              <a:xfrm rot="16200000">
                <a:off x="5524341" y="4671043"/>
                <a:ext cx="1143319" cy="11452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6921"/>
                      <a:pt x="0" y="6921"/>
                      <a:pt x="0" y="6921"/>
                    </a:cubicBezTo>
                    <a:cubicBezTo>
                      <a:pt x="0" y="6921"/>
                      <a:pt x="0" y="6921"/>
                      <a:pt x="0" y="6921"/>
                    </a:cubicBezTo>
                    <a:cubicBezTo>
                      <a:pt x="2138" y="6921"/>
                      <a:pt x="3874" y="8659"/>
                      <a:pt x="3874" y="10800"/>
                    </a:cubicBezTo>
                    <a:cubicBezTo>
                      <a:pt x="3874" y="12941"/>
                      <a:pt x="2138" y="14679"/>
                      <a:pt x="0" y="14679"/>
                    </a:cubicBezTo>
                    <a:cubicBezTo>
                      <a:pt x="0" y="14679"/>
                      <a:pt x="0" y="14679"/>
                      <a:pt x="0" y="14679"/>
                    </a:cubicBezTo>
                    <a:cubicBezTo>
                      <a:pt x="0" y="21600"/>
                      <a:pt x="0" y="21600"/>
                      <a:pt x="0" y="21600"/>
                    </a:cubicBezTo>
                    <a:cubicBezTo>
                      <a:pt x="17974" y="21600"/>
                      <a:pt x="17974" y="21600"/>
                      <a:pt x="17974" y="21600"/>
                    </a:cubicBezTo>
                    <a:cubicBezTo>
                      <a:pt x="17974" y="13593"/>
                      <a:pt x="17974" y="13593"/>
                      <a:pt x="17974" y="13593"/>
                    </a:cubicBezTo>
                    <a:cubicBezTo>
                      <a:pt x="18191" y="13655"/>
                      <a:pt x="18439" y="13686"/>
                      <a:pt x="18718" y="13686"/>
                    </a:cubicBezTo>
                    <a:cubicBezTo>
                      <a:pt x="20298" y="13686"/>
                      <a:pt x="21600" y="12414"/>
                      <a:pt x="21600" y="10800"/>
                    </a:cubicBezTo>
                    <a:cubicBezTo>
                      <a:pt x="21600" y="9186"/>
                      <a:pt x="20298" y="7914"/>
                      <a:pt x="18718" y="7914"/>
                    </a:cubicBezTo>
                    <a:cubicBezTo>
                      <a:pt x="18439" y="7914"/>
                      <a:pt x="18191" y="7945"/>
                      <a:pt x="17974" y="8007"/>
                    </a:cubicBezTo>
                    <a:cubicBezTo>
                      <a:pt x="17974" y="0"/>
                      <a:pt x="17974" y="0"/>
                      <a:pt x="17974" y="0"/>
                    </a:cubicBezTo>
                    <a:lnTo>
                      <a:pt x="0" y="0"/>
                    </a:lnTo>
                    <a:close/>
                  </a:path>
                </a:pathLst>
              </a:custGeom>
              <a:solidFill>
                <a:srgbClr val="203864"/>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a:lstStyle>
              <a:p>
                <a:endParaRPr>
                  <a:latin typeface="Lato Bold" panose="020F0502020204030203" pitchFamily="34" charset="0"/>
                  <a:ea typeface="Lato Bold" panose="020F0502020204030203" pitchFamily="34" charset="0"/>
                  <a:cs typeface="Lato Bold" panose="020F0502020204030203" pitchFamily="34" charset="0"/>
                </a:endParaRPr>
              </a:p>
            </p:txBody>
          </p:sp>
        </p:grpSp>
        <p:grpSp>
          <p:nvGrpSpPr>
            <p:cNvPr id="76" name="组合 75"/>
            <p:cNvGrpSpPr/>
            <p:nvPr/>
          </p:nvGrpSpPr>
          <p:grpSpPr>
            <a:xfrm>
              <a:off x="1752063" y="3399853"/>
              <a:ext cx="583138" cy="579220"/>
              <a:chOff x="5194605" y="1252400"/>
              <a:chExt cx="583138" cy="579220"/>
            </a:xfrm>
          </p:grpSpPr>
          <p:sp>
            <p:nvSpPr>
              <p:cNvPr id="92" name="Freeform 38"/>
              <p:cNvSpPr>
                <a:spLocks noEditPoints="1"/>
              </p:cNvSpPr>
              <p:nvPr/>
            </p:nvSpPr>
            <p:spPr bwMode="auto">
              <a:xfrm>
                <a:off x="5194605" y="1252400"/>
                <a:ext cx="583138" cy="57922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39"/>
              <p:cNvSpPr>
                <a:spLocks noEditPoints="1"/>
              </p:cNvSpPr>
              <p:nvPr/>
            </p:nvSpPr>
            <p:spPr bwMode="auto">
              <a:xfrm>
                <a:off x="5406293" y="1400199"/>
                <a:ext cx="175740" cy="247666"/>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Oval 40"/>
              <p:cNvSpPr>
                <a:spLocks noChangeArrowheads="1"/>
              </p:cNvSpPr>
              <p:nvPr/>
            </p:nvSpPr>
            <p:spPr bwMode="auto">
              <a:xfrm>
                <a:off x="5475124" y="1536650"/>
                <a:ext cx="17574" cy="13206"/>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96" name="Freeform 6"/>
            <p:cNvSpPr>
              <a:spLocks noEditPoints="1"/>
            </p:cNvSpPr>
            <p:nvPr/>
          </p:nvSpPr>
          <p:spPr bwMode="auto">
            <a:xfrm>
              <a:off x="1716206" y="2514141"/>
              <a:ext cx="633828" cy="421809"/>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ysClr val="window" lastClr="FFFFFF"/>
            </a:solidFill>
            <a:ln>
              <a:noFill/>
            </a:ln>
          </p:spPr>
          <p:txBody>
            <a:bodyPr vert="horz" wrap="square" lIns="91440" tIns="45720" rIns="91440" bIns="45720" numCol="1" anchor="t" anchorCtr="0" compatLnSpc="1"/>
            <a:lstStyle/>
            <a:p>
              <a:pPr>
                <a:defRPr/>
              </a:pPr>
              <a:endParaRPr lang="en-US" kern="0" dirty="0">
                <a:solidFill>
                  <a:prstClr val="black">
                    <a:lumMod val="75000"/>
                    <a:lumOff val="25000"/>
                  </a:prstClr>
                </a:solidFill>
                <a:latin typeface="微软雅黑" panose="020B0503020204020204" charset="-122"/>
                <a:ea typeface="微软雅黑" panose="020B0503020204020204" charset="-122"/>
              </a:endParaRPr>
            </a:p>
          </p:txBody>
        </p:sp>
        <p:pic>
          <p:nvPicPr>
            <p:cNvPr id="97" name="图片 96"/>
            <p:cNvPicPr>
              <a:picLocks noChangeAspect="1"/>
            </p:cNvPicPr>
            <p:nvPr/>
          </p:nvPicPr>
          <p:blipFill>
            <a:blip r:embed="rId1">
              <a:extLst>
                <a:ext uri="{BEBA8EAE-BF5A-486C-A8C5-ECC9F3942E4B}">
                  <a14:imgProps xmlns:a14="http://schemas.microsoft.com/office/drawing/2010/main">
                    <a14:imgLayer r:embed="rId2">
                      <a14:imgEffect>
                        <a14:backgroundRemoval t="3385" b="95846" l="3077" r="96154">
                          <a14:foregroundMark x1="48308" y1="3385" x2="48308" y2="6923"/>
                          <a14:foregroundMark x1="3077" y1="50615" x2="3077" y2="50615"/>
                          <a14:foregroundMark x1="92615" y1="50308" x2="92615" y2="50308"/>
                          <a14:foregroundMark x1="96154" y1="50000" x2="96154" y2="50000"/>
                          <a14:foregroundMark x1="49231" y1="95846" x2="49231" y2="95846"/>
                        </a14:backgroundRemoval>
                      </a14:imgEffect>
                      <a14:imgEffect>
                        <a14:brightnessContrast bright="100000" contrast="100000"/>
                      </a14:imgEffect>
                      <a14:imgEffect>
                        <a14:colorTemperature colorTemp="4490"/>
                      </a14:imgEffect>
                      <a14:imgEffect>
                        <a14:saturation sat="108000"/>
                      </a14:imgEffect>
                      <a14:imgEffect>
                        <a14:sharpenSoften amount="3000"/>
                      </a14:imgEffect>
                    </a14:imgLayer>
                  </a14:imgProps>
                </a:ext>
              </a:extLst>
            </a:blip>
            <a:stretch>
              <a:fillRect/>
            </a:stretch>
          </p:blipFill>
          <p:spPr>
            <a:xfrm>
              <a:off x="1724912" y="4344700"/>
              <a:ext cx="633470" cy="633470"/>
            </a:xfrm>
            <a:prstGeom prst="rect">
              <a:avLst/>
            </a:prstGeom>
          </p:spPr>
        </p:pic>
        <p:sp>
          <p:nvSpPr>
            <p:cNvPr id="98" name="Shape 2590"/>
            <p:cNvSpPr/>
            <p:nvPr/>
          </p:nvSpPr>
          <p:spPr>
            <a:xfrm>
              <a:off x="1796001" y="5388919"/>
              <a:ext cx="508310" cy="51121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ysClr val="window" lastClr="FFFFFF"/>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250"/>
                                        <p:tgtEl>
                                          <p:spTgt spid="91"/>
                                        </p:tgtEl>
                                      </p:cBhvr>
                                    </p:animEffect>
                                  </p:childTnLst>
                                </p:cTn>
                              </p:par>
                              <p:par>
                                <p:cTn id="8" presetID="9"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dissolve">
                                      <p:cBhvr>
                                        <p:cTn id="10" dur="250"/>
                                        <p:tgtEl>
                                          <p:spTgt spid="100"/>
                                        </p:tgtEl>
                                      </p:cBhvr>
                                    </p:animEffect>
                                  </p:childTnLst>
                                </p:cTn>
                              </p:par>
                              <p:par>
                                <p:cTn id="11" presetID="9"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250"/>
                                        <p:tgtEl>
                                          <p:spTgt spid="99"/>
                                        </p:tgtEl>
                                      </p:cBhvr>
                                    </p:animEffect>
                                  </p:childTnLst>
                                </p:cTn>
                              </p:par>
                              <p:par>
                                <p:cTn id="14" presetID="9"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dissolve">
                                      <p:cBhvr>
                                        <p:cTn id="16" dur="250"/>
                                        <p:tgtEl>
                                          <p:spTgt spid="86"/>
                                        </p:tgtEl>
                                      </p:cBhvr>
                                    </p:animEffect>
                                  </p:childTnLst>
                                </p:cTn>
                              </p:par>
                              <p:par>
                                <p:cTn id="17" presetID="9"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dissolve">
                                      <p:cBhvr>
                                        <p:cTn id="19"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30811" y="219122"/>
            <a:ext cx="3200400" cy="521970"/>
          </a:xfrm>
          <a:prstGeom prst="rect">
            <a:avLst/>
          </a:prstGeom>
          <a:noFill/>
        </p:spPr>
        <p:txBody>
          <a:bodyPr wrap="square" rtlCol="0">
            <a:spAutoFit/>
          </a:bodyPr>
          <a:lstStyle/>
          <a:p>
            <a:pPr>
              <a:tabLst>
                <a:tab pos="628650" algn="l"/>
              </a:tabLst>
              <a:defRPr/>
            </a:pPr>
            <a:r>
              <a:rPr lang="en-US" altLang="zh-CN" sz="2800" b="1" kern="0" dirty="0">
                <a:solidFill>
                  <a:srgbClr val="203864"/>
                </a:solidFill>
                <a:latin typeface="微软雅黑" panose="020B0503020204020204" charset="-122"/>
                <a:ea typeface="微软雅黑" panose="020B0503020204020204" charset="-122"/>
              </a:rPr>
              <a:t>2.1</a:t>
            </a:r>
            <a:r>
              <a:rPr lang="zh-CN" altLang="en-US" sz="2800" b="1" kern="0" dirty="0">
                <a:solidFill>
                  <a:srgbClr val="203864"/>
                </a:solidFill>
                <a:latin typeface="微软雅黑" panose="020B0503020204020204" charset="-122"/>
                <a:ea typeface="微软雅黑" panose="020B0503020204020204" charset="-122"/>
              </a:rPr>
              <a:t> 功能亮点</a:t>
            </a:r>
            <a:endParaRPr lang="zh-CN" altLang="en-US" sz="2800" b="1" kern="0" dirty="0">
              <a:solidFill>
                <a:srgbClr val="203864"/>
              </a:solidFill>
              <a:latin typeface="微软雅黑" panose="020B0503020204020204" charset="-122"/>
              <a:ea typeface="微软雅黑" panose="020B0503020204020204" charset="-122"/>
            </a:endParaRPr>
          </a:p>
        </p:txBody>
      </p:sp>
      <p:grpSp>
        <p:nvGrpSpPr>
          <p:cNvPr id="13" name="组合 12"/>
          <p:cNvGrpSpPr/>
          <p:nvPr/>
        </p:nvGrpSpPr>
        <p:grpSpPr>
          <a:xfrm>
            <a:off x="338386" y="1170094"/>
            <a:ext cx="11517501" cy="1836420"/>
            <a:chOff x="0" y="1686"/>
            <a:chExt cx="14390" cy="2169"/>
          </a:xfrm>
          <a:solidFill>
            <a:srgbClr val="C12B27"/>
          </a:solidFill>
        </p:grpSpPr>
        <p:sp>
          <p:nvSpPr>
            <p:cNvPr id="14" name="矩形: 圆角 2"/>
            <p:cNvSpPr/>
            <p:nvPr/>
          </p:nvSpPr>
          <p:spPr>
            <a:xfrm>
              <a:off x="0" y="1686"/>
              <a:ext cx="14390" cy="21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 name="文本框 8"/>
            <p:cNvSpPr txBox="1"/>
            <p:nvPr/>
          </p:nvSpPr>
          <p:spPr>
            <a:xfrm>
              <a:off x="211" y="1931"/>
              <a:ext cx="13983" cy="1763"/>
            </a:xfrm>
            <a:prstGeom prst="rect">
              <a:avLst/>
            </a:prstGeom>
            <a:grpFill/>
            <a:ln>
              <a:noFill/>
            </a:ln>
          </p:spPr>
          <p:txBody>
            <a:bodyPr wrap="square" rtlCol="0">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20000"/>
                </a:lnSpc>
                <a:spcAft>
                  <a:spcPts val="800"/>
                </a:spcAft>
              </a:pPr>
              <a:r>
                <a:rPr lang="en-US" altLang="zh-CN" sz="2400" b="1" kern="1100" dirty="0">
                  <a:solidFill>
                    <a:schemeClr val="bg1"/>
                  </a:solidFill>
                  <a:latin typeface="微软雅黑" panose="020B0503020204020204" charset="-122"/>
                  <a:ea typeface="微软雅黑" panose="020B0503020204020204" charset="-122"/>
                </a:rPr>
                <a:t>(1)</a:t>
              </a:r>
              <a:r>
                <a:rPr lang="zh-CN" altLang="en-US" sz="2400" b="1" kern="1100" dirty="0">
                  <a:solidFill>
                    <a:schemeClr val="bg1"/>
                  </a:solidFill>
                  <a:latin typeface="微软雅黑" panose="020B0503020204020204" charset="-122"/>
                  <a:ea typeface="微软雅黑" panose="020B0503020204020204" charset="-122"/>
                </a:rPr>
                <a:t> 人才档案自动化建立</a:t>
              </a:r>
              <a:endParaRPr lang="zh-CN" altLang="en-US" sz="2400" b="1" kern="1100" dirty="0">
                <a:solidFill>
                  <a:schemeClr val="bg1"/>
                </a:solidFill>
                <a:latin typeface="微软雅黑" panose="020B0503020204020204" charset="-122"/>
                <a:ea typeface="微软雅黑" panose="020B0503020204020204" charset="-122"/>
              </a:endParaRPr>
            </a:p>
            <a:p>
              <a:pPr indent="541655" algn="just">
                <a:lnSpc>
                  <a:spcPct val="130000"/>
                </a:lnSpc>
                <a:spcAft>
                  <a:spcPts val="800"/>
                </a:spcAft>
              </a:pPr>
              <a:r>
                <a:rPr lang="zh-CN" sz="2135" kern="1100" dirty="0">
                  <a:solidFill>
                    <a:schemeClr val="bg1"/>
                  </a:solidFill>
                  <a:latin typeface="微软雅黑" panose="020B0503020204020204" charset="-122"/>
                  <a:ea typeface="微软雅黑" panose="020B0503020204020204" charset="-122"/>
                </a:rPr>
                <a:t>建成人才</a:t>
              </a:r>
              <a:r>
                <a:rPr sz="2135" kern="1100" dirty="0">
                  <a:solidFill>
                    <a:schemeClr val="bg1"/>
                  </a:solidFill>
                  <a:latin typeface="微软雅黑" panose="020B0503020204020204" charset="-122"/>
                  <a:ea typeface="微软雅黑" panose="020B0503020204020204" charset="-122"/>
                </a:rPr>
                <a:t>档案，提高</a:t>
              </a:r>
              <a:r>
                <a:rPr lang="zh-CN" sz="2135" kern="1100" dirty="0">
                  <a:solidFill>
                    <a:schemeClr val="bg1"/>
                  </a:solidFill>
                  <a:latin typeface="微软雅黑" panose="020B0503020204020204" charset="-122"/>
                  <a:ea typeface="微软雅黑" panose="020B0503020204020204" charset="-122"/>
                </a:rPr>
                <a:t>人才</a:t>
              </a:r>
              <a:r>
                <a:rPr sz="2135" kern="1100" dirty="0">
                  <a:solidFill>
                    <a:schemeClr val="bg1"/>
                  </a:solidFill>
                  <a:latin typeface="微软雅黑" panose="020B0503020204020204" charset="-122"/>
                  <a:ea typeface="微软雅黑" panose="020B0503020204020204" charset="-122"/>
                </a:rPr>
                <a:t>信息透明度</a:t>
              </a:r>
              <a:r>
                <a:rPr lang="zh-CN" sz="2135" kern="1100" dirty="0">
                  <a:solidFill>
                    <a:schemeClr val="bg1"/>
                  </a:solidFill>
                  <a:latin typeface="微软雅黑" panose="020B0503020204020204" charset="-122"/>
                  <a:ea typeface="微软雅黑" panose="020B0503020204020204" charset="-122"/>
                </a:rPr>
                <a:t>。让</a:t>
              </a:r>
              <a:r>
                <a:rPr lang="en-US" altLang="zh-CN" sz="2135" kern="1100" dirty="0">
                  <a:solidFill>
                    <a:schemeClr val="bg1"/>
                  </a:solidFill>
                  <a:latin typeface="微软雅黑" panose="020B0503020204020204" charset="-122"/>
                  <a:ea typeface="微软雅黑" panose="020B0503020204020204" charset="-122"/>
                </a:rPr>
                <a:t>HR</a:t>
              </a:r>
              <a:r>
                <a:rPr lang="zh-CN" altLang="en-US" sz="2135" kern="1100" dirty="0">
                  <a:solidFill>
                    <a:schemeClr val="bg1"/>
                  </a:solidFill>
                  <a:latin typeface="微软雅黑" panose="020B0503020204020204" charset="-122"/>
                  <a:ea typeface="微软雅黑" panose="020B0503020204020204" charset="-122"/>
                </a:rPr>
                <a:t>可以客观真实地了解到</a:t>
              </a:r>
              <a:r>
                <a:rPr lang="zh-CN" altLang="en-US" sz="2135" kern="1100" dirty="0">
                  <a:solidFill>
                    <a:schemeClr val="bg1"/>
                  </a:solidFill>
                  <a:latin typeface="微软雅黑" panose="020B0503020204020204" charset="-122"/>
                  <a:ea typeface="微软雅黑" panose="020B0503020204020204" charset="-122"/>
                </a:rPr>
                <a:t>应聘者信息，</a:t>
              </a:r>
              <a:r>
                <a:rPr lang="zh-CN" sz="2135" kern="1100" dirty="0">
                  <a:solidFill>
                    <a:schemeClr val="bg1"/>
                  </a:solidFill>
                  <a:latin typeface="微软雅黑" panose="020B0503020204020204" charset="-122"/>
                  <a:ea typeface="微软雅黑" panose="020B0503020204020204" charset="-122"/>
                </a:rPr>
                <a:t>实现跨组织人才管理</a:t>
              </a:r>
              <a:endParaRPr lang="zh-CN" sz="2135" kern="1100" dirty="0">
                <a:solidFill>
                  <a:schemeClr val="bg1"/>
                </a:solidFill>
                <a:latin typeface="微软雅黑" panose="020B0503020204020204" charset="-122"/>
                <a:ea typeface="微软雅黑" panose="020B0503020204020204" charset="-122"/>
              </a:endParaRPr>
            </a:p>
          </p:txBody>
        </p:sp>
      </p:grpSp>
      <p:grpSp>
        <p:nvGrpSpPr>
          <p:cNvPr id="17" name="组合 16"/>
          <p:cNvGrpSpPr/>
          <p:nvPr/>
        </p:nvGrpSpPr>
        <p:grpSpPr>
          <a:xfrm>
            <a:off x="-1708812" y="-3944515"/>
            <a:ext cx="5405550" cy="5087249"/>
            <a:chOff x="-1708812" y="-3944515"/>
            <a:chExt cx="5405550" cy="5087249"/>
          </a:xfrm>
        </p:grpSpPr>
        <p:sp>
          <p:nvSpPr>
            <p:cNvPr id="18" name="矩形 17"/>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987023" y="210183"/>
            <a:ext cx="3263852" cy="708963"/>
            <a:chOff x="8987023" y="210183"/>
            <a:chExt cx="3263852" cy="708963"/>
          </a:xfrm>
          <a:solidFill>
            <a:srgbClr val="203864"/>
          </a:solidFill>
        </p:grpSpPr>
        <p:sp>
          <p:nvSpPr>
            <p:cNvPr id="11"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C12B27"/>
            </a:solidFill>
            <a:ln>
              <a:solidFill>
                <a:srgbClr val="C12B27"/>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12" name="文本框 32"/>
            <p:cNvSpPr txBox="1"/>
            <p:nvPr/>
          </p:nvSpPr>
          <p:spPr>
            <a:xfrm rot="1800000">
              <a:off x="9693384" y="397176"/>
              <a:ext cx="2206728" cy="52197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设计方案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45" name="组合 44"/>
          <p:cNvGrpSpPr/>
          <p:nvPr/>
        </p:nvGrpSpPr>
        <p:grpSpPr>
          <a:xfrm>
            <a:off x="447675" y="3639820"/>
            <a:ext cx="4635500" cy="616185"/>
            <a:chOff x="649" y="5670"/>
            <a:chExt cx="7300" cy="708"/>
          </a:xfrm>
        </p:grpSpPr>
        <p:sp>
          <p:nvSpPr>
            <p:cNvPr id="5" name="文本框 4"/>
            <p:cNvSpPr txBox="1"/>
            <p:nvPr/>
          </p:nvSpPr>
          <p:spPr>
            <a:xfrm>
              <a:off x="649" y="5670"/>
              <a:ext cx="1888" cy="628"/>
            </a:xfrm>
            <a:prstGeom prst="rect">
              <a:avLst/>
            </a:prstGeom>
            <a:noFill/>
          </p:spPr>
          <p:txBody>
            <a:bodyPr wrap="none" rtlCol="0">
              <a:spAutoFit/>
            </a:bodyPr>
            <a:p>
              <a:r>
                <a:rPr lang="zh-CN" altLang="en-US" sz="2000" b="1" kern="0" dirty="0">
                  <a:solidFill>
                    <a:srgbClr val="203864"/>
                  </a:solidFill>
                  <a:latin typeface="微软雅黑" panose="020B0503020204020204" charset="-122"/>
                  <a:ea typeface="微软雅黑" panose="020B0503020204020204" charset="-122"/>
                </a:rPr>
                <a:t>基础信息</a:t>
              </a:r>
              <a:endParaRPr lang="zh-CN" altLang="en-US" sz="2000" b="1" kern="0" dirty="0">
                <a:solidFill>
                  <a:srgbClr val="203864"/>
                </a:solidFill>
                <a:latin typeface="微软雅黑" panose="020B0503020204020204" charset="-122"/>
                <a:ea typeface="微软雅黑" panose="020B0503020204020204" charset="-122"/>
              </a:endParaRPr>
            </a:p>
          </p:txBody>
        </p:sp>
        <p:grpSp>
          <p:nvGrpSpPr>
            <p:cNvPr id="44" name="组合 43"/>
            <p:cNvGrpSpPr/>
            <p:nvPr/>
          </p:nvGrpSpPr>
          <p:grpSpPr>
            <a:xfrm>
              <a:off x="799" y="5731"/>
              <a:ext cx="7150" cy="647"/>
              <a:chOff x="799" y="5731"/>
              <a:chExt cx="7150" cy="647"/>
            </a:xfrm>
          </p:grpSpPr>
          <p:cxnSp>
            <p:nvCxnSpPr>
              <p:cNvPr id="7" name="直接箭头连接符 6"/>
              <p:cNvCxnSpPr/>
              <p:nvPr/>
            </p:nvCxnSpPr>
            <p:spPr>
              <a:xfrm>
                <a:off x="2545" y="5989"/>
                <a:ext cx="2181" cy="12"/>
              </a:xfrm>
              <a:prstGeom prst="straightConnector1">
                <a:avLst/>
              </a:prstGeom>
              <a:ln>
                <a:solidFill>
                  <a:srgbClr val="203864"/>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99" y="6351"/>
                <a:ext cx="1571" cy="27"/>
              </a:xfrm>
              <a:prstGeom prst="line">
                <a:avLst/>
              </a:prstGeom>
              <a:ln w="38100">
                <a:solidFill>
                  <a:srgbClr val="203864"/>
                </a:solidFill>
                <a:prstDash val="dashDot"/>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861" y="5731"/>
                <a:ext cx="3088" cy="458"/>
              </a:xfrm>
              <a:prstGeom prst="rect">
                <a:avLst/>
              </a:prstGeom>
              <a:noFill/>
            </p:spPr>
            <p:txBody>
              <a:bodyPr wrap="none" rtlCol="0" anchor="t">
                <a:spAutoFit/>
              </a:bodyPr>
              <a:p>
                <a:r>
                  <a:rPr lang="zh-CN" altLang="en-US" sz="2000" b="1" kern="0" dirty="0">
                    <a:solidFill>
                      <a:srgbClr val="203864"/>
                    </a:solidFill>
                    <a:latin typeface="微软雅黑" panose="020B0503020204020204" charset="-122"/>
                    <a:ea typeface="微软雅黑" panose="020B0503020204020204" charset="-122"/>
                    <a:sym typeface="+mn-ea"/>
                  </a:rPr>
                  <a:t>通过认证后上链</a:t>
                </a:r>
                <a:endParaRPr lang="zh-CN" altLang="en-US" sz="2000" b="1" kern="0" dirty="0">
                  <a:solidFill>
                    <a:srgbClr val="203864"/>
                  </a:solidFill>
                  <a:latin typeface="微软雅黑" panose="020B0503020204020204" charset="-122"/>
                  <a:ea typeface="微软雅黑" panose="020B0503020204020204" charset="-122"/>
                  <a:sym typeface="+mn-ea"/>
                </a:endParaRPr>
              </a:p>
            </p:txBody>
          </p:sp>
        </p:grpSp>
      </p:grpSp>
      <p:grpSp>
        <p:nvGrpSpPr>
          <p:cNvPr id="46" name="组合 45"/>
          <p:cNvGrpSpPr/>
          <p:nvPr/>
        </p:nvGrpSpPr>
        <p:grpSpPr>
          <a:xfrm>
            <a:off x="447675" y="4509156"/>
            <a:ext cx="4635500" cy="575295"/>
            <a:chOff x="705" y="7081"/>
            <a:chExt cx="7300" cy="690"/>
          </a:xfrm>
        </p:grpSpPr>
        <p:sp>
          <p:nvSpPr>
            <p:cNvPr id="22" name="文本框 21"/>
            <p:cNvSpPr txBox="1"/>
            <p:nvPr/>
          </p:nvSpPr>
          <p:spPr>
            <a:xfrm>
              <a:off x="705" y="7081"/>
              <a:ext cx="1888" cy="628"/>
            </a:xfrm>
            <a:prstGeom prst="rect">
              <a:avLst/>
            </a:prstGeom>
            <a:noFill/>
          </p:spPr>
          <p:txBody>
            <a:bodyPr wrap="none" rtlCol="0">
              <a:spAutoFit/>
            </a:bodyPr>
            <a:p>
              <a:r>
                <a:rPr lang="zh-CN" altLang="en-US" sz="2000" b="1" kern="0" dirty="0">
                  <a:solidFill>
                    <a:srgbClr val="203864"/>
                  </a:solidFill>
                  <a:latin typeface="微软雅黑" panose="020B0503020204020204" charset="-122"/>
                  <a:ea typeface="微软雅黑" panose="020B0503020204020204" charset="-122"/>
                </a:rPr>
                <a:t>学习经历</a:t>
              </a:r>
              <a:endParaRPr lang="zh-CN" altLang="en-US" sz="2000" b="1" kern="0" dirty="0">
                <a:solidFill>
                  <a:srgbClr val="203864"/>
                </a:solidFill>
                <a:latin typeface="微软雅黑" panose="020B0503020204020204" charset="-122"/>
                <a:ea typeface="微软雅黑" panose="020B0503020204020204" charset="-122"/>
              </a:endParaRPr>
            </a:p>
          </p:txBody>
        </p:sp>
        <p:cxnSp>
          <p:nvCxnSpPr>
            <p:cNvPr id="23" name="直接箭头连接符 22"/>
            <p:cNvCxnSpPr/>
            <p:nvPr/>
          </p:nvCxnSpPr>
          <p:spPr>
            <a:xfrm>
              <a:off x="2601" y="7400"/>
              <a:ext cx="2181" cy="12"/>
            </a:xfrm>
            <a:prstGeom prst="straightConnector1">
              <a:avLst/>
            </a:prstGeom>
            <a:ln>
              <a:solidFill>
                <a:srgbClr val="203864"/>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855" y="7747"/>
              <a:ext cx="1615" cy="9"/>
            </a:xfrm>
            <a:prstGeom prst="line">
              <a:avLst/>
            </a:prstGeom>
            <a:ln w="38100">
              <a:solidFill>
                <a:srgbClr val="203864"/>
              </a:solidFill>
              <a:prstDash val="dashDot"/>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917" y="7143"/>
              <a:ext cx="3088" cy="628"/>
            </a:xfrm>
            <a:prstGeom prst="rect">
              <a:avLst/>
            </a:prstGeom>
            <a:noFill/>
          </p:spPr>
          <p:txBody>
            <a:bodyPr wrap="none" rtlCol="0" anchor="t">
              <a:spAutoFit/>
            </a:bodyPr>
            <a:p>
              <a:r>
                <a:rPr lang="zh-CN" altLang="en-US" sz="2000" b="1" kern="0" dirty="0">
                  <a:solidFill>
                    <a:srgbClr val="203864"/>
                  </a:solidFill>
                  <a:latin typeface="微软雅黑" panose="020B0503020204020204" charset="-122"/>
                  <a:ea typeface="微软雅黑" panose="020B0503020204020204" charset="-122"/>
                  <a:sym typeface="+mn-ea"/>
                </a:rPr>
                <a:t>通过认证后上链</a:t>
              </a:r>
              <a:endParaRPr lang="zh-CN" altLang="en-US" sz="2000" b="1" kern="0" dirty="0">
                <a:solidFill>
                  <a:srgbClr val="203864"/>
                </a:solidFill>
                <a:latin typeface="微软雅黑" panose="020B0503020204020204" charset="-122"/>
                <a:ea typeface="微软雅黑" panose="020B0503020204020204" charset="-122"/>
                <a:sym typeface="+mn-ea"/>
              </a:endParaRPr>
            </a:p>
          </p:txBody>
        </p:sp>
      </p:grpSp>
      <p:grpSp>
        <p:nvGrpSpPr>
          <p:cNvPr id="47" name="组合 46"/>
          <p:cNvGrpSpPr/>
          <p:nvPr/>
        </p:nvGrpSpPr>
        <p:grpSpPr>
          <a:xfrm>
            <a:off x="447675" y="5339080"/>
            <a:ext cx="3968750" cy="553085"/>
            <a:chOff x="705" y="8140"/>
            <a:chExt cx="6250" cy="871"/>
          </a:xfrm>
        </p:grpSpPr>
        <p:sp>
          <p:nvSpPr>
            <p:cNvPr id="26" name="文本框 25"/>
            <p:cNvSpPr txBox="1"/>
            <p:nvPr/>
          </p:nvSpPr>
          <p:spPr>
            <a:xfrm>
              <a:off x="705" y="8314"/>
              <a:ext cx="1888" cy="628"/>
            </a:xfrm>
            <a:prstGeom prst="rect">
              <a:avLst/>
            </a:prstGeom>
            <a:noFill/>
          </p:spPr>
          <p:txBody>
            <a:bodyPr wrap="none" rtlCol="0">
              <a:spAutoFit/>
            </a:bodyPr>
            <a:p>
              <a:r>
                <a:rPr lang="zh-CN" altLang="en-US" sz="2000" b="1" kern="0" dirty="0">
                  <a:solidFill>
                    <a:srgbClr val="203864"/>
                  </a:solidFill>
                  <a:latin typeface="微软雅黑" panose="020B0503020204020204" charset="-122"/>
                  <a:ea typeface="微软雅黑" panose="020B0503020204020204" charset="-122"/>
                </a:rPr>
                <a:t>就职经验</a:t>
              </a:r>
              <a:endParaRPr lang="zh-CN" altLang="en-US" sz="2000" b="1" kern="0" dirty="0">
                <a:solidFill>
                  <a:srgbClr val="203864"/>
                </a:solidFill>
                <a:latin typeface="微软雅黑" panose="020B0503020204020204" charset="-122"/>
                <a:ea typeface="微软雅黑" panose="020B0503020204020204" charset="-122"/>
              </a:endParaRPr>
            </a:p>
          </p:txBody>
        </p:sp>
        <p:cxnSp>
          <p:nvCxnSpPr>
            <p:cNvPr id="27" name="直接箭头连接符 26"/>
            <p:cNvCxnSpPr/>
            <p:nvPr/>
          </p:nvCxnSpPr>
          <p:spPr>
            <a:xfrm>
              <a:off x="2601" y="8608"/>
              <a:ext cx="2181" cy="12"/>
            </a:xfrm>
            <a:prstGeom prst="straightConnector1">
              <a:avLst/>
            </a:prstGeom>
            <a:ln>
              <a:solidFill>
                <a:srgbClr val="203864"/>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855" y="8969"/>
              <a:ext cx="1565" cy="20"/>
            </a:xfrm>
            <a:prstGeom prst="line">
              <a:avLst/>
            </a:prstGeom>
            <a:ln w="38100">
              <a:solidFill>
                <a:srgbClr val="203864"/>
              </a:solidFill>
              <a:prstDash val="dashDot"/>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892" y="8140"/>
              <a:ext cx="2063" cy="871"/>
            </a:xfrm>
            <a:prstGeom prst="rect">
              <a:avLst/>
            </a:prstGeom>
            <a:noFill/>
          </p:spPr>
          <p:txBody>
            <a:bodyPr wrap="none" rtlCol="0" anchor="t">
              <a:spAutoFit/>
            </a:bodyPr>
            <a:p>
              <a:pPr algn="l" defTabSz="914400" fontAlgn="auto">
                <a:lnSpc>
                  <a:spcPct val="150000"/>
                </a:lnSpc>
                <a:tabLst>
                  <a:tab pos="628650" algn="l"/>
                </a:tabLst>
                <a:defRPr/>
              </a:pPr>
              <a:r>
                <a:rPr lang="zh-CN" altLang="en-US" sz="2000" b="1" kern="0" dirty="0">
                  <a:solidFill>
                    <a:srgbClr val="203864"/>
                  </a:solidFill>
                  <a:latin typeface="微软雅黑" panose="020B0503020204020204" charset="-122"/>
                  <a:ea typeface="微软雅黑" panose="020B0503020204020204" charset="-122"/>
                  <a:sym typeface="+mn-ea"/>
                </a:rPr>
                <a:t>核对</a:t>
              </a:r>
              <a:r>
                <a:rPr lang="en-US" altLang="zh-CN" sz="2000" b="1" kern="0" dirty="0">
                  <a:solidFill>
                    <a:srgbClr val="203864"/>
                  </a:solidFill>
                  <a:latin typeface="微软雅黑" panose="020B0503020204020204" charset="-122"/>
                  <a:ea typeface="微软雅黑" panose="020B0503020204020204" charset="-122"/>
                  <a:sym typeface="+mn-ea"/>
                </a:rPr>
                <a:t>-</a:t>
              </a:r>
              <a:r>
                <a:rPr lang="zh-CN" altLang="en-US" sz="2000" b="1" kern="0" dirty="0">
                  <a:solidFill>
                    <a:srgbClr val="203864"/>
                  </a:solidFill>
                  <a:latin typeface="微软雅黑" panose="020B0503020204020204" charset="-122"/>
                  <a:ea typeface="微软雅黑" panose="020B0503020204020204" charset="-122"/>
                  <a:sym typeface="+mn-ea"/>
                </a:rPr>
                <a:t>上链</a:t>
              </a:r>
              <a:endParaRPr lang="zh-CN" altLang="en-US" sz="2000"/>
            </a:p>
          </p:txBody>
        </p:sp>
      </p:grpSp>
      <p:grpSp>
        <p:nvGrpSpPr>
          <p:cNvPr id="48" name="组合 47"/>
          <p:cNvGrpSpPr/>
          <p:nvPr/>
        </p:nvGrpSpPr>
        <p:grpSpPr>
          <a:xfrm>
            <a:off x="5492750" y="3842385"/>
            <a:ext cx="5958840" cy="1819275"/>
            <a:chOff x="8266" y="6051"/>
            <a:chExt cx="9384" cy="2865"/>
          </a:xfrm>
        </p:grpSpPr>
        <p:cxnSp>
          <p:nvCxnSpPr>
            <p:cNvPr id="30" name="直接箭头连接符 29"/>
            <p:cNvCxnSpPr/>
            <p:nvPr/>
          </p:nvCxnSpPr>
          <p:spPr>
            <a:xfrm flipV="1">
              <a:off x="10426" y="6351"/>
              <a:ext cx="549" cy="947"/>
            </a:xfrm>
            <a:prstGeom prst="straightConnector1">
              <a:avLst/>
            </a:prstGeom>
            <a:ln>
              <a:solidFill>
                <a:srgbClr val="203864"/>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 idx="3"/>
            </p:cNvCxnSpPr>
            <p:nvPr/>
          </p:nvCxnSpPr>
          <p:spPr>
            <a:xfrm flipV="1">
              <a:off x="10501" y="7226"/>
              <a:ext cx="696" cy="172"/>
            </a:xfrm>
            <a:prstGeom prst="straightConnector1">
              <a:avLst/>
            </a:prstGeom>
            <a:ln>
              <a:solidFill>
                <a:srgbClr val="203864"/>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40" idx="1"/>
            </p:cNvCxnSpPr>
            <p:nvPr/>
          </p:nvCxnSpPr>
          <p:spPr>
            <a:xfrm>
              <a:off x="10451" y="7498"/>
              <a:ext cx="746" cy="388"/>
            </a:xfrm>
            <a:prstGeom prst="straightConnector1">
              <a:avLst/>
            </a:prstGeom>
            <a:ln>
              <a:solidFill>
                <a:srgbClr val="203864"/>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10426" y="7572"/>
              <a:ext cx="524" cy="1073"/>
            </a:xfrm>
            <a:prstGeom prst="straightConnector1">
              <a:avLst/>
            </a:prstGeom>
            <a:ln>
              <a:solidFill>
                <a:srgbClr val="203864"/>
              </a:solidFill>
              <a:tailEnd type="arrow"/>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266" y="7081"/>
              <a:ext cx="1888" cy="628"/>
            </a:xfrm>
            <a:prstGeom prst="rect">
              <a:avLst/>
            </a:prstGeom>
            <a:noFill/>
          </p:spPr>
          <p:txBody>
            <a:bodyPr wrap="none" rtlCol="0">
              <a:spAutoFit/>
            </a:bodyPr>
            <a:p>
              <a:r>
                <a:rPr lang="zh-CN" altLang="en-US" sz="2000" b="1" kern="0" dirty="0">
                  <a:solidFill>
                    <a:srgbClr val="203864"/>
                  </a:solidFill>
                  <a:latin typeface="微软雅黑" panose="020B0503020204020204" charset="-122"/>
                  <a:ea typeface="微软雅黑" panose="020B0503020204020204" charset="-122"/>
                </a:rPr>
                <a:t>绩效评价 </a:t>
              </a:r>
              <a:endParaRPr lang="zh-CN" altLang="en-US" sz="2000" b="1" kern="0" dirty="0">
                <a:solidFill>
                  <a:srgbClr val="203864"/>
                </a:solidFill>
                <a:latin typeface="微软雅黑" panose="020B0503020204020204" charset="-122"/>
                <a:ea typeface="微软雅黑" panose="020B0503020204020204" charset="-122"/>
              </a:endParaRPr>
            </a:p>
          </p:txBody>
        </p:sp>
        <p:cxnSp>
          <p:nvCxnSpPr>
            <p:cNvPr id="37" name="直接连接符 36"/>
            <p:cNvCxnSpPr/>
            <p:nvPr/>
          </p:nvCxnSpPr>
          <p:spPr>
            <a:xfrm flipV="1">
              <a:off x="8416" y="7762"/>
              <a:ext cx="1571" cy="27"/>
            </a:xfrm>
            <a:prstGeom prst="line">
              <a:avLst/>
            </a:prstGeom>
            <a:ln w="38100">
              <a:solidFill>
                <a:srgbClr val="203864"/>
              </a:solidFill>
              <a:prstDash val="dashDot"/>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1197" y="6051"/>
              <a:ext cx="1888" cy="628"/>
            </a:xfrm>
            <a:prstGeom prst="rect">
              <a:avLst/>
            </a:prstGeom>
            <a:noFill/>
          </p:spPr>
          <p:txBody>
            <a:bodyPr wrap="none" rtlCol="0">
              <a:spAutoFit/>
            </a:bodyPr>
            <a:p>
              <a:r>
                <a:rPr lang="zh-CN" altLang="en-US" sz="2000" b="1" kern="0" dirty="0">
                  <a:solidFill>
                    <a:srgbClr val="203864"/>
                  </a:solidFill>
                  <a:latin typeface="微软雅黑" panose="020B0503020204020204" charset="-122"/>
                  <a:ea typeface="微软雅黑" panose="020B0503020204020204" charset="-122"/>
                </a:rPr>
                <a:t>考勤</a:t>
              </a:r>
              <a:r>
                <a:rPr lang="zh-CN" altLang="en-US" sz="2000" b="1" kern="0" dirty="0">
                  <a:solidFill>
                    <a:srgbClr val="203864"/>
                  </a:solidFill>
                  <a:latin typeface="微软雅黑" panose="020B0503020204020204" charset="-122"/>
                  <a:ea typeface="微软雅黑" panose="020B0503020204020204" charset="-122"/>
                </a:rPr>
                <a:t>评价 </a:t>
              </a:r>
              <a:endParaRPr lang="zh-CN" altLang="en-US" sz="2000" b="1" kern="0" dirty="0">
                <a:solidFill>
                  <a:srgbClr val="203864"/>
                </a:solidFill>
                <a:latin typeface="微软雅黑" panose="020B0503020204020204" charset="-122"/>
                <a:ea typeface="微软雅黑" panose="020B0503020204020204" charset="-122"/>
              </a:endParaRPr>
            </a:p>
          </p:txBody>
        </p:sp>
        <p:sp>
          <p:nvSpPr>
            <p:cNvPr id="39" name="文本框 38"/>
            <p:cNvSpPr txBox="1"/>
            <p:nvPr/>
          </p:nvSpPr>
          <p:spPr>
            <a:xfrm>
              <a:off x="11197" y="6784"/>
              <a:ext cx="1888" cy="628"/>
            </a:xfrm>
            <a:prstGeom prst="rect">
              <a:avLst/>
            </a:prstGeom>
            <a:noFill/>
          </p:spPr>
          <p:txBody>
            <a:bodyPr wrap="none" rtlCol="0">
              <a:spAutoFit/>
            </a:bodyPr>
            <a:p>
              <a:r>
                <a:rPr lang="zh-CN" altLang="en-US" sz="2000" b="1" kern="0" dirty="0">
                  <a:solidFill>
                    <a:srgbClr val="203864"/>
                  </a:solidFill>
                  <a:latin typeface="微软雅黑" panose="020B0503020204020204" charset="-122"/>
                  <a:ea typeface="微软雅黑" panose="020B0503020204020204" charset="-122"/>
                </a:rPr>
                <a:t>项目</a:t>
              </a:r>
              <a:r>
                <a:rPr lang="zh-CN" altLang="en-US" sz="2000" b="1" kern="0" dirty="0">
                  <a:solidFill>
                    <a:srgbClr val="203864"/>
                  </a:solidFill>
                  <a:latin typeface="微软雅黑" panose="020B0503020204020204" charset="-122"/>
                  <a:ea typeface="微软雅黑" panose="020B0503020204020204" charset="-122"/>
                </a:rPr>
                <a:t>评价 </a:t>
              </a:r>
              <a:endParaRPr lang="zh-CN" altLang="en-US" sz="2000" b="1" kern="0" dirty="0">
                <a:solidFill>
                  <a:srgbClr val="203864"/>
                </a:solidFill>
                <a:latin typeface="微软雅黑" panose="020B0503020204020204" charset="-122"/>
                <a:ea typeface="微软雅黑" panose="020B0503020204020204" charset="-122"/>
              </a:endParaRPr>
            </a:p>
          </p:txBody>
        </p:sp>
        <p:sp>
          <p:nvSpPr>
            <p:cNvPr id="40" name="文本框 39"/>
            <p:cNvSpPr txBox="1"/>
            <p:nvPr/>
          </p:nvSpPr>
          <p:spPr>
            <a:xfrm>
              <a:off x="11197" y="7572"/>
              <a:ext cx="1888" cy="628"/>
            </a:xfrm>
            <a:prstGeom prst="rect">
              <a:avLst/>
            </a:prstGeom>
            <a:noFill/>
          </p:spPr>
          <p:txBody>
            <a:bodyPr wrap="none" rtlCol="0">
              <a:spAutoFit/>
            </a:bodyPr>
            <a:p>
              <a:r>
                <a:rPr lang="zh-CN" altLang="en-US" sz="2000" b="1" kern="0" dirty="0">
                  <a:solidFill>
                    <a:srgbClr val="203864"/>
                  </a:solidFill>
                  <a:latin typeface="微软雅黑" panose="020B0503020204020204" charset="-122"/>
                  <a:ea typeface="微软雅黑" panose="020B0503020204020204" charset="-122"/>
                </a:rPr>
                <a:t>年末</a:t>
              </a:r>
              <a:r>
                <a:rPr lang="zh-CN" altLang="en-US" sz="2000" b="1" kern="0" dirty="0">
                  <a:solidFill>
                    <a:srgbClr val="203864"/>
                  </a:solidFill>
                  <a:latin typeface="微软雅黑" panose="020B0503020204020204" charset="-122"/>
                  <a:ea typeface="微软雅黑" panose="020B0503020204020204" charset="-122"/>
                </a:rPr>
                <a:t>评价 </a:t>
              </a:r>
              <a:endParaRPr lang="zh-CN" altLang="en-US" sz="2000" b="1" kern="0" dirty="0">
                <a:solidFill>
                  <a:srgbClr val="203864"/>
                </a:solidFill>
                <a:latin typeface="微软雅黑" panose="020B0503020204020204" charset="-122"/>
                <a:ea typeface="微软雅黑" panose="020B0503020204020204" charset="-122"/>
              </a:endParaRPr>
            </a:p>
          </p:txBody>
        </p:sp>
        <p:sp>
          <p:nvSpPr>
            <p:cNvPr id="41" name="文本框 40"/>
            <p:cNvSpPr txBox="1"/>
            <p:nvPr/>
          </p:nvSpPr>
          <p:spPr>
            <a:xfrm>
              <a:off x="11197" y="8288"/>
              <a:ext cx="2688" cy="628"/>
            </a:xfrm>
            <a:prstGeom prst="rect">
              <a:avLst/>
            </a:prstGeom>
            <a:noFill/>
          </p:spPr>
          <p:txBody>
            <a:bodyPr wrap="none" rtlCol="0">
              <a:spAutoFit/>
            </a:bodyPr>
            <a:p>
              <a:r>
                <a:rPr lang="zh-CN" altLang="en-US" sz="2000" b="1" kern="0" dirty="0">
                  <a:solidFill>
                    <a:srgbClr val="203864"/>
                  </a:solidFill>
                  <a:latin typeface="微软雅黑" panose="020B0503020204020204" charset="-122"/>
                  <a:ea typeface="微软雅黑" panose="020B0503020204020204" charset="-122"/>
                </a:rPr>
                <a:t>重大事件</a:t>
              </a:r>
              <a:r>
                <a:rPr lang="zh-CN" altLang="en-US" sz="2000" b="1" kern="0" dirty="0">
                  <a:solidFill>
                    <a:srgbClr val="203864"/>
                  </a:solidFill>
                  <a:latin typeface="微软雅黑" panose="020B0503020204020204" charset="-122"/>
                  <a:ea typeface="微软雅黑" panose="020B0503020204020204" charset="-122"/>
                </a:rPr>
                <a:t>评价 </a:t>
              </a:r>
              <a:endParaRPr lang="zh-CN" altLang="en-US" sz="2000" b="1" kern="0" dirty="0">
                <a:solidFill>
                  <a:srgbClr val="203864"/>
                </a:solidFill>
                <a:latin typeface="微软雅黑" panose="020B0503020204020204" charset="-122"/>
                <a:ea typeface="微软雅黑" panose="020B0503020204020204" charset="-122"/>
              </a:endParaRPr>
            </a:p>
          </p:txBody>
        </p:sp>
        <p:cxnSp>
          <p:nvCxnSpPr>
            <p:cNvPr id="42" name="直接箭头连接符 41"/>
            <p:cNvCxnSpPr/>
            <p:nvPr/>
          </p:nvCxnSpPr>
          <p:spPr>
            <a:xfrm>
              <a:off x="13192" y="7464"/>
              <a:ext cx="2181" cy="12"/>
            </a:xfrm>
            <a:prstGeom prst="straightConnector1">
              <a:avLst/>
            </a:prstGeom>
            <a:ln>
              <a:solidFill>
                <a:srgbClr val="203864"/>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5587" y="7011"/>
              <a:ext cx="2063" cy="871"/>
            </a:xfrm>
            <a:prstGeom prst="rect">
              <a:avLst/>
            </a:prstGeom>
            <a:noFill/>
          </p:spPr>
          <p:txBody>
            <a:bodyPr wrap="none" rtlCol="0" anchor="t">
              <a:spAutoFit/>
            </a:bodyPr>
            <a:p>
              <a:pPr algn="l" defTabSz="914400" fontAlgn="auto">
                <a:lnSpc>
                  <a:spcPct val="150000"/>
                </a:lnSpc>
                <a:tabLst>
                  <a:tab pos="628650" algn="l"/>
                </a:tabLst>
                <a:defRPr/>
              </a:pPr>
              <a:r>
                <a:rPr lang="zh-CN" altLang="en-US" sz="2000" b="1" kern="0" dirty="0">
                  <a:solidFill>
                    <a:srgbClr val="203864"/>
                  </a:solidFill>
                  <a:latin typeface="微软雅黑" panose="020B0503020204020204" charset="-122"/>
                  <a:ea typeface="微软雅黑" panose="020B0503020204020204" charset="-122"/>
                  <a:sym typeface="+mn-ea"/>
                </a:rPr>
                <a:t>核对</a:t>
              </a:r>
              <a:r>
                <a:rPr lang="en-US" altLang="zh-CN" sz="2000" b="1" kern="0" dirty="0">
                  <a:solidFill>
                    <a:srgbClr val="203864"/>
                  </a:solidFill>
                  <a:latin typeface="微软雅黑" panose="020B0503020204020204" charset="-122"/>
                  <a:ea typeface="微软雅黑" panose="020B0503020204020204" charset="-122"/>
                  <a:sym typeface="+mn-ea"/>
                </a:rPr>
                <a:t>-</a:t>
              </a:r>
              <a:r>
                <a:rPr lang="zh-CN" altLang="en-US" sz="2000" b="1" kern="0" dirty="0">
                  <a:solidFill>
                    <a:srgbClr val="203864"/>
                  </a:solidFill>
                  <a:latin typeface="微软雅黑" panose="020B0503020204020204" charset="-122"/>
                  <a:ea typeface="微软雅黑" panose="020B0503020204020204" charset="-122"/>
                  <a:sym typeface="+mn-ea"/>
                </a:rPr>
                <a:t>上链</a:t>
              </a:r>
              <a:endParaRPr lang="zh-CN" alt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30811" y="219122"/>
            <a:ext cx="3200400" cy="521970"/>
          </a:xfrm>
          <a:prstGeom prst="rect">
            <a:avLst/>
          </a:prstGeom>
          <a:noFill/>
        </p:spPr>
        <p:txBody>
          <a:bodyPr wrap="square" rtlCol="0">
            <a:spAutoFit/>
          </a:bodyPr>
          <a:lstStyle/>
          <a:p>
            <a:pPr>
              <a:tabLst>
                <a:tab pos="628650" algn="l"/>
              </a:tabLst>
              <a:defRPr/>
            </a:pPr>
            <a:r>
              <a:rPr lang="en-US" altLang="zh-CN" sz="2800" b="1" kern="0" dirty="0">
                <a:solidFill>
                  <a:srgbClr val="203864"/>
                </a:solidFill>
                <a:latin typeface="微软雅黑" panose="020B0503020204020204" charset="-122"/>
                <a:ea typeface="微软雅黑" panose="020B0503020204020204" charset="-122"/>
              </a:rPr>
              <a:t>2.1</a:t>
            </a:r>
            <a:r>
              <a:rPr lang="zh-CN" altLang="en-US" sz="2800" b="1" kern="0" dirty="0">
                <a:solidFill>
                  <a:srgbClr val="203864"/>
                </a:solidFill>
                <a:latin typeface="微软雅黑" panose="020B0503020204020204" charset="-122"/>
                <a:ea typeface="微软雅黑" panose="020B0503020204020204" charset="-122"/>
              </a:rPr>
              <a:t> 功能亮点</a:t>
            </a:r>
            <a:endParaRPr lang="zh-CN" altLang="en-US" sz="2800" b="1" kern="0" dirty="0">
              <a:solidFill>
                <a:srgbClr val="203864"/>
              </a:solidFill>
              <a:latin typeface="微软雅黑" panose="020B0503020204020204" charset="-122"/>
              <a:ea typeface="微软雅黑" panose="020B0503020204020204" charset="-122"/>
            </a:endParaRPr>
          </a:p>
        </p:txBody>
      </p:sp>
      <p:grpSp>
        <p:nvGrpSpPr>
          <p:cNvPr id="17" name="组合 16"/>
          <p:cNvGrpSpPr/>
          <p:nvPr/>
        </p:nvGrpSpPr>
        <p:grpSpPr>
          <a:xfrm>
            <a:off x="-1708812" y="-3944515"/>
            <a:ext cx="5405550" cy="5087249"/>
            <a:chOff x="-1708812" y="-3944515"/>
            <a:chExt cx="5405550" cy="5087249"/>
          </a:xfrm>
        </p:grpSpPr>
        <p:sp>
          <p:nvSpPr>
            <p:cNvPr id="18" name="矩形 17"/>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认证2"/>
          <p:cNvPicPr>
            <a:picLocks noChangeAspect="1"/>
          </p:cNvPicPr>
          <p:nvPr/>
        </p:nvPicPr>
        <p:blipFill>
          <a:blip r:embed="rId1"/>
          <a:stretch>
            <a:fillRect/>
          </a:stretch>
        </p:blipFill>
        <p:spPr>
          <a:xfrm>
            <a:off x="1344930" y="2440940"/>
            <a:ext cx="9784080" cy="4574540"/>
          </a:xfrm>
          <a:prstGeom prst="rect">
            <a:avLst/>
          </a:prstGeom>
        </p:spPr>
      </p:pic>
      <p:grpSp>
        <p:nvGrpSpPr>
          <p:cNvPr id="4" name="组合 3"/>
          <p:cNvGrpSpPr/>
          <p:nvPr/>
        </p:nvGrpSpPr>
        <p:grpSpPr>
          <a:xfrm>
            <a:off x="338386" y="1170094"/>
            <a:ext cx="11517501" cy="1836420"/>
            <a:chOff x="0" y="1686"/>
            <a:chExt cx="14390" cy="2169"/>
          </a:xfrm>
          <a:solidFill>
            <a:srgbClr val="C12B27"/>
          </a:solidFill>
        </p:grpSpPr>
        <p:sp>
          <p:nvSpPr>
            <p:cNvPr id="5" name="矩形: 圆角 2"/>
            <p:cNvSpPr/>
            <p:nvPr/>
          </p:nvSpPr>
          <p:spPr>
            <a:xfrm>
              <a:off x="0" y="1686"/>
              <a:ext cx="14390" cy="21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文本框 8"/>
            <p:cNvSpPr txBox="1"/>
            <p:nvPr/>
          </p:nvSpPr>
          <p:spPr>
            <a:xfrm>
              <a:off x="211" y="1931"/>
              <a:ext cx="13983" cy="1257"/>
            </a:xfrm>
            <a:prstGeom prst="rect">
              <a:avLst/>
            </a:prstGeom>
            <a:grpFill/>
            <a:ln>
              <a:noFill/>
            </a:ln>
          </p:spPr>
          <p:txBody>
            <a:bodyPr wrap="square" rtlCol="0">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20000"/>
                </a:lnSpc>
                <a:spcAft>
                  <a:spcPts val="800"/>
                </a:spcAft>
              </a:pPr>
              <a:r>
                <a:rPr lang="en-US" altLang="zh-CN" sz="2400" b="1" kern="1100" dirty="0">
                  <a:solidFill>
                    <a:schemeClr val="bg1"/>
                  </a:solidFill>
                  <a:latin typeface="微软雅黑" panose="020B0503020204020204" charset="-122"/>
                  <a:ea typeface="微软雅黑" panose="020B0503020204020204" charset="-122"/>
                </a:rPr>
                <a:t>(2)</a:t>
              </a:r>
              <a:r>
                <a:rPr lang="zh-CN" altLang="en-US" sz="2400" b="1" kern="1100" dirty="0">
                  <a:solidFill>
                    <a:schemeClr val="bg1"/>
                  </a:solidFill>
                  <a:latin typeface="微软雅黑" panose="020B0503020204020204" charset="-122"/>
                  <a:ea typeface="微软雅黑" panose="020B0503020204020204" charset="-122"/>
                </a:rPr>
                <a:t> 学历认证和企业信息认证</a:t>
              </a:r>
              <a:endParaRPr lang="zh-CN" altLang="en-US" sz="2400" b="1" kern="1100" dirty="0">
                <a:solidFill>
                  <a:schemeClr val="bg1"/>
                </a:solidFill>
                <a:latin typeface="微软雅黑" panose="020B0503020204020204" charset="-122"/>
                <a:ea typeface="微软雅黑" panose="020B0503020204020204" charset="-122"/>
              </a:endParaRPr>
            </a:p>
            <a:p>
              <a:pPr indent="541655" algn="just">
                <a:lnSpc>
                  <a:spcPct val="130000"/>
                </a:lnSpc>
                <a:spcAft>
                  <a:spcPts val="800"/>
                </a:spcAft>
              </a:pPr>
              <a:r>
                <a:rPr lang="zh-CN" sz="2135" kern="1100" dirty="0">
                  <a:solidFill>
                    <a:schemeClr val="bg1"/>
                  </a:solidFill>
                  <a:latin typeface="微软雅黑" panose="020B0503020204020204" charset="-122"/>
                  <a:ea typeface="微软雅黑" panose="020B0503020204020204" charset="-122"/>
                </a:rPr>
                <a:t>对用户</a:t>
              </a:r>
              <a:r>
                <a:rPr lang="zh-CN" sz="2135" kern="1100" dirty="0">
                  <a:solidFill>
                    <a:schemeClr val="bg1"/>
                  </a:solidFill>
                  <a:latin typeface="微软雅黑" panose="020B0503020204020204" charset="-122"/>
                  <a:ea typeface="微软雅黑" panose="020B0503020204020204" charset="-122"/>
                </a:rPr>
                <a:t>信息和企业信息进行认证确保企业和用户信息真实性</a:t>
              </a:r>
              <a:r>
                <a:rPr lang="zh-CN" sz="2135" kern="1100" dirty="0">
                  <a:solidFill>
                    <a:schemeClr val="bg1"/>
                  </a:solidFill>
                  <a:latin typeface="微软雅黑" panose="020B0503020204020204" charset="-122"/>
                  <a:ea typeface="微软雅黑" panose="020B0503020204020204" charset="-122"/>
                </a:rPr>
                <a:t>。</a:t>
              </a:r>
              <a:endParaRPr lang="zh-CN" sz="2135" kern="1100" dirty="0">
                <a:solidFill>
                  <a:schemeClr val="bg1"/>
                </a:solidFill>
                <a:latin typeface="微软雅黑" panose="020B0503020204020204" charset="-122"/>
                <a:ea typeface="微软雅黑" panose="020B0503020204020204" charset="-122"/>
              </a:endParaRPr>
            </a:p>
          </p:txBody>
        </p:sp>
      </p:grpSp>
      <p:sp>
        <p:nvSpPr>
          <p:cNvPr id="7" name="任意形状 4"/>
          <p:cNvSpPr/>
          <p:nvPr/>
        </p:nvSpPr>
        <p:spPr>
          <a:xfrm rot="1800000">
            <a:off x="8987023" y="194308"/>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C12B27"/>
          </a:solidFill>
          <a:ln>
            <a:solidFill>
              <a:srgbClr val="C12B27"/>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p>
            <a:pPr algn="ctr"/>
            <a:endParaRPr kumimoji="1" lang="zh-CN" altLang="en-US" sz="2400" dirty="0"/>
          </a:p>
        </p:txBody>
      </p:sp>
      <p:sp>
        <p:nvSpPr>
          <p:cNvPr id="8" name="文本框 32"/>
          <p:cNvSpPr txBox="1"/>
          <p:nvPr/>
        </p:nvSpPr>
        <p:spPr>
          <a:xfrm rot="1800000">
            <a:off x="9693384" y="381301"/>
            <a:ext cx="2206728" cy="521970"/>
          </a:xfrm>
          <a:prstGeom prst="rect">
            <a:avLst/>
          </a:prstGeom>
          <a:noFill/>
        </p:spPr>
        <p:txBody>
          <a:bodyPr wrap="square" rtlCol="0">
            <a:spAutoFit/>
          </a:bodyPr>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设计方案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30811" y="219122"/>
            <a:ext cx="3200400" cy="521970"/>
          </a:xfrm>
          <a:prstGeom prst="rect">
            <a:avLst/>
          </a:prstGeom>
          <a:noFill/>
        </p:spPr>
        <p:txBody>
          <a:bodyPr wrap="square" rtlCol="0">
            <a:spAutoFit/>
          </a:bodyPr>
          <a:lstStyle/>
          <a:p>
            <a:pPr>
              <a:tabLst>
                <a:tab pos="628650" algn="l"/>
              </a:tabLst>
              <a:defRPr/>
            </a:pPr>
            <a:r>
              <a:rPr lang="en-US" altLang="zh-CN" sz="2800" b="1" kern="0" dirty="0">
                <a:solidFill>
                  <a:srgbClr val="203864"/>
                </a:solidFill>
                <a:latin typeface="微软雅黑" panose="020B0503020204020204" charset="-122"/>
                <a:ea typeface="微软雅黑" panose="020B0503020204020204" charset="-122"/>
              </a:rPr>
              <a:t>2.1</a:t>
            </a:r>
            <a:r>
              <a:rPr lang="zh-CN" altLang="en-US" sz="2800" b="1" kern="0" dirty="0">
                <a:solidFill>
                  <a:srgbClr val="203864"/>
                </a:solidFill>
                <a:latin typeface="微软雅黑" panose="020B0503020204020204" charset="-122"/>
                <a:ea typeface="微软雅黑" panose="020B0503020204020204" charset="-122"/>
              </a:rPr>
              <a:t> 功能亮点</a:t>
            </a:r>
            <a:endParaRPr lang="zh-CN" altLang="en-US" sz="2800" b="1" kern="0" dirty="0">
              <a:solidFill>
                <a:srgbClr val="203864"/>
              </a:solidFill>
              <a:latin typeface="微软雅黑" panose="020B0503020204020204" charset="-122"/>
              <a:ea typeface="微软雅黑" panose="020B0503020204020204" charset="-122"/>
            </a:endParaRPr>
          </a:p>
        </p:txBody>
      </p:sp>
      <p:grpSp>
        <p:nvGrpSpPr>
          <p:cNvPr id="13" name="组合 12"/>
          <p:cNvGrpSpPr/>
          <p:nvPr/>
        </p:nvGrpSpPr>
        <p:grpSpPr>
          <a:xfrm>
            <a:off x="323215" y="1435735"/>
            <a:ext cx="3743325" cy="4352925"/>
            <a:chOff x="0" y="1686"/>
            <a:chExt cx="14390" cy="2169"/>
          </a:xfrm>
          <a:solidFill>
            <a:srgbClr val="C12B27"/>
          </a:solidFill>
        </p:grpSpPr>
        <p:sp>
          <p:nvSpPr>
            <p:cNvPr id="14" name="矩形: 圆角 2"/>
            <p:cNvSpPr/>
            <p:nvPr/>
          </p:nvSpPr>
          <p:spPr>
            <a:xfrm>
              <a:off x="0" y="1686"/>
              <a:ext cx="14390" cy="21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 name="文本框 8"/>
            <p:cNvSpPr txBox="1"/>
            <p:nvPr/>
          </p:nvSpPr>
          <p:spPr>
            <a:xfrm>
              <a:off x="211" y="1931"/>
              <a:ext cx="13983" cy="1383"/>
            </a:xfrm>
            <a:prstGeom prst="rect">
              <a:avLst/>
            </a:prstGeom>
            <a:grpFill/>
            <a:ln>
              <a:noFill/>
            </a:ln>
          </p:spPr>
          <p:txBody>
            <a:bodyPr wrap="square" rtlCol="0">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20000"/>
                </a:lnSpc>
                <a:spcAft>
                  <a:spcPts val="800"/>
                </a:spcAft>
              </a:pPr>
              <a:r>
                <a:rPr lang="en-US" altLang="zh-CN" sz="2400" b="1" kern="1100" dirty="0">
                  <a:solidFill>
                    <a:schemeClr val="bg1"/>
                  </a:solidFill>
                  <a:latin typeface="微软雅黑" panose="020B0503020204020204" charset="-122"/>
                  <a:ea typeface="微软雅黑" panose="020B0503020204020204" charset="-122"/>
                </a:rPr>
                <a:t>(3)</a:t>
              </a:r>
              <a:r>
                <a:rPr lang="zh-CN" altLang="en-US" sz="2400" b="1" kern="1100" dirty="0">
                  <a:solidFill>
                    <a:schemeClr val="bg1"/>
                  </a:solidFill>
                  <a:latin typeface="微软雅黑" panose="020B0503020204020204" charset="-122"/>
                  <a:ea typeface="微软雅黑" panose="020B0503020204020204" charset="-122"/>
                </a:rPr>
                <a:t> 智能推荐</a:t>
              </a:r>
              <a:endParaRPr lang="zh-CN" altLang="en-US" sz="2400" b="1" kern="1100" dirty="0">
                <a:solidFill>
                  <a:schemeClr val="bg1"/>
                </a:solidFill>
                <a:latin typeface="微软雅黑" panose="020B0503020204020204" charset="-122"/>
                <a:ea typeface="微软雅黑" panose="020B0503020204020204" charset="-122"/>
              </a:endParaRPr>
            </a:p>
            <a:p>
              <a:pPr indent="541655" algn="just">
                <a:lnSpc>
                  <a:spcPct val="130000"/>
                </a:lnSpc>
                <a:spcAft>
                  <a:spcPts val="800"/>
                </a:spcAft>
              </a:pPr>
              <a:r>
                <a:rPr sz="2135" kern="1100" dirty="0">
                  <a:solidFill>
                    <a:schemeClr val="bg1"/>
                  </a:solidFill>
                  <a:latin typeface="微软雅黑" panose="020B0503020204020204" charset="-122"/>
                  <a:ea typeface="微软雅黑" panose="020B0503020204020204" charset="-122"/>
                </a:rPr>
                <a:t>根据已有的企业库，岗位库和应聘者所提供的相关信息去进行一个相关匹配，来给应聘者推荐适合他们的企业和岗位</a:t>
              </a:r>
              <a:r>
                <a:rPr lang="zh-CN" sz="2135" kern="1100" dirty="0">
                  <a:solidFill>
                    <a:schemeClr val="bg1"/>
                  </a:solidFill>
                  <a:latin typeface="微软雅黑" panose="020B0503020204020204" charset="-122"/>
                  <a:ea typeface="微软雅黑" panose="020B0503020204020204" charset="-122"/>
                </a:rPr>
                <a:t>。</a:t>
              </a:r>
              <a:endParaRPr lang="zh-CN" sz="2135" kern="1100" dirty="0">
                <a:solidFill>
                  <a:schemeClr val="bg1"/>
                </a:solidFill>
                <a:latin typeface="微软雅黑" panose="020B0503020204020204" charset="-122"/>
                <a:ea typeface="微软雅黑" panose="020B0503020204020204" charset="-122"/>
              </a:endParaRPr>
            </a:p>
          </p:txBody>
        </p:sp>
      </p:grpSp>
      <p:grpSp>
        <p:nvGrpSpPr>
          <p:cNvPr id="17" name="组合 16"/>
          <p:cNvGrpSpPr/>
          <p:nvPr/>
        </p:nvGrpSpPr>
        <p:grpSpPr>
          <a:xfrm>
            <a:off x="-1708812" y="-3944515"/>
            <a:ext cx="5405550" cy="5087249"/>
            <a:chOff x="-1708812" y="-3944515"/>
            <a:chExt cx="5405550" cy="5087249"/>
          </a:xfrm>
        </p:grpSpPr>
        <p:sp>
          <p:nvSpPr>
            <p:cNvPr id="18" name="矩形 17"/>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987023" y="210183"/>
            <a:ext cx="3263852" cy="708963"/>
            <a:chOff x="8987023" y="210183"/>
            <a:chExt cx="3263852" cy="708963"/>
          </a:xfrm>
          <a:solidFill>
            <a:srgbClr val="203864"/>
          </a:solidFill>
        </p:grpSpPr>
        <p:sp>
          <p:nvSpPr>
            <p:cNvPr id="11"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C12B27"/>
            </a:solidFill>
            <a:ln>
              <a:solidFill>
                <a:srgbClr val="C12B27"/>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12" name="文本框 32"/>
            <p:cNvSpPr txBox="1"/>
            <p:nvPr/>
          </p:nvSpPr>
          <p:spPr>
            <a:xfrm rot="1800000">
              <a:off x="9693384" y="397176"/>
              <a:ext cx="2206728" cy="52197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设计方案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pic>
        <p:nvPicPr>
          <p:cNvPr id="3" name="图片 2" descr="贝叶斯公式2"/>
          <p:cNvPicPr>
            <a:picLocks noChangeAspect="1"/>
          </p:cNvPicPr>
          <p:nvPr/>
        </p:nvPicPr>
        <p:blipFill>
          <a:blip r:embed="rId1"/>
          <a:stretch>
            <a:fillRect/>
          </a:stretch>
        </p:blipFill>
        <p:spPr>
          <a:xfrm>
            <a:off x="5281295" y="-71120"/>
            <a:ext cx="6388735" cy="7536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30811" y="219122"/>
            <a:ext cx="3200400" cy="521970"/>
          </a:xfrm>
          <a:prstGeom prst="rect">
            <a:avLst/>
          </a:prstGeom>
          <a:noFill/>
        </p:spPr>
        <p:txBody>
          <a:bodyPr wrap="square" rtlCol="0">
            <a:spAutoFit/>
          </a:bodyPr>
          <a:lstStyle/>
          <a:p>
            <a:pPr>
              <a:tabLst>
                <a:tab pos="628650" algn="l"/>
              </a:tabLst>
              <a:defRPr/>
            </a:pPr>
            <a:r>
              <a:rPr lang="en-US" altLang="zh-CN" sz="2800" b="1" kern="0" dirty="0">
                <a:solidFill>
                  <a:srgbClr val="203864"/>
                </a:solidFill>
                <a:latin typeface="微软雅黑" panose="020B0503020204020204" charset="-122"/>
                <a:ea typeface="微软雅黑" panose="020B0503020204020204" charset="-122"/>
              </a:rPr>
              <a:t>2.1</a:t>
            </a:r>
            <a:r>
              <a:rPr lang="zh-CN" altLang="en-US" sz="2800" b="1" kern="0" dirty="0">
                <a:solidFill>
                  <a:srgbClr val="203864"/>
                </a:solidFill>
                <a:latin typeface="微软雅黑" panose="020B0503020204020204" charset="-122"/>
                <a:ea typeface="微软雅黑" panose="020B0503020204020204" charset="-122"/>
              </a:rPr>
              <a:t> 功能亮点</a:t>
            </a:r>
            <a:endParaRPr lang="zh-CN" altLang="en-US" sz="2800" b="1" kern="0" dirty="0">
              <a:solidFill>
                <a:srgbClr val="203864"/>
              </a:solidFill>
              <a:latin typeface="微软雅黑" panose="020B0503020204020204" charset="-122"/>
              <a:ea typeface="微软雅黑" panose="020B0503020204020204" charset="-122"/>
            </a:endParaRPr>
          </a:p>
        </p:txBody>
      </p:sp>
      <p:grpSp>
        <p:nvGrpSpPr>
          <p:cNvPr id="13" name="组合 12"/>
          <p:cNvGrpSpPr/>
          <p:nvPr/>
        </p:nvGrpSpPr>
        <p:grpSpPr>
          <a:xfrm>
            <a:off x="236220" y="1647825"/>
            <a:ext cx="3460750" cy="3308985"/>
            <a:chOff x="0" y="1686"/>
            <a:chExt cx="14390" cy="2169"/>
          </a:xfrm>
          <a:solidFill>
            <a:srgbClr val="C12B27"/>
          </a:solidFill>
        </p:grpSpPr>
        <p:sp>
          <p:nvSpPr>
            <p:cNvPr id="14" name="矩形: 圆角 2"/>
            <p:cNvSpPr/>
            <p:nvPr/>
          </p:nvSpPr>
          <p:spPr>
            <a:xfrm>
              <a:off x="0" y="1686"/>
              <a:ext cx="14390" cy="21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 name="文本框 8"/>
            <p:cNvSpPr txBox="1"/>
            <p:nvPr/>
          </p:nvSpPr>
          <p:spPr>
            <a:xfrm>
              <a:off x="211" y="1931"/>
              <a:ext cx="13983" cy="1606"/>
            </a:xfrm>
            <a:prstGeom prst="rect">
              <a:avLst/>
            </a:prstGeom>
            <a:grpFill/>
            <a:ln>
              <a:noFill/>
            </a:ln>
          </p:spPr>
          <p:txBody>
            <a:bodyPr wrap="square" rtlCol="0">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20000"/>
                </a:lnSpc>
                <a:spcAft>
                  <a:spcPts val="800"/>
                </a:spcAft>
              </a:pPr>
              <a:r>
                <a:rPr lang="en-US" altLang="zh-CN" sz="2400" b="1" kern="1100" dirty="0">
                  <a:solidFill>
                    <a:schemeClr val="bg1"/>
                  </a:solidFill>
                  <a:latin typeface="微软雅黑" panose="020B0503020204020204" charset="-122"/>
                  <a:ea typeface="微软雅黑" panose="020B0503020204020204" charset="-122"/>
                </a:rPr>
                <a:t>(4)</a:t>
              </a:r>
              <a:r>
                <a:rPr lang="zh-CN" altLang="en-US" sz="2400" b="1" kern="1100" dirty="0">
                  <a:solidFill>
                    <a:schemeClr val="bg1"/>
                  </a:solidFill>
                  <a:latin typeface="微软雅黑" panose="020B0503020204020204" charset="-122"/>
                  <a:ea typeface="微软雅黑" panose="020B0503020204020204" charset="-122"/>
                </a:rPr>
                <a:t> 云上招聘</a:t>
              </a:r>
              <a:endParaRPr lang="zh-CN" altLang="en-US" sz="2400" b="1" kern="1100" dirty="0">
                <a:solidFill>
                  <a:schemeClr val="bg1"/>
                </a:solidFill>
                <a:latin typeface="微软雅黑" panose="020B0503020204020204" charset="-122"/>
                <a:ea typeface="微软雅黑" panose="020B0503020204020204" charset="-122"/>
              </a:endParaRPr>
            </a:p>
            <a:p>
              <a:pPr indent="541655" algn="just">
                <a:lnSpc>
                  <a:spcPct val="130000"/>
                </a:lnSpc>
                <a:spcAft>
                  <a:spcPts val="800"/>
                </a:spcAft>
              </a:pPr>
              <a:r>
                <a:rPr sz="2135" kern="1100" dirty="0">
                  <a:solidFill>
                    <a:schemeClr val="bg1"/>
                  </a:solidFill>
                  <a:latin typeface="微软雅黑" panose="020B0503020204020204" charset="-122"/>
                  <a:ea typeface="微软雅黑" panose="020B0503020204020204" charset="-122"/>
                  <a:sym typeface="+mn-lt"/>
                </a:rPr>
                <a:t>像直播</a:t>
              </a:r>
              <a:r>
                <a:rPr lang="zh-CN" sz="2135" kern="1100" dirty="0">
                  <a:solidFill>
                    <a:schemeClr val="bg1"/>
                  </a:solidFill>
                  <a:latin typeface="微软雅黑" panose="020B0503020204020204" charset="-122"/>
                  <a:ea typeface="微软雅黑" panose="020B0503020204020204" charset="-122"/>
                  <a:sym typeface="+mn-lt"/>
                </a:rPr>
                <a:t>卖产品</a:t>
              </a:r>
              <a:r>
                <a:rPr sz="2135" kern="1100" dirty="0">
                  <a:solidFill>
                    <a:schemeClr val="bg1"/>
                  </a:solidFill>
                  <a:latin typeface="微软雅黑" panose="020B0503020204020204" charset="-122"/>
                  <a:ea typeface="微软雅黑" panose="020B0503020204020204" charset="-122"/>
                  <a:sym typeface="+mn-lt"/>
                </a:rPr>
                <a:t>一样“贩卖”工作，直接线上招聘，节约</a:t>
              </a:r>
              <a:r>
                <a:rPr lang="en-US" sz="2135" kern="1100" dirty="0">
                  <a:solidFill>
                    <a:schemeClr val="bg1"/>
                  </a:solidFill>
                  <a:latin typeface="微软雅黑" panose="020B0503020204020204" charset="-122"/>
                  <a:ea typeface="微软雅黑" panose="020B0503020204020204" charset="-122"/>
                  <a:sym typeface="+mn-lt"/>
                </a:rPr>
                <a:t>HR</a:t>
              </a:r>
              <a:r>
                <a:rPr sz="2135" kern="1100" dirty="0">
                  <a:solidFill>
                    <a:schemeClr val="bg1"/>
                  </a:solidFill>
                  <a:latin typeface="微软雅黑" panose="020B0503020204020204" charset="-122"/>
                  <a:ea typeface="微软雅黑" panose="020B0503020204020204" charset="-122"/>
                  <a:sym typeface="+mn-lt"/>
                </a:rPr>
                <a:t>时间。</a:t>
              </a:r>
              <a:endParaRPr lang="en-US" altLang="zh-CN" sz="2135" dirty="0">
                <a:latin typeface="Arial" panose="020B0604020202020204"/>
                <a:ea typeface="微软雅黑" panose="020B0503020204020204" charset="-122"/>
                <a:cs typeface="+mn-ea"/>
                <a:sym typeface="+mn-lt"/>
              </a:endParaRPr>
            </a:p>
            <a:p>
              <a:pPr indent="541655" algn="just">
                <a:lnSpc>
                  <a:spcPct val="130000"/>
                </a:lnSpc>
                <a:spcAft>
                  <a:spcPts val="800"/>
                </a:spcAft>
              </a:pPr>
              <a:endParaRPr lang="zh-CN" sz="2135" kern="1100" dirty="0">
                <a:solidFill>
                  <a:schemeClr val="bg1"/>
                </a:solidFill>
                <a:latin typeface="微软雅黑" panose="020B0503020204020204" charset="-122"/>
                <a:ea typeface="微软雅黑" panose="020B0503020204020204" charset="-122"/>
              </a:endParaRPr>
            </a:p>
          </p:txBody>
        </p:sp>
      </p:grpSp>
      <p:grpSp>
        <p:nvGrpSpPr>
          <p:cNvPr id="17" name="组合 16"/>
          <p:cNvGrpSpPr/>
          <p:nvPr/>
        </p:nvGrpSpPr>
        <p:grpSpPr>
          <a:xfrm>
            <a:off x="-1708812" y="-3944515"/>
            <a:ext cx="5405550" cy="5087249"/>
            <a:chOff x="-1708812" y="-3944515"/>
            <a:chExt cx="5405550" cy="5087249"/>
          </a:xfrm>
        </p:grpSpPr>
        <p:sp>
          <p:nvSpPr>
            <p:cNvPr id="18" name="矩形 17"/>
            <p:cNvSpPr/>
            <p:nvPr/>
          </p:nvSpPr>
          <p:spPr>
            <a:xfrm>
              <a:off x="-1708812" y="840765"/>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46495" y="743055"/>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1763666" y="-1351742"/>
              <a:ext cx="4943233" cy="45719"/>
            </a:xfrm>
            <a:prstGeom prst="rect">
              <a:avLst/>
            </a:prstGeom>
            <a:solidFill>
              <a:srgbClr val="005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1844387" y="-1495758"/>
              <a:ext cx="494323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987023" y="210183"/>
            <a:ext cx="3263852" cy="708963"/>
            <a:chOff x="8987023" y="210183"/>
            <a:chExt cx="3263852" cy="708963"/>
          </a:xfrm>
          <a:solidFill>
            <a:srgbClr val="203864"/>
          </a:solidFill>
        </p:grpSpPr>
        <p:sp>
          <p:nvSpPr>
            <p:cNvPr id="11" name="任意形状 4"/>
            <p:cNvSpPr/>
            <p:nvPr/>
          </p:nvSpPr>
          <p:spPr>
            <a:xfrm rot="1800000">
              <a:off x="8987023" y="210183"/>
              <a:ext cx="3263852" cy="666191"/>
            </a:xfrm>
            <a:custGeom>
              <a:avLst/>
              <a:gdLst>
                <a:gd name="connsiteX0" fmla="*/ 0 w 3790658"/>
                <a:gd name="connsiteY0" fmla="*/ 0 h 1235413"/>
                <a:gd name="connsiteX1" fmla="*/ 2935084 w 3790658"/>
                <a:gd name="connsiteY1" fmla="*/ 0 h 1235413"/>
                <a:gd name="connsiteX2" fmla="*/ 3136042 w 3790658"/>
                <a:gd name="connsiteY2" fmla="*/ 0 h 1235413"/>
                <a:gd name="connsiteX3" fmla="*/ 3790658 w 3790658"/>
                <a:gd name="connsiteY3" fmla="*/ 0 h 1235413"/>
                <a:gd name="connsiteX4" fmla="*/ 3336999 w 3790658"/>
                <a:gd name="connsiteY4" fmla="*/ 617707 h 1235413"/>
                <a:gd name="connsiteX5" fmla="*/ 3790658 w 3790658"/>
                <a:gd name="connsiteY5" fmla="*/ 1235413 h 1235413"/>
                <a:gd name="connsiteX6" fmla="*/ 3136042 w 3790658"/>
                <a:gd name="connsiteY6" fmla="*/ 1235413 h 1235413"/>
                <a:gd name="connsiteX7" fmla="*/ 2935084 w 3790658"/>
                <a:gd name="connsiteY7" fmla="*/ 1235413 h 1235413"/>
                <a:gd name="connsiteX8" fmla="*/ 0 w 3790658"/>
                <a:gd name="connsiteY8" fmla="*/ 1235413 h 123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0658" h="1235413">
                  <a:moveTo>
                    <a:pt x="0" y="0"/>
                  </a:moveTo>
                  <a:lnTo>
                    <a:pt x="2935084" y="0"/>
                  </a:lnTo>
                  <a:lnTo>
                    <a:pt x="3136042" y="0"/>
                  </a:lnTo>
                  <a:lnTo>
                    <a:pt x="3790658" y="0"/>
                  </a:lnTo>
                  <a:lnTo>
                    <a:pt x="3336999" y="617707"/>
                  </a:lnTo>
                  <a:lnTo>
                    <a:pt x="3790658" y="1235413"/>
                  </a:lnTo>
                  <a:lnTo>
                    <a:pt x="3136042" y="1235413"/>
                  </a:lnTo>
                  <a:lnTo>
                    <a:pt x="2935084" y="1235413"/>
                  </a:lnTo>
                  <a:lnTo>
                    <a:pt x="0" y="1235413"/>
                  </a:lnTo>
                  <a:close/>
                </a:path>
              </a:pathLst>
            </a:custGeom>
            <a:solidFill>
              <a:srgbClr val="C12B27"/>
            </a:solidFill>
            <a:ln>
              <a:solidFill>
                <a:srgbClr val="C12B27"/>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dirty="0"/>
            </a:p>
          </p:txBody>
        </p:sp>
        <p:sp>
          <p:nvSpPr>
            <p:cNvPr id="12" name="文本框 32"/>
            <p:cNvSpPr txBox="1"/>
            <p:nvPr/>
          </p:nvSpPr>
          <p:spPr>
            <a:xfrm rot="1800000">
              <a:off x="9693384" y="397176"/>
              <a:ext cx="2206728" cy="52197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设计方案</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pic>
        <p:nvPicPr>
          <p:cNvPr id="31" name="图片 11" descr="IMG_266"/>
          <p:cNvPicPr>
            <a:picLocks noChangeAspect="1"/>
          </p:cNvPicPr>
          <p:nvPr/>
        </p:nvPicPr>
        <p:blipFill>
          <a:blip r:embed="rId1"/>
          <a:stretch>
            <a:fillRect/>
          </a:stretch>
        </p:blipFill>
        <p:spPr>
          <a:xfrm>
            <a:off x="5276850" y="1647825"/>
            <a:ext cx="2359025" cy="5027295"/>
          </a:xfrm>
          <a:prstGeom prst="rect">
            <a:avLst/>
          </a:prstGeom>
          <a:noFill/>
          <a:ln w="9525">
            <a:noFill/>
          </a:ln>
        </p:spPr>
      </p:pic>
      <p:pic>
        <p:nvPicPr>
          <p:cNvPr id="97" name="图片 12" descr="IMG_267"/>
          <p:cNvPicPr>
            <a:picLocks noChangeAspect="1"/>
          </p:cNvPicPr>
          <p:nvPr/>
        </p:nvPicPr>
        <p:blipFill>
          <a:blip r:embed="rId2"/>
          <a:stretch>
            <a:fillRect/>
          </a:stretch>
        </p:blipFill>
        <p:spPr>
          <a:xfrm>
            <a:off x="7699375" y="1647825"/>
            <a:ext cx="2386965" cy="5055870"/>
          </a:xfrm>
          <a:prstGeom prst="rect">
            <a:avLst/>
          </a:prstGeom>
          <a:noFill/>
          <a:ln w="9525">
            <a:noFill/>
          </a:ln>
        </p:spPr>
      </p:pic>
      <p:cxnSp>
        <p:nvCxnSpPr>
          <p:cNvPr id="2" name="直接箭头连接符 1"/>
          <p:cNvCxnSpPr/>
          <p:nvPr/>
        </p:nvCxnSpPr>
        <p:spPr>
          <a:xfrm flipH="1">
            <a:off x="4874895" y="2835275"/>
            <a:ext cx="506730" cy="22161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972560" y="3405505"/>
            <a:ext cx="1329690" cy="537845"/>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931285" y="3384550"/>
            <a:ext cx="1450340" cy="534035"/>
          </a:xfrm>
          <a:prstGeom prst="rect">
            <a:avLst/>
          </a:prstGeom>
          <a:noFill/>
        </p:spPr>
        <p:txBody>
          <a:bodyPr wrap="square" rtlCol="0" anchor="t">
            <a:spAutoFit/>
          </a:bodyPr>
          <a:p>
            <a:pPr algn="just">
              <a:lnSpc>
                <a:spcPct val="120000"/>
              </a:lnSpc>
              <a:spcAft>
                <a:spcPts val="800"/>
              </a:spcAft>
            </a:pPr>
            <a:r>
              <a:rPr lang="zh-CN" altLang="en-US" sz="2400" b="1" kern="1100" dirty="0">
                <a:solidFill>
                  <a:schemeClr val="bg1"/>
                </a:solidFill>
                <a:latin typeface="微软雅黑" panose="020B0503020204020204" charset="-122"/>
                <a:ea typeface="微软雅黑" panose="020B0503020204020204" charset="-122"/>
                <a:sym typeface="+mn-ea"/>
              </a:rPr>
              <a:t>面试直通</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cxnSp>
        <p:nvCxnSpPr>
          <p:cNvPr id="5" name="直接箭头连接符 4"/>
          <p:cNvCxnSpPr/>
          <p:nvPr/>
        </p:nvCxnSpPr>
        <p:spPr>
          <a:xfrm>
            <a:off x="9878695" y="4687570"/>
            <a:ext cx="838835" cy="14287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242550" y="5147310"/>
            <a:ext cx="1694180" cy="71247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0404475" y="5220335"/>
            <a:ext cx="1402080" cy="534035"/>
          </a:xfrm>
          <a:prstGeom prst="rect">
            <a:avLst/>
          </a:prstGeom>
          <a:noFill/>
        </p:spPr>
        <p:txBody>
          <a:bodyPr wrap="none" rtlCol="0" anchor="t">
            <a:spAutoFit/>
          </a:bodyPr>
          <a:p>
            <a:pPr algn="just">
              <a:lnSpc>
                <a:spcPct val="120000"/>
              </a:lnSpc>
              <a:spcAft>
                <a:spcPts val="800"/>
              </a:spcAft>
            </a:pPr>
            <a:r>
              <a:rPr lang="zh-CN" altLang="en-US" sz="2400" b="1" kern="1100" dirty="0">
                <a:solidFill>
                  <a:schemeClr val="bg1"/>
                </a:solidFill>
                <a:latin typeface="微软雅黑" panose="020B0503020204020204" charset="-122"/>
                <a:ea typeface="微软雅黑" panose="020B0503020204020204" charset="-122"/>
                <a:sym typeface="+mn-ea"/>
              </a:rPr>
              <a:t>职位信息</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sp>
        <p:nvSpPr>
          <p:cNvPr id="8" name="矩形 7"/>
          <p:cNvSpPr/>
          <p:nvPr/>
        </p:nvSpPr>
        <p:spPr>
          <a:xfrm>
            <a:off x="7724775" y="2170430"/>
            <a:ext cx="2327910" cy="1282065"/>
          </a:xfrm>
          <a:prstGeom prst="rect">
            <a:avLst/>
          </a:prstGeom>
          <a:noFill/>
          <a:ln w="76200">
            <a:solidFill>
              <a:srgbClr val="C12B27"/>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箭头连接符 15"/>
          <p:cNvCxnSpPr/>
          <p:nvPr/>
        </p:nvCxnSpPr>
        <p:spPr>
          <a:xfrm>
            <a:off x="10052685" y="2249170"/>
            <a:ext cx="601345" cy="380365"/>
          </a:xfrm>
          <a:prstGeom prst="straightConnector1">
            <a:avLst/>
          </a:prstGeom>
          <a:ln>
            <a:solidFill>
              <a:srgbClr val="C12B27"/>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242550" y="2746375"/>
            <a:ext cx="1694180" cy="712470"/>
          </a:xfrm>
          <a:prstGeom prst="rect">
            <a:avLst/>
          </a:prstGeom>
          <a:solidFill>
            <a:srgbClr val="C12B27"/>
          </a:solidFill>
          <a:ln>
            <a:solidFill>
              <a:srgbClr val="C12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10388600" y="2835275"/>
            <a:ext cx="1402080" cy="534035"/>
          </a:xfrm>
          <a:prstGeom prst="rect">
            <a:avLst/>
          </a:prstGeom>
          <a:noFill/>
        </p:spPr>
        <p:txBody>
          <a:bodyPr wrap="none" rtlCol="0" anchor="t">
            <a:spAutoFit/>
          </a:bodyPr>
          <a:p>
            <a:pPr algn="just">
              <a:lnSpc>
                <a:spcPct val="120000"/>
              </a:lnSpc>
              <a:spcAft>
                <a:spcPts val="800"/>
              </a:spcAft>
            </a:pPr>
            <a:r>
              <a:rPr lang="zh-CN" altLang="en-US" sz="2400" b="1" kern="1100" dirty="0">
                <a:solidFill>
                  <a:schemeClr val="bg1"/>
                </a:solidFill>
                <a:latin typeface="微软雅黑" panose="020B0503020204020204" charset="-122"/>
                <a:ea typeface="微软雅黑" panose="020B0503020204020204" charset="-122"/>
                <a:sym typeface="+mn-ea"/>
              </a:rPr>
              <a:t>直播视频</a:t>
            </a:r>
            <a:endParaRPr lang="zh-CN" altLang="en-US" sz="2400" b="1" kern="1100"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2000"/>
                                        <p:tgtEl>
                                          <p:spTgt spid="8"/>
                                        </p:tgtEl>
                                      </p:cBhvr>
                                    </p:animEffec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4" grpId="0"/>
      <p:bldP spid="6" grpId="0" animBg="1"/>
      <p:bldP spid="23" grpId="0" animBg="1"/>
      <p:bldP spid="24" grpId="0"/>
      <p:bldP spid="7" grpId="0"/>
      <p:bldP spid="3" grpId="1" animBg="1"/>
      <p:bldP spid="4" grpId="1"/>
      <p:bldP spid="6" grpId="1" animBg="1"/>
      <p:bldP spid="23" grpId="1" animBg="1"/>
      <p:bldP spid="24" grpId="1"/>
      <p:bldP spid="7" grpId="1"/>
    </p:bldLst>
  </p:timing>
</p:sld>
</file>

<file path=ppt/tags/tag1.xml><?xml version="1.0" encoding="utf-8"?>
<p:tagLst xmlns:p="http://schemas.openxmlformats.org/presentationml/2006/main">
  <p:tag name="POCKET_APPLY_TIME" val="2019年4月27日 星期六"/>
  <p:tag name="POCKET_APPLY_TYPE" val="Slide"/>
</p:tagLst>
</file>

<file path=ppt/tags/tag10.xml><?xml version="1.0" encoding="utf-8"?>
<p:tagLst xmlns:p="http://schemas.openxmlformats.org/presentationml/2006/main">
  <p:tag name="MH" val="20161022194333"/>
  <p:tag name="MH_LIBRARY" val="GRAPHIC"/>
  <p:tag name="MH_TYPE" val="Other"/>
  <p:tag name="MH_ORDER" val="5"/>
</p:tagLst>
</file>

<file path=ppt/tags/tag11.xml><?xml version="1.0" encoding="utf-8"?>
<p:tagLst xmlns:p="http://schemas.openxmlformats.org/presentationml/2006/main">
  <p:tag name="MH" val="20161022194333"/>
  <p:tag name="MH_LIBRARY" val="GRAPHIC"/>
  <p:tag name="MH_TYPE" val="Other"/>
  <p:tag name="MH_ORDER" val="19"/>
</p:tagLst>
</file>

<file path=ppt/tags/tag12.xml><?xml version="1.0" encoding="utf-8"?>
<p:tagLst xmlns:p="http://schemas.openxmlformats.org/presentationml/2006/main">
  <p:tag name="MH" val="20161022194503"/>
  <p:tag name="MH_LIBRARY" val="GRAPHIC"/>
  <p:tag name="MH_TYPE" val="Text"/>
  <p:tag name="MH_ORDER" val="2"/>
</p:tagLst>
</file>

<file path=ppt/tags/tag13.xml><?xml version="1.0" encoding="utf-8"?>
<p:tagLst xmlns:p="http://schemas.openxmlformats.org/presentationml/2006/main">
  <p:tag name="MH" val="20161022194333"/>
  <p:tag name="MH_LIBRARY" val="GRAPHIC"/>
  <p:tag name="MH_TYPE" val="Other"/>
  <p:tag name="MH_ORDER" val="8"/>
</p:tagLst>
</file>

<file path=ppt/tags/tag14.xml><?xml version="1.0" encoding="utf-8"?>
<p:tagLst xmlns:p="http://schemas.openxmlformats.org/presentationml/2006/main">
  <p:tag name="MH" val="20161022194333"/>
  <p:tag name="MH_LIBRARY" val="GRAPHIC"/>
  <p:tag name="MH_TYPE" val="Other"/>
  <p:tag name="MH_ORDER" val="5"/>
</p:tagLst>
</file>

<file path=ppt/tags/tag15.xml><?xml version="1.0" encoding="utf-8"?>
<p:tagLst xmlns:p="http://schemas.openxmlformats.org/presentationml/2006/main">
  <p:tag name="MH" val="20161022194333"/>
  <p:tag name="MH_LIBRARY" val="GRAPHIC"/>
  <p:tag name="MH_TYPE" val="Other"/>
  <p:tag name="MH_ORDER" val="19"/>
</p:tagLst>
</file>

<file path=ppt/tags/tag16.xml><?xml version="1.0" encoding="utf-8"?>
<p:tagLst xmlns:p="http://schemas.openxmlformats.org/presentationml/2006/main">
  <p:tag name="MH" val="20161022194503"/>
  <p:tag name="MH_LIBRARY" val="GRAPHIC"/>
  <p:tag name="MH_TYPE" val="Text"/>
  <p:tag name="MH_ORDER" val="2"/>
</p:tagLst>
</file>

<file path=ppt/tags/tag17.xml><?xml version="1.0" encoding="utf-8"?>
<p:tagLst xmlns:p="http://schemas.openxmlformats.org/presentationml/2006/main">
  <p:tag name="MH" val="20161022194333"/>
  <p:tag name="MH_LIBRARY" val="GRAPHIC"/>
  <p:tag name="MH_TYPE" val="Other"/>
  <p:tag name="MH_ORDER" val="8"/>
</p:tagLst>
</file>

<file path=ppt/tags/tag18.xml><?xml version="1.0" encoding="utf-8"?>
<p:tagLst xmlns:p="http://schemas.openxmlformats.org/presentationml/2006/main">
  <p:tag name="MH" val="20160830110146"/>
  <p:tag name="MH_LIBRARY" val="CONTENTS"/>
  <p:tag name="MH_TYPE" val="OTHERS"/>
  <p:tag name="ID" val="553512"/>
</p:tagLst>
</file>

<file path=ppt/tags/tag19.xml><?xml version="1.0" encoding="utf-8"?>
<p:tagLst xmlns:p="http://schemas.openxmlformats.org/presentationml/2006/main">
  <p:tag name="MH" val="20160830110146"/>
  <p:tag name="MH_LIBRARY" val="CONTENTS"/>
  <p:tag name="MH_TYPE" val="OTHERS"/>
  <p:tag name="ID" val="553512"/>
</p:tagLst>
</file>

<file path=ppt/tags/tag2.xml><?xml version="1.0" encoding="utf-8"?>
<p:tagLst xmlns:p="http://schemas.openxmlformats.org/presentationml/2006/main">
  <p:tag name="MH" val="20161022194333"/>
  <p:tag name="MH_LIBRARY" val="GRAPHIC"/>
  <p:tag name="MH_TYPE" val="Other"/>
  <p:tag name="MH_ORDER" val="5"/>
</p:tagLst>
</file>

<file path=ppt/tags/tag20.xml><?xml version="1.0" encoding="utf-8"?>
<p:tagLst xmlns:p="http://schemas.openxmlformats.org/presentationml/2006/main">
  <p:tag name="MH" val="20161022194333"/>
  <p:tag name="MH_LIBRARY" val="GRAPHIC"/>
  <p:tag name="MH_TYPE" val="Other"/>
  <p:tag name="MH_ORDER" val="8"/>
</p:tagLst>
</file>

<file path=ppt/tags/tag21.xml><?xml version="1.0" encoding="utf-8"?>
<p:tagLst xmlns:p="http://schemas.openxmlformats.org/presentationml/2006/main">
  <p:tag name="POCKET_APPLY_TIME" val="2019年4月27日 星期六"/>
  <p:tag name="POCKET_APPLY_TYPE" val="Slide"/>
</p:tagLst>
</file>

<file path=ppt/tags/tag3.xml><?xml version="1.0" encoding="utf-8"?>
<p:tagLst xmlns:p="http://schemas.openxmlformats.org/presentationml/2006/main">
  <p:tag name="MH" val="20161022194333"/>
  <p:tag name="MH_LIBRARY" val="GRAPHIC"/>
  <p:tag name="MH_TYPE" val="Other"/>
  <p:tag name="MH_ORDER" val="19"/>
</p:tagLst>
</file>

<file path=ppt/tags/tag4.xml><?xml version="1.0" encoding="utf-8"?>
<p:tagLst xmlns:p="http://schemas.openxmlformats.org/presentationml/2006/main">
  <p:tag name="MH" val="20161022194503"/>
  <p:tag name="MH_LIBRARY" val="GRAPHIC"/>
  <p:tag name="MH_TYPE" val="Text"/>
  <p:tag name="MH_ORDER" val="2"/>
</p:tagLst>
</file>

<file path=ppt/tags/tag5.xml><?xml version="1.0" encoding="utf-8"?>
<p:tagLst xmlns:p="http://schemas.openxmlformats.org/presentationml/2006/main">
  <p:tag name="MH" val="20161022194333"/>
  <p:tag name="MH_LIBRARY" val="GRAPHIC"/>
  <p:tag name="MH_TYPE" val="Other"/>
  <p:tag name="MH_ORDER" val="8"/>
</p:tagLst>
</file>

<file path=ppt/tags/tag6.xml><?xml version="1.0" encoding="utf-8"?>
<p:tagLst xmlns:p="http://schemas.openxmlformats.org/presentationml/2006/main">
  <p:tag name="MH" val="20161022194333"/>
  <p:tag name="MH_LIBRARY" val="GRAPHIC"/>
  <p:tag name="MH_TYPE" val="Other"/>
  <p:tag name="MH_ORDER" val="5"/>
</p:tagLst>
</file>

<file path=ppt/tags/tag7.xml><?xml version="1.0" encoding="utf-8"?>
<p:tagLst xmlns:p="http://schemas.openxmlformats.org/presentationml/2006/main">
  <p:tag name="MH" val="20161022194333"/>
  <p:tag name="MH_LIBRARY" val="GRAPHIC"/>
  <p:tag name="MH_TYPE" val="Other"/>
  <p:tag name="MH_ORDER" val="19"/>
</p:tagLst>
</file>

<file path=ppt/tags/tag8.xml><?xml version="1.0" encoding="utf-8"?>
<p:tagLst xmlns:p="http://schemas.openxmlformats.org/presentationml/2006/main">
  <p:tag name="MH" val="20161022194503"/>
  <p:tag name="MH_LIBRARY" val="GRAPHIC"/>
  <p:tag name="MH_TYPE" val="Text"/>
  <p:tag name="MH_ORDER" val="2"/>
</p:tagLst>
</file>

<file path=ppt/tags/tag9.xml><?xml version="1.0" encoding="utf-8"?>
<p:tagLst xmlns:p="http://schemas.openxmlformats.org/presentationml/2006/main">
  <p:tag name="MH" val="20161022194333"/>
  <p:tag name="MH_LIBRARY" val="GRAPHIC"/>
  <p:tag name="MH_TYPE" val="Other"/>
  <p:tag name="MH_ORDER" val="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1977</Words>
  <Application>WPS 演示</Application>
  <PresentationFormat>宽屏</PresentationFormat>
  <Paragraphs>419</Paragraphs>
  <Slides>19</Slides>
  <Notes>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5</vt:i4>
      </vt:variant>
      <vt:variant>
        <vt:lpstr>幻灯片标题</vt:lpstr>
      </vt:variant>
      <vt:variant>
        <vt:i4>19</vt:i4>
      </vt:variant>
    </vt:vector>
  </HeadingPairs>
  <TitlesOfParts>
    <vt:vector size="44" baseType="lpstr">
      <vt:lpstr>Arial</vt:lpstr>
      <vt:lpstr>宋体</vt:lpstr>
      <vt:lpstr>Wingdings</vt:lpstr>
      <vt:lpstr>Calibri</vt:lpstr>
      <vt:lpstr>微软雅黑</vt:lpstr>
      <vt:lpstr>Times New Roman</vt:lpstr>
      <vt:lpstr>Calibri</vt:lpstr>
      <vt:lpstr>黑体</vt:lpstr>
      <vt:lpstr>Impact</vt:lpstr>
      <vt:lpstr>Leelawadee</vt:lpstr>
      <vt:lpstr>Leelawadee UI</vt:lpstr>
      <vt:lpstr>Helvetica</vt:lpstr>
      <vt:lpstr>等线</vt:lpstr>
      <vt:lpstr>Gill Sans</vt:lpstr>
      <vt:lpstr>inpin heiti</vt:lpstr>
      <vt:lpstr>Arial</vt:lpstr>
      <vt:lpstr>Lato Bold</vt:lpstr>
      <vt:lpstr>Arial Unicode MS</vt:lpstr>
      <vt:lpstr>Gill Sans MT</vt:lpstr>
      <vt:lpstr>Office 主题</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郭炜囡</dc:creator>
  <cp:lastModifiedBy>幸运鹅</cp:lastModifiedBy>
  <cp:revision>35</cp:revision>
  <dcterms:created xsi:type="dcterms:W3CDTF">2021-04-17T10:18:00Z</dcterms:created>
  <dcterms:modified xsi:type="dcterms:W3CDTF">2021-04-21T06:32:36Z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656336DEC0F049EFB7A559D01B5C478A</vt:lpwstr>
  </property>
</Properties>
</file>